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B106E36-FD25-4E2D-B0AA-010F637433A0}" type="datetimeFigureOut">
              <a:rPr lang="ru-RU" smtClean="0"/>
              <a:pPr/>
              <a:t>05.12.2013</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B106E36-FD25-4E2D-B0AA-010F637433A0}" type="datetimeFigureOut">
              <a:rPr lang="ru-RU" smtClean="0"/>
              <a:pPr/>
              <a:t>05.12.2013</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B106E36-FD25-4E2D-B0AA-010F637433A0}" type="datetimeFigureOut">
              <a:rPr lang="ru-RU" smtClean="0"/>
              <a:pPr/>
              <a:t>05.12.2013</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25C68B6-61C2-468F-89AB-4B9F7531AA68}"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B106E36-FD25-4E2D-B0AA-010F637433A0}" type="datetimeFigureOut">
              <a:rPr lang="ru-RU" smtClean="0"/>
              <a:pPr/>
              <a:t>05.12.2013</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B106E36-FD25-4E2D-B0AA-010F637433A0}" type="datetimeFigureOut">
              <a:rPr lang="ru-RU" smtClean="0"/>
              <a:pPr/>
              <a:t>05.12.2013</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05.12.2013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B106E36-FD25-4E2D-B0AA-010F637433A0}" type="datetimeFigureOut">
              <a:rPr lang="ru-RU" smtClean="0"/>
              <a:pPr/>
              <a:t>05.12.2013</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B106E36-FD25-4E2D-B0AA-010F637433A0}" type="datetimeFigureOut">
              <a:rPr lang="ru-RU" smtClean="0"/>
              <a:pPr/>
              <a:t>05.12.2013</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B106E36-FD25-4E2D-B0AA-010F637433A0}" type="datetimeFigureOut">
              <a:rPr lang="ru-RU" smtClean="0"/>
              <a:pPr/>
              <a:t>05.12.2013</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B106E36-FD25-4E2D-B0AA-010F637433A0}" type="datetimeFigureOut">
              <a:rPr lang="ru-RU" smtClean="0"/>
              <a:pPr/>
              <a:t>05.12.2013</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www.sciam.ru/" TargetMode="External"/><Relationship Id="rId3" Type="http://schemas.openxmlformats.org/officeDocument/2006/relationships/hyperlink" Target="http://www.music-in-ancient_time.ru/" TargetMode="External"/><Relationship Id="rId7" Type="http://schemas.openxmlformats.org/officeDocument/2006/relationships/hyperlink" Target="http://www.medart.ru/" TargetMode="External"/><Relationship Id="rId2" Type="http://schemas.openxmlformats.org/officeDocument/2006/relationships/hyperlink" Target="http://www.classicalmusic.ru/" TargetMode="External"/><Relationship Id="rId1" Type="http://schemas.openxmlformats.org/officeDocument/2006/relationships/slideLayout" Target="../slideLayouts/slideLayout2.xml"/><Relationship Id="rId6" Type="http://schemas.openxmlformats.org/officeDocument/2006/relationships/hyperlink" Target="http://www.yangpeple.ru/" TargetMode="External"/><Relationship Id="rId5" Type="http://schemas.openxmlformats.org/officeDocument/2006/relationships/hyperlink" Target="http://www.zdoroviemagazin.ru/" TargetMode="External"/><Relationship Id="rId4" Type="http://schemas.openxmlformats.org/officeDocument/2006/relationships/hyperlink" Target="http://www.rognovsergey.ru/" TargetMode="External"/><Relationship Id="rId9" Type="http://schemas.openxmlformats.org/officeDocument/2006/relationships/image" Target="../media/image8.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file:///C:\Users\777\Desktop\&#1069;&#1060;&#1060;&#1045;&#1050;&#1058;%20&#1052;&#1054;&#1062;&#1040;&#1056;&#1058;&#1040;\&#1052;&#1086;&#1094;&#1072;&#1088;&#1090;-&#1089;&#1086;&#1085;&#1072;&#1090;&#1072;%20&#1076;&#1086;%20&#1084;&#1072;&#1078;&#1086;&#1088;.mp3"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file:///C:\Users\777\Desktop\&#1069;&#1060;&#1060;&#1045;&#1050;&#1058;%20&#1052;&#1054;&#1062;&#1040;&#1056;&#1058;&#1040;\&#1052;&#1086;&#1094;&#1072;&#1088;&#1090;%20-%20&#1052;&#1072;&#1083;&#1077;&#1085;&#1100;&#1082;&#1072;&#1103;%20&#1085;&#1086;&#1095;&#1085;&#1072;&#1103;%20&#1089;&#1077;&#1088;&#1077;&#1085;&#1072;&#1076;&#1072;%20(allegro).mp3" TargetMode="Externa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000" b="-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357167"/>
            <a:ext cx="7643866" cy="571503"/>
          </a:xfrm>
        </p:spPr>
        <p:txBody>
          <a:bodyPr>
            <a:noAutofit/>
          </a:bodyPr>
          <a:lstStyle/>
          <a:p>
            <a:pPr algn="ctr"/>
            <a:r>
              <a:rPr lang="ru-RU" sz="3200" b="1" dirty="0" smtClean="0">
                <a:solidFill>
                  <a:schemeClr val="tx1">
                    <a:lumMod val="85000"/>
                  </a:schemeClr>
                </a:solidFill>
              </a:rPr>
              <a:t>ИССЛЕДОВАТЕЛЬСКАЯ РАБОТА</a:t>
            </a:r>
            <a:endParaRPr lang="ru-RU" sz="3200" b="1" dirty="0">
              <a:solidFill>
                <a:schemeClr val="tx1">
                  <a:lumMod val="85000"/>
                </a:schemeClr>
              </a:solidFill>
            </a:endParaRPr>
          </a:p>
        </p:txBody>
      </p:sp>
      <p:sp>
        <p:nvSpPr>
          <p:cNvPr id="3" name="Подзаголовок 2"/>
          <p:cNvSpPr>
            <a:spLocks noGrp="1"/>
          </p:cNvSpPr>
          <p:nvPr>
            <p:ph type="subTitle" idx="1"/>
          </p:nvPr>
        </p:nvSpPr>
        <p:spPr>
          <a:xfrm>
            <a:off x="214282" y="1285860"/>
            <a:ext cx="8929718" cy="1928826"/>
          </a:xfrm>
        </p:spPr>
        <p:txBody>
          <a:bodyPr>
            <a:noAutofit/>
          </a:bodyPr>
          <a:lstStyle/>
          <a:p>
            <a:pPr algn="ctr"/>
            <a:r>
              <a:rPr lang="ru-RU" sz="6000" b="1" dirty="0" smtClean="0">
                <a:ln>
                  <a:solidFill>
                    <a:schemeClr val="bg1"/>
                  </a:solidFill>
                </a:ln>
                <a:solidFill>
                  <a:schemeClr val="tx1">
                    <a:lumMod val="75000"/>
                  </a:schemeClr>
                </a:solidFill>
              </a:rPr>
              <a:t>«Эффект Моцарта»</a:t>
            </a:r>
            <a:endParaRPr lang="ru-RU" sz="6000" b="1" dirty="0">
              <a:ln>
                <a:solidFill>
                  <a:schemeClr val="bg1"/>
                </a:solidFill>
              </a:ln>
              <a:solidFill>
                <a:schemeClr val="tx1">
                  <a:lumMod val="75000"/>
                </a:schemeClr>
              </a:solidFill>
            </a:endParaRPr>
          </a:p>
        </p:txBody>
      </p:sp>
      <p:sp>
        <p:nvSpPr>
          <p:cNvPr id="5" name="TextBox 4"/>
          <p:cNvSpPr txBox="1"/>
          <p:nvPr/>
        </p:nvSpPr>
        <p:spPr>
          <a:xfrm>
            <a:off x="3714744" y="2857496"/>
            <a:ext cx="5227426" cy="1477328"/>
          </a:xfrm>
          <a:prstGeom prst="rect">
            <a:avLst/>
          </a:prstGeom>
          <a:noFill/>
        </p:spPr>
        <p:txBody>
          <a:bodyPr wrap="square" rtlCol="0">
            <a:spAutoFit/>
          </a:bodyPr>
          <a:lstStyle/>
          <a:p>
            <a:pPr algn="r"/>
            <a:r>
              <a:rPr lang="ru-RU" b="1" dirty="0" smtClean="0">
                <a:solidFill>
                  <a:schemeClr val="bg1">
                    <a:lumMod val="50000"/>
                    <a:lumOff val="50000"/>
                  </a:schemeClr>
                </a:solidFill>
              </a:rPr>
              <a:t>Выполнила: </a:t>
            </a:r>
            <a:r>
              <a:rPr lang="ru-RU" b="1" dirty="0" err="1" smtClean="0">
                <a:solidFill>
                  <a:schemeClr val="bg1">
                    <a:lumMod val="50000"/>
                    <a:lumOff val="50000"/>
                  </a:schemeClr>
                </a:solidFill>
              </a:rPr>
              <a:t>Давлетьярова</a:t>
            </a:r>
            <a:r>
              <a:rPr lang="ru-RU" b="1" dirty="0" smtClean="0">
                <a:solidFill>
                  <a:schemeClr val="bg1">
                    <a:lumMod val="50000"/>
                    <a:lumOff val="50000"/>
                  </a:schemeClr>
                </a:solidFill>
              </a:rPr>
              <a:t> </a:t>
            </a:r>
            <a:r>
              <a:rPr lang="ru-RU" b="1" dirty="0" err="1" smtClean="0">
                <a:solidFill>
                  <a:schemeClr val="bg1">
                    <a:lumMod val="50000"/>
                    <a:lumOff val="50000"/>
                  </a:schemeClr>
                </a:solidFill>
              </a:rPr>
              <a:t>Зайна</a:t>
            </a:r>
            <a:endParaRPr lang="ru-RU" b="1" dirty="0" smtClean="0">
              <a:solidFill>
                <a:schemeClr val="bg1">
                  <a:lumMod val="50000"/>
                  <a:lumOff val="50000"/>
                </a:schemeClr>
              </a:solidFill>
            </a:endParaRPr>
          </a:p>
          <a:p>
            <a:pPr algn="r"/>
            <a:r>
              <a:rPr lang="ru-RU" b="1" dirty="0" smtClean="0">
                <a:solidFill>
                  <a:schemeClr val="bg1">
                    <a:lumMod val="50000"/>
                    <a:lumOff val="50000"/>
                  </a:schemeClr>
                </a:solidFill>
              </a:rPr>
              <a:t>ученица 5 класса</a:t>
            </a:r>
          </a:p>
          <a:p>
            <a:pPr algn="r"/>
            <a:r>
              <a:rPr lang="ru-RU" b="1" dirty="0" smtClean="0">
                <a:solidFill>
                  <a:schemeClr val="bg1">
                    <a:lumMod val="50000"/>
                    <a:lumOff val="50000"/>
                  </a:schemeClr>
                </a:solidFill>
              </a:rPr>
              <a:t>МОУ ООШ №2гГ.Новоузенска</a:t>
            </a:r>
          </a:p>
          <a:p>
            <a:pPr algn="r"/>
            <a:r>
              <a:rPr lang="ru-RU" b="1" dirty="0" smtClean="0">
                <a:solidFill>
                  <a:schemeClr val="bg1">
                    <a:lumMod val="50000"/>
                    <a:lumOff val="50000"/>
                  </a:schemeClr>
                </a:solidFill>
              </a:rPr>
              <a:t>Саратовской области</a:t>
            </a:r>
          </a:p>
          <a:p>
            <a:pPr algn="r"/>
            <a:r>
              <a:rPr lang="ru-RU" b="1" dirty="0" smtClean="0">
                <a:solidFill>
                  <a:schemeClr val="bg1">
                    <a:lumMod val="50000"/>
                    <a:lumOff val="50000"/>
                  </a:schemeClr>
                </a:solidFill>
              </a:rPr>
              <a:t>Руководитель: Солдатова Елена Ивановна </a:t>
            </a:r>
            <a:endParaRPr lang="ru-RU" b="1" dirty="0">
              <a:solidFill>
                <a:schemeClr val="bg1">
                  <a:lumMod val="50000"/>
                  <a:lumOff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7494"/>
            <a:ext cx="9144000" cy="6590506"/>
          </a:xfrm>
        </p:spPr>
        <p:txBody>
          <a:bodyPr>
            <a:noAutofit/>
          </a:bodyPr>
          <a:lstStyle/>
          <a:p>
            <a:r>
              <a:rPr lang="ru-RU" sz="2800" dirty="0" smtClean="0"/>
              <a:t> </a:t>
            </a:r>
            <a:r>
              <a:rPr lang="ru-RU" sz="2800" dirty="0" smtClean="0">
                <a:solidFill>
                  <a:schemeClr val="accent1">
                    <a:lumMod val="75000"/>
                  </a:schemeClr>
                </a:solidFill>
              </a:rPr>
              <a:t>Красный цвет означает – активность, жизненная энергия, стремление к успеху;</a:t>
            </a:r>
            <a:r>
              <a:rPr lang="ru-RU" sz="2800" dirty="0" smtClean="0"/>
              <a:t/>
            </a:r>
            <a:br>
              <a:rPr lang="ru-RU" sz="2800" dirty="0" smtClean="0"/>
            </a:br>
            <a:r>
              <a:rPr lang="ru-RU" sz="2800" dirty="0" smtClean="0">
                <a:solidFill>
                  <a:srgbClr val="FFFF00"/>
                </a:solidFill>
              </a:rPr>
              <a:t>Желтый – ожидание, расслабление, стремление к новому, неопределенное или мечтательное настроение;</a:t>
            </a:r>
            <a:r>
              <a:rPr lang="ru-RU" sz="2800" dirty="0" smtClean="0"/>
              <a:t/>
            </a:r>
            <a:br>
              <a:rPr lang="ru-RU" sz="2800" dirty="0" smtClean="0"/>
            </a:br>
            <a:r>
              <a:rPr lang="ru-RU" sz="2800" dirty="0" smtClean="0">
                <a:solidFill>
                  <a:schemeClr val="accent5">
                    <a:lumMod val="75000"/>
                  </a:schemeClr>
                </a:solidFill>
              </a:rPr>
              <a:t>Синий – покой, гармония, эмоциональная стабильность, нейтральное настроение;</a:t>
            </a:r>
            <a:r>
              <a:rPr lang="ru-RU" sz="2800" dirty="0" smtClean="0"/>
              <a:t/>
            </a:r>
            <a:br>
              <a:rPr lang="ru-RU" sz="2800" dirty="0" smtClean="0"/>
            </a:br>
            <a:r>
              <a:rPr lang="ru-RU" sz="2800" dirty="0" smtClean="0">
                <a:solidFill>
                  <a:srgbClr val="00B050"/>
                </a:solidFill>
              </a:rPr>
              <a:t>Зеленый – настойчивость, уверенность в себе, спокойное или пассивное настроение;</a:t>
            </a:r>
            <a:r>
              <a:rPr lang="ru-RU" sz="2800" dirty="0" smtClean="0"/>
              <a:t/>
            </a:r>
            <a:br>
              <a:rPr lang="ru-RU" sz="2800" dirty="0" smtClean="0"/>
            </a:br>
            <a:r>
              <a:rPr lang="ru-RU" sz="2800" dirty="0" smtClean="0">
                <a:solidFill>
                  <a:schemeClr val="accent1">
                    <a:lumMod val="50000"/>
                  </a:schemeClr>
                </a:solidFill>
              </a:rPr>
              <a:t>Коричневый - тревога, взволнованное настроение;</a:t>
            </a:r>
            <a:r>
              <a:rPr lang="ru-RU" sz="2800" dirty="0" smtClean="0"/>
              <a:t/>
            </a:r>
            <a:br>
              <a:rPr lang="ru-RU" sz="2800" dirty="0" smtClean="0"/>
            </a:br>
            <a:r>
              <a:rPr lang="ru-RU" sz="2800" dirty="0" smtClean="0">
                <a:solidFill>
                  <a:schemeClr val="bg1"/>
                </a:solidFill>
              </a:rPr>
              <a:t>Черный – отвержение, протест, недоверие, неприятие, унылое настроение.</a:t>
            </a:r>
            <a:r>
              <a:rPr lang="ru-RU" sz="2800" dirty="0" smtClean="0"/>
              <a:t/>
            </a:r>
            <a:br>
              <a:rPr lang="ru-RU" sz="2800" dirty="0" smtClean="0"/>
            </a:br>
            <a:endParaRPr lang="ru-RU"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60" y="267494"/>
            <a:ext cx="9572660" cy="1732746"/>
          </a:xfrm>
        </p:spPr>
        <p:txBody>
          <a:bodyPr>
            <a:noAutofit/>
          </a:bodyPr>
          <a:lstStyle/>
          <a:p>
            <a:pPr algn="ctr"/>
            <a:r>
              <a:rPr lang="ru-RU" sz="3600" b="1" dirty="0" smtClean="0"/>
              <a:t>Рекомендации «Как можно использовать волшебное воздействие музыки в школе»</a:t>
            </a:r>
            <a:r>
              <a:rPr lang="ru-RU" sz="3600" dirty="0" smtClean="0"/>
              <a:t/>
            </a:r>
            <a:br>
              <a:rPr lang="ru-RU" sz="3600" dirty="0" smtClean="0"/>
            </a:br>
            <a:endParaRPr lang="ru-RU" sz="3600" dirty="0"/>
          </a:p>
        </p:txBody>
      </p:sp>
      <p:sp>
        <p:nvSpPr>
          <p:cNvPr id="3" name="Содержимое 2"/>
          <p:cNvSpPr>
            <a:spLocks noGrp="1"/>
          </p:cNvSpPr>
          <p:nvPr>
            <p:ph idx="1"/>
          </p:nvPr>
        </p:nvSpPr>
        <p:spPr>
          <a:xfrm>
            <a:off x="457200" y="2071678"/>
            <a:ext cx="8686800" cy="4786322"/>
          </a:xfrm>
        </p:spPr>
        <p:txBody>
          <a:bodyPr>
            <a:normAutofit fontScale="55000" lnSpcReduction="20000"/>
          </a:bodyPr>
          <a:lstStyle/>
          <a:p>
            <a:r>
              <a:rPr lang="ru-RU" b="1" dirty="0" smtClean="0">
                <a:solidFill>
                  <a:srgbClr val="FFFF00"/>
                </a:solidFill>
              </a:rPr>
              <a:t>  </a:t>
            </a:r>
            <a:r>
              <a:rPr lang="ru-RU" sz="3600" b="1" dirty="0" smtClean="0">
                <a:solidFill>
                  <a:srgbClr val="FFFF00"/>
                </a:solidFill>
              </a:rPr>
              <a:t> В школах рекомендуют очень тихо включать музыку во время уроков, это помогает лучше усвоить материал</a:t>
            </a:r>
          </a:p>
          <a:p>
            <a:r>
              <a:rPr lang="ru-RU" sz="3600" b="1" dirty="0" smtClean="0">
                <a:solidFill>
                  <a:srgbClr val="FFFF00"/>
                </a:solidFill>
              </a:rPr>
              <a:t>   Рекомендуется проигрывание музыки Моцарта во время перемен. Важно помнить, что музыка оказывает своё воздействие не сразу, а постепенно, через некоторое время </a:t>
            </a:r>
          </a:p>
          <a:p>
            <a:r>
              <a:rPr lang="ru-RU" sz="3600" b="1" dirty="0" smtClean="0">
                <a:solidFill>
                  <a:srgbClr val="FFFF00"/>
                </a:solidFill>
              </a:rPr>
              <a:t>   Музыкальную терапию можно применять во время сна. Известно, что бессознательное наиболее активно во время сна, при этом оно также восприимчиво и к внешним импульсам. Именно такое использование музыки особенно рекомендуется для детей</a:t>
            </a:r>
          </a:p>
          <a:p>
            <a:r>
              <a:rPr lang="ru-RU" sz="3600" b="1" dirty="0" smtClean="0">
                <a:solidFill>
                  <a:srgbClr val="FFFF00"/>
                </a:solidFill>
              </a:rPr>
              <a:t>    Желательно, чтобы музыка звучала ненавязчиво; необходимо обращать внимание на реакции детей, выбирая громкость музыки. Даже тихая, «фоновая» музыка уже оказывает воздействие на ребёнка. Поэтому нет необходимости включать её громко. Главное, чтобы она просто играла, не отвлекая на себя много внимания ребёнка</a:t>
            </a:r>
          </a:p>
          <a:p>
            <a:pPr>
              <a:buNone/>
            </a:pP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428736"/>
          </a:xfrm>
        </p:spPr>
        <p:txBody>
          <a:bodyPr>
            <a:normAutofit/>
          </a:bodyPr>
          <a:lstStyle/>
          <a:p>
            <a:pPr algn="ctr"/>
            <a:r>
              <a:rPr lang="ru-RU" sz="4400" b="1" dirty="0" smtClean="0"/>
              <a:t>Выводы:</a:t>
            </a:r>
            <a:endParaRPr lang="ru-RU" sz="4400" b="1" dirty="0"/>
          </a:p>
        </p:txBody>
      </p:sp>
      <p:sp>
        <p:nvSpPr>
          <p:cNvPr id="3" name="Содержимое 2"/>
          <p:cNvSpPr>
            <a:spLocks noGrp="1"/>
          </p:cNvSpPr>
          <p:nvPr>
            <p:ph idx="1"/>
          </p:nvPr>
        </p:nvSpPr>
        <p:spPr>
          <a:xfrm>
            <a:off x="214282" y="1428736"/>
            <a:ext cx="8929718" cy="5429264"/>
          </a:xfrm>
        </p:spPr>
        <p:txBody>
          <a:bodyPr>
            <a:normAutofit fontScale="85000" lnSpcReduction="20000"/>
          </a:bodyPr>
          <a:lstStyle/>
          <a:p>
            <a:r>
              <a:rPr lang="ru-RU" dirty="0" smtClean="0">
                <a:solidFill>
                  <a:schemeClr val="tx1">
                    <a:lumMod val="85000"/>
                  </a:schemeClr>
                </a:solidFill>
              </a:rPr>
              <a:t>Музыка положительно влияет на умственную деятельность и поведение школьников, улучшает память и </a:t>
            </a:r>
            <a:r>
              <a:rPr lang="ru-RU" dirty="0" err="1" smtClean="0">
                <a:solidFill>
                  <a:schemeClr val="tx1">
                    <a:lumMod val="85000"/>
                  </a:schemeClr>
                </a:solidFill>
              </a:rPr>
              <a:t>обучаемость</a:t>
            </a:r>
            <a:r>
              <a:rPr lang="ru-RU" dirty="0" smtClean="0">
                <a:solidFill>
                  <a:schemeClr val="tx1">
                    <a:lumMod val="85000"/>
                  </a:schemeClr>
                </a:solidFill>
              </a:rPr>
              <a:t>.</a:t>
            </a:r>
          </a:p>
          <a:p>
            <a:r>
              <a:rPr lang="ru-RU" dirty="0" smtClean="0">
                <a:solidFill>
                  <a:schemeClr val="tx1">
                    <a:lumMod val="85000"/>
                  </a:schemeClr>
                </a:solidFill>
              </a:rPr>
              <a:t>Для  стимуляции умственной деятельности рекомендуется лучше слушать классические произведения, а именно музыку  В.А.Моцарта.</a:t>
            </a:r>
          </a:p>
          <a:p>
            <a:r>
              <a:rPr lang="ru-RU" dirty="0" smtClean="0">
                <a:solidFill>
                  <a:schemeClr val="tx1">
                    <a:lumMod val="85000"/>
                  </a:schemeClr>
                </a:solidFill>
              </a:rPr>
              <a:t>Классическая музыка снимает мышечное напряжение, создаёт пространство успокоения и отдыха, делает  окружающую обстановку в глазах воспринимающего светлой и приятной</a:t>
            </a:r>
          </a:p>
          <a:p>
            <a:r>
              <a:rPr lang="ru-RU" dirty="0" smtClean="0">
                <a:solidFill>
                  <a:schemeClr val="tx1">
                    <a:lumMod val="85000"/>
                  </a:schemeClr>
                </a:solidFill>
              </a:rPr>
              <a:t> Музыка снижает </a:t>
            </a:r>
            <a:r>
              <a:rPr lang="ru-RU" dirty="0" err="1" smtClean="0">
                <a:solidFill>
                  <a:schemeClr val="tx1">
                    <a:lumMod val="85000"/>
                  </a:schemeClr>
                </a:solidFill>
              </a:rPr>
              <a:t>психоэмоциональное</a:t>
            </a:r>
            <a:r>
              <a:rPr lang="ru-RU" dirty="0" smtClean="0">
                <a:solidFill>
                  <a:schemeClr val="tx1">
                    <a:lumMod val="85000"/>
                  </a:schemeClr>
                </a:solidFill>
              </a:rPr>
              <a:t> напряжение, способствует фокусировке внимания.</a:t>
            </a:r>
          </a:p>
          <a:p>
            <a:r>
              <a:rPr lang="ru-RU" dirty="0" smtClean="0">
                <a:solidFill>
                  <a:schemeClr val="tx1">
                    <a:lumMod val="85000"/>
                  </a:schemeClr>
                </a:solidFill>
              </a:rPr>
              <a:t> Музыка обладает волшебной силой, являясь мощнейшим источником энергии для человека.</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42900"/>
            <a:ext cx="8229600" cy="1214422"/>
          </a:xfrm>
        </p:spPr>
        <p:txBody>
          <a:bodyPr/>
          <a:lstStyle/>
          <a:p>
            <a:pPr algn="ctr"/>
            <a:r>
              <a:rPr lang="ru-RU" b="1" dirty="0" smtClean="0"/>
              <a:t>Ресурсы:</a:t>
            </a:r>
            <a:endParaRPr lang="ru-RU" b="1" dirty="0"/>
          </a:p>
        </p:txBody>
      </p:sp>
      <p:sp>
        <p:nvSpPr>
          <p:cNvPr id="3" name="Содержимое 2"/>
          <p:cNvSpPr>
            <a:spLocks noGrp="1"/>
          </p:cNvSpPr>
          <p:nvPr>
            <p:ph idx="1"/>
          </p:nvPr>
        </p:nvSpPr>
        <p:spPr>
          <a:xfrm>
            <a:off x="0" y="857232"/>
            <a:ext cx="9144000" cy="6000768"/>
          </a:xfrm>
        </p:spPr>
        <p:txBody>
          <a:bodyPr>
            <a:noAutofit/>
          </a:bodyPr>
          <a:lstStyle/>
          <a:p>
            <a:pPr lvl="0"/>
            <a:r>
              <a:rPr lang="ru-RU" sz="1200" dirty="0" smtClean="0">
                <a:solidFill>
                  <a:schemeClr val="tx1">
                    <a:lumMod val="85000"/>
                  </a:schemeClr>
                </a:solidFill>
              </a:rPr>
              <a:t>Психология. Т.И.Волкова.2002год. ЭКСМО. Москва.Стр.345-380.</a:t>
            </a:r>
          </a:p>
          <a:p>
            <a:pPr lvl="0"/>
            <a:r>
              <a:rPr lang="ru-RU" sz="1200" dirty="0" smtClean="0">
                <a:solidFill>
                  <a:schemeClr val="tx1">
                    <a:lumMod val="85000"/>
                  </a:schemeClr>
                </a:solidFill>
              </a:rPr>
              <a:t>Музыка в нашей жизни. Автор – Н.Д. Зельницкая.1998. </a:t>
            </a:r>
            <a:r>
              <a:rPr lang="ru-RU" sz="1200" dirty="0" err="1" smtClean="0">
                <a:solidFill>
                  <a:schemeClr val="tx1">
                    <a:lumMod val="85000"/>
                  </a:schemeClr>
                </a:solidFill>
              </a:rPr>
              <a:t>Астрель</a:t>
            </a:r>
            <a:r>
              <a:rPr lang="ru-RU" sz="1200" dirty="0" smtClean="0">
                <a:solidFill>
                  <a:schemeClr val="tx1">
                    <a:lumMod val="85000"/>
                  </a:schemeClr>
                </a:solidFill>
              </a:rPr>
              <a:t> .Тула.</a:t>
            </a:r>
          </a:p>
          <a:p>
            <a:pPr lvl="0"/>
            <a:r>
              <a:rPr lang="ru-RU" sz="1200" dirty="0" smtClean="0">
                <a:solidFill>
                  <a:schemeClr val="tx1">
                    <a:lumMod val="85000"/>
                  </a:schemeClr>
                </a:solidFill>
              </a:rPr>
              <a:t>Классика - забытое прошлое. Книга. Автор – В.И.Лукашевич. М -, ДРОФА, 2004</a:t>
            </a:r>
          </a:p>
          <a:p>
            <a:pPr lvl="0"/>
            <a:r>
              <a:rPr lang="ru-RU" sz="1200" dirty="0" smtClean="0">
                <a:solidFill>
                  <a:schemeClr val="tx1">
                    <a:lumMod val="85000"/>
                  </a:schemeClr>
                </a:solidFill>
              </a:rPr>
              <a:t>Влияние классики на людей. </a:t>
            </a:r>
            <a:r>
              <a:rPr lang="ru-RU" sz="1200" u="sng" dirty="0" err="1" smtClean="0">
                <a:solidFill>
                  <a:schemeClr val="tx1">
                    <a:lumMod val="85000"/>
                  </a:schemeClr>
                </a:solidFill>
                <a:hlinkClick r:id="rId2"/>
              </a:rPr>
              <a:t>www.classicalmusic.ru</a:t>
            </a:r>
            <a:endParaRPr lang="ru-RU" sz="1200" dirty="0" smtClean="0">
              <a:solidFill>
                <a:schemeClr val="tx1">
                  <a:lumMod val="85000"/>
                </a:schemeClr>
              </a:solidFill>
            </a:endParaRPr>
          </a:p>
          <a:p>
            <a:pPr lvl="0"/>
            <a:r>
              <a:rPr lang="ru-RU" sz="1200" dirty="0" smtClean="0">
                <a:solidFill>
                  <a:schemeClr val="tx1">
                    <a:lumMod val="85000"/>
                  </a:schemeClr>
                </a:solidFill>
              </a:rPr>
              <a:t>Музыка в Древние времена и при Древних Людях. </a:t>
            </a:r>
            <a:r>
              <a:rPr lang="ru-RU" sz="1200" u="sng" dirty="0" err="1" smtClean="0">
                <a:solidFill>
                  <a:schemeClr val="tx1">
                    <a:lumMod val="85000"/>
                  </a:schemeClr>
                </a:solidFill>
                <a:hlinkClick r:id="rId3"/>
              </a:rPr>
              <a:t>www.music-in-ancient_time.ru</a:t>
            </a:r>
            <a:endParaRPr lang="ru-RU" sz="1200" dirty="0" smtClean="0">
              <a:solidFill>
                <a:schemeClr val="tx1">
                  <a:lumMod val="85000"/>
                </a:schemeClr>
              </a:solidFill>
            </a:endParaRPr>
          </a:p>
          <a:p>
            <a:pPr lvl="0"/>
            <a:r>
              <a:rPr lang="ru-RU" sz="1200" dirty="0" smtClean="0">
                <a:solidFill>
                  <a:schemeClr val="tx1">
                    <a:lumMod val="85000"/>
                  </a:schemeClr>
                </a:solidFill>
              </a:rPr>
              <a:t>Музыкотерапия, основанная на прослушивании классической музыки. Сайт врача и его разработки. </a:t>
            </a:r>
            <a:r>
              <a:rPr lang="ru-RU" sz="1200" dirty="0" err="1" smtClean="0">
                <a:solidFill>
                  <a:schemeClr val="tx1">
                    <a:lumMod val="85000"/>
                  </a:schemeClr>
                </a:solidFill>
                <a:hlinkClick r:id="rId4"/>
              </a:rPr>
              <a:t>www.rognovsergey.ru</a:t>
            </a:r>
            <a:endParaRPr lang="ru-RU" sz="1200" dirty="0" smtClean="0">
              <a:solidFill>
                <a:schemeClr val="tx1">
                  <a:lumMod val="85000"/>
                </a:schemeClr>
              </a:solidFill>
            </a:endParaRPr>
          </a:p>
          <a:p>
            <a:pPr lvl="0"/>
            <a:r>
              <a:rPr lang="ru-RU" sz="1200" dirty="0" smtClean="0">
                <a:solidFill>
                  <a:schemeClr val="tx1">
                    <a:lumMod val="85000"/>
                  </a:schemeClr>
                </a:solidFill>
              </a:rPr>
              <a:t>Музыкотерапия. Её виды и формы. Журнал «Здоровье». Страницы в интернете. </a:t>
            </a:r>
            <a:r>
              <a:rPr lang="ru-RU" sz="1200" u="sng" dirty="0" err="1" smtClean="0">
                <a:solidFill>
                  <a:schemeClr val="tx1">
                    <a:lumMod val="85000"/>
                  </a:schemeClr>
                </a:solidFill>
                <a:hlinkClick r:id="rId5"/>
              </a:rPr>
              <a:t>www.zdoroviemagazin.ru</a:t>
            </a:r>
            <a:endParaRPr lang="ru-RU" sz="1200" dirty="0" smtClean="0">
              <a:solidFill>
                <a:schemeClr val="tx1">
                  <a:lumMod val="85000"/>
                </a:schemeClr>
              </a:solidFill>
            </a:endParaRPr>
          </a:p>
          <a:p>
            <a:pPr lvl="0"/>
            <a:r>
              <a:rPr lang="ru-RU" sz="1200" dirty="0" smtClean="0">
                <a:solidFill>
                  <a:schemeClr val="tx1">
                    <a:lumMod val="85000"/>
                  </a:schemeClr>
                </a:solidFill>
              </a:rPr>
              <a:t>Современная молодёжь и её музыкальные вкусы. </a:t>
            </a:r>
            <a:r>
              <a:rPr lang="ru-RU" sz="1200" u="sng" dirty="0" err="1" smtClean="0">
                <a:solidFill>
                  <a:schemeClr val="tx1">
                    <a:lumMod val="85000"/>
                  </a:schemeClr>
                </a:solidFill>
                <a:hlinkClick r:id="rId6"/>
              </a:rPr>
              <a:t>www.yangpeple.ru</a:t>
            </a:r>
            <a:endParaRPr lang="ru-RU" sz="1200" dirty="0" smtClean="0">
              <a:solidFill>
                <a:schemeClr val="tx1">
                  <a:lumMod val="85000"/>
                </a:schemeClr>
              </a:solidFill>
            </a:endParaRPr>
          </a:p>
          <a:p>
            <a:pPr lvl="0"/>
            <a:r>
              <a:rPr lang="ru-RU" sz="1200" dirty="0" err="1" smtClean="0">
                <a:solidFill>
                  <a:schemeClr val="tx1">
                    <a:lumMod val="85000"/>
                  </a:schemeClr>
                </a:solidFill>
              </a:rPr>
              <a:t>Кэмпбелл</a:t>
            </a:r>
            <a:r>
              <a:rPr lang="ru-RU" sz="1200" dirty="0" smtClean="0">
                <a:solidFill>
                  <a:schemeClr val="tx1">
                    <a:lumMod val="85000"/>
                  </a:schemeClr>
                </a:solidFill>
              </a:rPr>
              <a:t> Д. Дж. Эффект Моцарта. \ Пер. с англ. Л.М. Щукин. – Мн.: ООО «Попурри», 1999.</a:t>
            </a:r>
          </a:p>
          <a:p>
            <a:pPr lvl="0"/>
            <a:r>
              <a:rPr lang="ru-RU" sz="1200" dirty="0" smtClean="0">
                <a:solidFill>
                  <a:schemeClr val="tx1">
                    <a:lumMod val="85000"/>
                  </a:schemeClr>
                </a:solidFill>
              </a:rPr>
              <a:t>Монро Д. «21 урок </a:t>
            </a:r>
            <a:r>
              <a:rPr lang="ru-RU" sz="1200" dirty="0" err="1" smtClean="0">
                <a:solidFill>
                  <a:schemeClr val="tx1">
                    <a:lumMod val="85000"/>
                  </a:schemeClr>
                </a:solidFill>
              </a:rPr>
              <a:t>Мерлина</a:t>
            </a:r>
            <a:r>
              <a:rPr lang="ru-RU" sz="1200" dirty="0" smtClean="0">
                <a:solidFill>
                  <a:schemeClr val="tx1">
                    <a:lumMod val="85000"/>
                  </a:schemeClr>
                </a:solidFill>
              </a:rPr>
              <a:t>. Магические знания друидов» - Киев, 1996г.</a:t>
            </a:r>
          </a:p>
          <a:p>
            <a:pPr lvl="0"/>
            <a:r>
              <a:rPr lang="ru-RU" sz="1200" dirty="0" smtClean="0">
                <a:solidFill>
                  <a:schemeClr val="tx1">
                    <a:lumMod val="85000"/>
                  </a:schemeClr>
                </a:solidFill>
              </a:rPr>
              <a:t>Чередниченко Т.В. «Музыка в истории культуры» - Аллегро-пресс,1994г.</a:t>
            </a:r>
          </a:p>
          <a:p>
            <a:pPr lvl="0"/>
            <a:r>
              <a:rPr lang="ru-RU" sz="1200" dirty="0" smtClean="0">
                <a:solidFill>
                  <a:schemeClr val="tx1">
                    <a:lumMod val="85000"/>
                  </a:schemeClr>
                </a:solidFill>
              </a:rPr>
              <a:t>Журналы:  «Чудеса и приключения» - 1/96</a:t>
            </a:r>
          </a:p>
          <a:p>
            <a:r>
              <a:rPr lang="ru-RU" sz="1200" dirty="0" smtClean="0">
                <a:solidFill>
                  <a:schemeClr val="tx1">
                    <a:lumMod val="85000"/>
                  </a:schemeClr>
                </a:solidFill>
              </a:rPr>
              <a:t>                         «Будь здоров» - 1/95</a:t>
            </a:r>
          </a:p>
          <a:p>
            <a:r>
              <a:rPr lang="ru-RU" sz="1200" dirty="0" smtClean="0">
                <a:solidFill>
                  <a:schemeClr val="tx1">
                    <a:lumMod val="85000"/>
                  </a:schemeClr>
                </a:solidFill>
              </a:rPr>
              <a:t>                         «Семейный доктор» - 6/96</a:t>
            </a:r>
          </a:p>
          <a:p>
            <a:r>
              <a:rPr lang="ru-RU" sz="1200" dirty="0" smtClean="0">
                <a:solidFill>
                  <a:schemeClr val="tx1">
                    <a:lumMod val="85000"/>
                  </a:schemeClr>
                </a:solidFill>
              </a:rPr>
              <a:t>                         «Целительные силы» - 1/96</a:t>
            </a:r>
          </a:p>
          <a:p>
            <a:pPr lvl="0"/>
            <a:r>
              <a:rPr lang="ru-RU" sz="1200" dirty="0" smtClean="0">
                <a:solidFill>
                  <a:schemeClr val="tx1">
                    <a:lumMod val="85000"/>
                  </a:schemeClr>
                </a:solidFill>
              </a:rPr>
              <a:t>«Независимая газета» №12 от 23.06.2000г. </a:t>
            </a:r>
          </a:p>
          <a:p>
            <a:r>
              <a:rPr lang="ru-RU" sz="1200" dirty="0" smtClean="0">
                <a:solidFill>
                  <a:schemeClr val="tx1">
                    <a:lumMod val="85000"/>
                  </a:schemeClr>
                </a:solidFill>
              </a:rPr>
              <a:t>       статья «Не слушайте тяжёлый рок»</a:t>
            </a:r>
          </a:p>
          <a:p>
            <a:r>
              <a:rPr lang="ru-RU" sz="1200" dirty="0" smtClean="0">
                <a:solidFill>
                  <a:schemeClr val="tx1">
                    <a:lumMod val="85000"/>
                  </a:schemeClr>
                </a:solidFill>
              </a:rPr>
              <a:t>6.  Интернет – ресурсы:  http://bio.1september.ru/</a:t>
            </a:r>
          </a:p>
          <a:p>
            <a:r>
              <a:rPr lang="ru-RU" sz="1200" dirty="0" smtClean="0">
                <a:solidFill>
                  <a:schemeClr val="tx1">
                    <a:lumMod val="85000"/>
                  </a:schemeClr>
                </a:solidFill>
              </a:rPr>
              <a:t>                                        http://www.gorodfm.ru/</a:t>
            </a:r>
          </a:p>
          <a:p>
            <a:r>
              <a:rPr lang="ru-RU" sz="1200" dirty="0" smtClean="0">
                <a:solidFill>
                  <a:schemeClr val="tx1">
                    <a:lumMod val="85000"/>
                  </a:schemeClr>
                </a:solidFill>
              </a:rPr>
              <a:t>                                        http://www.medsport.ru/</a:t>
            </a:r>
          </a:p>
          <a:p>
            <a:r>
              <a:rPr lang="ru-RU" sz="1200" dirty="0" smtClean="0">
                <a:solidFill>
                  <a:schemeClr val="tx1">
                    <a:lumMod val="85000"/>
                  </a:schemeClr>
                </a:solidFill>
              </a:rPr>
              <a:t>                                        </a:t>
            </a:r>
            <a:r>
              <a:rPr lang="ru-RU" sz="1200" u="sng" dirty="0" smtClean="0">
                <a:solidFill>
                  <a:schemeClr val="tx1">
                    <a:lumMod val="85000"/>
                  </a:schemeClr>
                </a:solidFill>
                <a:hlinkClick r:id="rId7"/>
              </a:rPr>
              <a:t>http://www.medart.ru</a:t>
            </a:r>
            <a:r>
              <a:rPr lang="ru-RU" sz="1200" dirty="0" smtClean="0">
                <a:solidFill>
                  <a:schemeClr val="tx1">
                    <a:lumMod val="85000"/>
                  </a:schemeClr>
                </a:solidFill>
              </a:rPr>
              <a:t>/</a:t>
            </a:r>
          </a:p>
          <a:p>
            <a:r>
              <a:rPr lang="ru-RU" sz="1200" dirty="0" smtClean="0">
                <a:solidFill>
                  <a:schemeClr val="tx1">
                    <a:lumMod val="85000"/>
                  </a:schemeClr>
                </a:solidFill>
              </a:rPr>
              <a:t>                                        http://www.hifinews.ru/</a:t>
            </a:r>
          </a:p>
          <a:p>
            <a:r>
              <a:rPr lang="ru-RU" sz="1200" dirty="0" smtClean="0">
                <a:solidFill>
                  <a:schemeClr val="tx1">
                    <a:lumMod val="85000"/>
                  </a:schemeClr>
                </a:solidFill>
              </a:rPr>
              <a:t>                                        http://www.potrebitel.ru/</a:t>
            </a:r>
          </a:p>
          <a:p>
            <a:r>
              <a:rPr lang="ru-RU" sz="1200" dirty="0" smtClean="0">
                <a:solidFill>
                  <a:schemeClr val="tx1">
                    <a:lumMod val="85000"/>
                  </a:schemeClr>
                </a:solidFill>
              </a:rPr>
              <a:t>                                        </a:t>
            </a:r>
            <a:r>
              <a:rPr lang="ru-RU" sz="1200" u="sng" dirty="0" smtClean="0">
                <a:solidFill>
                  <a:schemeClr val="tx1">
                    <a:lumMod val="85000"/>
                  </a:schemeClr>
                </a:solidFill>
                <a:hlinkClick r:id="rId8"/>
              </a:rPr>
              <a:t>http://www.sciam.ru/</a:t>
            </a:r>
            <a:endParaRPr lang="ru-RU" sz="1200" dirty="0" smtClean="0">
              <a:solidFill>
                <a:schemeClr val="tx1">
                  <a:lumMod val="85000"/>
                </a:schemeClr>
              </a:solidFill>
            </a:endParaRPr>
          </a:p>
          <a:p>
            <a:endParaRPr lang="ru-RU" sz="800" dirty="0"/>
          </a:p>
        </p:txBody>
      </p:sp>
      <p:pic>
        <p:nvPicPr>
          <p:cNvPr id="4" name="Picture 2" descr="http://frame3.weacom.ru/movies/2011_11/10_polden_640.JPG"/>
          <p:cNvPicPr>
            <a:picLocks noChangeAspect="1" noChangeArrowheads="1"/>
          </p:cNvPicPr>
          <p:nvPr/>
        </p:nvPicPr>
        <p:blipFill>
          <a:blip r:embed="rId9" cstate="print"/>
          <a:srcRect/>
          <a:stretch>
            <a:fillRect/>
          </a:stretch>
        </p:blipFill>
        <p:spPr bwMode="auto">
          <a:xfrm>
            <a:off x="4572000" y="4112572"/>
            <a:ext cx="4401008" cy="2516827"/>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42910" y="357166"/>
            <a:ext cx="8229600" cy="4572000"/>
          </a:xfrm>
        </p:spPr>
        <p:txBody>
          <a:bodyPr/>
          <a:lstStyle/>
          <a:p>
            <a:pPr>
              <a:buNone/>
            </a:pPr>
            <a:r>
              <a:rPr lang="ru-RU" i="1" dirty="0" smtClean="0"/>
              <a:t>В ней часто чудотворное горит,</a:t>
            </a:r>
          </a:p>
          <a:p>
            <a:pPr>
              <a:buNone/>
            </a:pPr>
            <a:r>
              <a:rPr lang="ru-RU" i="1" dirty="0" smtClean="0"/>
              <a:t>И вся она немыслимо лучится,</a:t>
            </a:r>
          </a:p>
          <a:p>
            <a:pPr>
              <a:buNone/>
            </a:pPr>
            <a:r>
              <a:rPr lang="ru-RU" i="1" dirty="0" smtClean="0"/>
              <a:t>Она сама со мною говорит</a:t>
            </a:r>
          </a:p>
          <a:p>
            <a:pPr>
              <a:buNone/>
            </a:pPr>
            <a:r>
              <a:rPr lang="ru-RU" i="1" dirty="0" smtClean="0"/>
              <a:t>И утешить мне душу не боится</a:t>
            </a:r>
            <a:r>
              <a:rPr lang="ru-RU" dirty="0" smtClean="0"/>
              <a:t>…</a:t>
            </a:r>
          </a:p>
          <a:p>
            <a:pPr algn="r">
              <a:buNone/>
            </a:pPr>
            <a:r>
              <a:rPr lang="ru-RU" dirty="0" smtClean="0"/>
              <a:t>Анна  Ахматова</a:t>
            </a:r>
            <a:endParaRPr lang="ru-RU" dirty="0"/>
          </a:p>
        </p:txBody>
      </p:sp>
      <p:pic>
        <p:nvPicPr>
          <p:cNvPr id="4" name="Рисунок 3" descr="e64c5561e264"/>
          <p:cNvPicPr/>
          <p:nvPr/>
        </p:nvPicPr>
        <p:blipFill>
          <a:blip r:embed="rId2" cstate="print"/>
          <a:srcRect/>
          <a:stretch>
            <a:fillRect/>
          </a:stretch>
        </p:blipFill>
        <p:spPr bwMode="auto">
          <a:xfrm>
            <a:off x="714348" y="3286124"/>
            <a:ext cx="4357718" cy="3119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7429520" cy="1666526"/>
          </a:xfrm>
        </p:spPr>
        <p:txBody>
          <a:bodyPr>
            <a:normAutofit/>
          </a:bodyPr>
          <a:lstStyle/>
          <a:p>
            <a:r>
              <a:rPr lang="ru-RU" dirty="0" smtClean="0"/>
              <a:t>Цель исследования:</a:t>
            </a:r>
            <a:endParaRPr lang="ru-RU" dirty="0"/>
          </a:p>
        </p:txBody>
      </p:sp>
      <p:sp>
        <p:nvSpPr>
          <p:cNvPr id="3" name="Содержимое 2"/>
          <p:cNvSpPr>
            <a:spLocks noGrp="1"/>
          </p:cNvSpPr>
          <p:nvPr>
            <p:ph idx="1"/>
          </p:nvPr>
        </p:nvSpPr>
        <p:spPr>
          <a:xfrm>
            <a:off x="428596" y="1500174"/>
            <a:ext cx="8229600" cy="1214446"/>
          </a:xfrm>
        </p:spPr>
        <p:txBody>
          <a:bodyPr/>
          <a:lstStyle/>
          <a:p>
            <a:pPr>
              <a:buNone/>
            </a:pPr>
            <a:r>
              <a:rPr lang="ru-RU" dirty="0" smtClean="0">
                <a:solidFill>
                  <a:schemeClr val="tx1">
                    <a:lumMod val="85000"/>
                  </a:schemeClr>
                </a:solidFill>
              </a:rPr>
              <a:t>Выяснить, как музыка Моцарта влияет на организм человека</a:t>
            </a:r>
            <a:endParaRPr lang="ru-RU" dirty="0">
              <a:solidFill>
                <a:schemeClr val="tx1">
                  <a:lumMod val="85000"/>
                </a:schemeClr>
              </a:solidFill>
            </a:endParaRPr>
          </a:p>
        </p:txBody>
      </p:sp>
      <p:sp>
        <p:nvSpPr>
          <p:cNvPr id="4" name="TextBox 3"/>
          <p:cNvSpPr txBox="1"/>
          <p:nvPr/>
        </p:nvSpPr>
        <p:spPr>
          <a:xfrm>
            <a:off x="285720" y="2786058"/>
            <a:ext cx="8858280" cy="2954655"/>
          </a:xfrm>
          <a:prstGeom prst="rect">
            <a:avLst/>
          </a:prstGeom>
          <a:noFill/>
        </p:spPr>
        <p:txBody>
          <a:bodyPr wrap="square" rtlCol="0">
            <a:spAutoFit/>
          </a:bodyPr>
          <a:lstStyle/>
          <a:p>
            <a:r>
              <a:rPr lang="ru-RU" sz="2400" b="1" dirty="0" smtClean="0">
                <a:solidFill>
                  <a:schemeClr val="accent1"/>
                </a:solidFill>
              </a:rPr>
              <a:t>Задачи</a:t>
            </a:r>
            <a:r>
              <a:rPr lang="ru-RU" sz="2400" dirty="0" smtClean="0"/>
              <a:t>:</a:t>
            </a:r>
          </a:p>
          <a:p>
            <a:pPr lvl="0">
              <a:buFont typeface="Arial" pitchFamily="34" charset="0"/>
              <a:buChar char="•"/>
            </a:pPr>
            <a:r>
              <a:rPr lang="ru-RU" dirty="0" smtClean="0">
                <a:solidFill>
                  <a:schemeClr val="tx1">
                    <a:lumMod val="85000"/>
                  </a:schemeClr>
                </a:solidFill>
              </a:rPr>
              <a:t>  </a:t>
            </a:r>
            <a:r>
              <a:rPr lang="ru-RU" b="1" dirty="0" smtClean="0">
                <a:solidFill>
                  <a:schemeClr val="tx1">
                    <a:lumMod val="85000"/>
                  </a:schemeClr>
                </a:solidFill>
              </a:rPr>
              <a:t>Проанализировать музыкальные произведения Моцарта, изучив литературные источники.</a:t>
            </a:r>
          </a:p>
          <a:p>
            <a:pPr lvl="0">
              <a:buFont typeface="Arial" pitchFamily="34" charset="0"/>
              <a:buChar char="•"/>
            </a:pPr>
            <a:r>
              <a:rPr lang="ru-RU" b="1" dirty="0" smtClean="0">
                <a:solidFill>
                  <a:schemeClr val="tx1">
                    <a:lumMod val="85000"/>
                  </a:schemeClr>
                </a:solidFill>
              </a:rPr>
              <a:t>  Рассмотреть значение музыкальных произведений Моцарта в  нашей жизни </a:t>
            </a:r>
          </a:p>
          <a:p>
            <a:pPr lvl="0">
              <a:buFont typeface="Arial" pitchFamily="34" charset="0"/>
              <a:buChar char="•"/>
            </a:pPr>
            <a:r>
              <a:rPr lang="ru-RU" b="1" dirty="0" smtClean="0">
                <a:solidFill>
                  <a:schemeClr val="tx1">
                    <a:lumMod val="85000"/>
                  </a:schemeClr>
                </a:solidFill>
              </a:rPr>
              <a:t>  Установить, зависит ли эмоциональное и физическое здоровье от прослушивания музыкальных произведений Моцарта.</a:t>
            </a:r>
          </a:p>
          <a:p>
            <a:pPr lvl="0">
              <a:buFont typeface="Arial" pitchFamily="34" charset="0"/>
              <a:buChar char="•"/>
            </a:pPr>
            <a:r>
              <a:rPr lang="ru-RU" b="1" dirty="0" smtClean="0">
                <a:solidFill>
                  <a:schemeClr val="tx1">
                    <a:lumMod val="85000"/>
                  </a:schemeClr>
                </a:solidFill>
              </a:rPr>
              <a:t>  Провести и описать практическое исследование.</a:t>
            </a:r>
          </a:p>
          <a:p>
            <a:pPr lvl="0">
              <a:buFont typeface="Arial" pitchFamily="34" charset="0"/>
              <a:buChar char="•"/>
            </a:pPr>
            <a:r>
              <a:rPr lang="ru-RU" b="1" dirty="0" smtClean="0">
                <a:solidFill>
                  <a:schemeClr val="tx1">
                    <a:lumMod val="85000"/>
                  </a:schemeClr>
                </a:solidFill>
              </a:rPr>
              <a:t>  Обобщить полученные результаты</a:t>
            </a:r>
            <a:r>
              <a:rPr lang="ru-RU" dirty="0" smtClean="0">
                <a:solidFill>
                  <a:schemeClr val="tx1">
                    <a:lumMod val="85000"/>
                  </a:schemeClr>
                </a:solidFill>
              </a:rPr>
              <a:t>.</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dirty="0" smtClean="0"/>
              <a:t>Методы исследования:</a:t>
            </a:r>
            <a:endParaRPr lang="ru-RU" sz="4800" dirty="0"/>
          </a:p>
        </p:txBody>
      </p:sp>
      <p:sp>
        <p:nvSpPr>
          <p:cNvPr id="3" name="Содержимое 2"/>
          <p:cNvSpPr>
            <a:spLocks noGrp="1"/>
          </p:cNvSpPr>
          <p:nvPr>
            <p:ph idx="1"/>
          </p:nvPr>
        </p:nvSpPr>
        <p:spPr/>
        <p:txBody>
          <a:bodyPr/>
          <a:lstStyle/>
          <a:p>
            <a:r>
              <a:rPr lang="ru-RU" dirty="0" smtClean="0"/>
              <a:t> </a:t>
            </a:r>
            <a:r>
              <a:rPr lang="ru-RU" sz="3600" dirty="0" smtClean="0">
                <a:solidFill>
                  <a:schemeClr val="tx1">
                    <a:lumMod val="85000"/>
                  </a:schemeClr>
                </a:solidFill>
              </a:rPr>
              <a:t>поисковый метод;</a:t>
            </a:r>
          </a:p>
          <a:p>
            <a:r>
              <a:rPr lang="ru-RU" sz="3600" dirty="0" smtClean="0">
                <a:solidFill>
                  <a:schemeClr val="tx1">
                    <a:lumMod val="85000"/>
                  </a:schemeClr>
                </a:solidFill>
              </a:rPr>
              <a:t> метод наблюдения;</a:t>
            </a:r>
          </a:p>
          <a:p>
            <a:r>
              <a:rPr lang="ru-RU" sz="3600" dirty="0" smtClean="0">
                <a:solidFill>
                  <a:schemeClr val="tx1">
                    <a:lumMod val="85000"/>
                  </a:schemeClr>
                </a:solidFill>
              </a:rPr>
              <a:t> метод анализа и синтеза;</a:t>
            </a:r>
          </a:p>
          <a:p>
            <a:r>
              <a:rPr lang="ru-RU" sz="3600" dirty="0" smtClean="0">
                <a:solidFill>
                  <a:schemeClr val="tx1">
                    <a:lumMod val="85000"/>
                  </a:schemeClr>
                </a:solidFill>
              </a:rPr>
              <a:t> метод беседы и опроса;</a:t>
            </a:r>
          </a:p>
          <a:p>
            <a:r>
              <a:rPr lang="ru-RU" sz="3600" dirty="0" smtClean="0">
                <a:solidFill>
                  <a:schemeClr val="tx1">
                    <a:lumMod val="85000"/>
                  </a:schemeClr>
                </a:solidFill>
              </a:rPr>
              <a:t> метод обобщения</a:t>
            </a:r>
            <a:endParaRPr lang="ru-RU" sz="3600" dirty="0">
              <a:solidFill>
                <a:schemeClr val="tx1">
                  <a:lumMod val="8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229600" cy="1399032"/>
          </a:xfrm>
        </p:spPr>
        <p:txBody>
          <a:bodyPr>
            <a:normAutofit/>
          </a:bodyPr>
          <a:lstStyle/>
          <a:p>
            <a:pPr algn="ctr"/>
            <a:r>
              <a:rPr lang="ru-RU" sz="4800" b="1" dirty="0" smtClean="0"/>
              <a:t>ПИФАГОР</a:t>
            </a:r>
            <a:endParaRPr lang="ru-RU" sz="4800" b="1" dirty="0"/>
          </a:p>
        </p:txBody>
      </p:sp>
      <p:sp>
        <p:nvSpPr>
          <p:cNvPr id="3" name="Содержимое 2"/>
          <p:cNvSpPr>
            <a:spLocks noGrp="1"/>
          </p:cNvSpPr>
          <p:nvPr>
            <p:ph idx="1"/>
          </p:nvPr>
        </p:nvSpPr>
        <p:spPr>
          <a:xfrm>
            <a:off x="4500562" y="1571612"/>
            <a:ext cx="4643438" cy="4883196"/>
          </a:xfrm>
        </p:spPr>
        <p:txBody>
          <a:bodyPr>
            <a:normAutofit fontScale="77500" lnSpcReduction="20000"/>
          </a:bodyPr>
          <a:lstStyle/>
          <a:p>
            <a:pPr>
              <a:buNone/>
            </a:pPr>
            <a:r>
              <a:rPr lang="ru-RU" i="1" dirty="0" smtClean="0"/>
              <a:t>     </a:t>
            </a:r>
            <a:r>
              <a:rPr lang="ru-RU" sz="3100" i="1" dirty="0" smtClean="0">
                <a:solidFill>
                  <a:schemeClr val="tx1">
                    <a:lumMod val="85000"/>
                  </a:schemeClr>
                </a:solidFill>
              </a:rPr>
              <a:t>Пифагор излечивал многие как душевные, так и физические заболевания, с помощью специально составленных им композиций. Каждое утро он начинал с пения, по его словам это помогало ему возбудить активность к дневной жизни и освободить свой ум ото сна. А вечером он пел песни, дабы успокоить нервы и настроиться на отдых</a:t>
            </a:r>
            <a:r>
              <a:rPr lang="ru-RU" i="1" dirty="0" smtClean="0">
                <a:solidFill>
                  <a:schemeClr val="tx1">
                    <a:lumMod val="85000"/>
                  </a:schemeClr>
                </a:solidFill>
              </a:rPr>
              <a:t>.</a:t>
            </a:r>
            <a:endParaRPr lang="ru-RU" i="1" dirty="0">
              <a:solidFill>
                <a:schemeClr val="tx1">
                  <a:lumMod val="85000"/>
                </a:schemeClr>
              </a:solidFill>
            </a:endParaRPr>
          </a:p>
        </p:txBody>
      </p:sp>
      <p:pic>
        <p:nvPicPr>
          <p:cNvPr id="15362" name="Picture 2" descr="C:\Users\777\Desktop\af_04_ferekid.jpg"/>
          <p:cNvPicPr>
            <a:picLocks noChangeAspect="1" noChangeArrowheads="1"/>
          </p:cNvPicPr>
          <p:nvPr/>
        </p:nvPicPr>
        <p:blipFill>
          <a:blip r:embed="rId2" cstate="print"/>
          <a:srcRect/>
          <a:stretch>
            <a:fillRect/>
          </a:stretch>
        </p:blipFill>
        <p:spPr bwMode="auto">
          <a:xfrm>
            <a:off x="179102" y="1571612"/>
            <a:ext cx="4165856" cy="464347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00562" y="857232"/>
            <a:ext cx="4357718" cy="4786346"/>
          </a:xfrm>
        </p:spPr>
        <p:txBody>
          <a:bodyPr>
            <a:noAutofit/>
          </a:bodyPr>
          <a:lstStyle/>
          <a:p>
            <a:pPr algn="ctr"/>
            <a:r>
              <a:rPr lang="ru-RU" sz="5400" b="1" dirty="0" smtClean="0"/>
              <a:t>Вольфганг</a:t>
            </a:r>
            <a:br>
              <a:rPr lang="ru-RU" sz="5400" b="1" dirty="0" smtClean="0"/>
            </a:br>
            <a:r>
              <a:rPr lang="ru-RU" sz="5400" b="1" dirty="0" smtClean="0"/>
              <a:t>Амадей</a:t>
            </a:r>
            <a:br>
              <a:rPr lang="ru-RU" sz="5400" b="1" dirty="0" smtClean="0"/>
            </a:br>
            <a:r>
              <a:rPr lang="ru-RU" sz="5400" b="1" dirty="0" smtClean="0"/>
              <a:t>Моцарт</a:t>
            </a:r>
            <a:br>
              <a:rPr lang="ru-RU" sz="5400" b="1" dirty="0" smtClean="0"/>
            </a:br>
            <a:r>
              <a:rPr lang="ru-RU" sz="5400" b="1" dirty="0" smtClean="0"/>
              <a:t/>
            </a:r>
            <a:br>
              <a:rPr lang="ru-RU" sz="5400" b="1" dirty="0" smtClean="0"/>
            </a:br>
            <a:r>
              <a:rPr lang="ru-RU" sz="3200" b="1" dirty="0" smtClean="0"/>
              <a:t>(1756-1791)</a:t>
            </a:r>
            <a:r>
              <a:rPr lang="ru-RU" sz="2800" b="1" dirty="0" smtClean="0"/>
              <a:t/>
            </a:r>
            <a:br>
              <a:rPr lang="ru-RU" sz="2800" b="1" dirty="0" smtClean="0"/>
            </a:br>
            <a:r>
              <a:rPr lang="ru-RU" sz="2800" b="1" dirty="0" smtClean="0"/>
              <a:t/>
            </a:r>
            <a:br>
              <a:rPr lang="ru-RU" sz="2800" b="1" dirty="0" smtClean="0"/>
            </a:br>
            <a:endParaRPr lang="ru-RU" sz="4800" b="1" dirty="0"/>
          </a:p>
        </p:txBody>
      </p:sp>
      <p:pic>
        <p:nvPicPr>
          <p:cNvPr id="16386" name="Picture 2" descr="http://www.atheneum.ca/sites/test2.atheneum.ca/files/imagecache/galleryformatter_photo_gallery_slide/Volfsgang-Amadeus-Mozart.jpg"/>
          <p:cNvPicPr>
            <a:picLocks noChangeAspect="1" noChangeArrowheads="1"/>
          </p:cNvPicPr>
          <p:nvPr/>
        </p:nvPicPr>
        <p:blipFill>
          <a:blip r:embed="rId2" cstate="print"/>
          <a:srcRect/>
          <a:stretch>
            <a:fillRect/>
          </a:stretch>
        </p:blipFill>
        <p:spPr bwMode="auto">
          <a:xfrm>
            <a:off x="357158" y="571480"/>
            <a:ext cx="4286280" cy="563645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14338"/>
            <a:ext cx="8229600" cy="1399032"/>
          </a:xfrm>
        </p:spPr>
        <p:txBody>
          <a:bodyPr/>
          <a:lstStyle/>
          <a:p>
            <a:r>
              <a:rPr lang="ru-RU" dirty="0" smtClean="0"/>
              <a:t>Результаты анкетирования:</a:t>
            </a:r>
            <a:endParaRPr lang="ru-RU" dirty="0"/>
          </a:p>
        </p:txBody>
      </p:sp>
      <p:graphicFrame>
        <p:nvGraphicFramePr>
          <p:cNvPr id="4" name="Содержимое 3"/>
          <p:cNvGraphicFramePr>
            <a:graphicFrameLocks noGrp="1"/>
          </p:cNvGraphicFramePr>
          <p:nvPr>
            <p:ph idx="1"/>
          </p:nvPr>
        </p:nvGraphicFramePr>
        <p:xfrm>
          <a:off x="214280" y="1071547"/>
          <a:ext cx="8644000" cy="5561719"/>
        </p:xfrm>
        <a:graphic>
          <a:graphicData uri="http://schemas.openxmlformats.org/drawingml/2006/table">
            <a:tbl>
              <a:tblPr firstRow="1" bandRow="1">
                <a:tableStyleId>{5C22544A-7EE6-4342-B048-85BDC9FD1C3A}</a:tableStyleId>
              </a:tblPr>
              <a:tblGrid>
                <a:gridCol w="500068"/>
                <a:gridCol w="4857784"/>
                <a:gridCol w="928694"/>
                <a:gridCol w="1143008"/>
                <a:gridCol w="1214446"/>
              </a:tblGrid>
              <a:tr h="372438">
                <a:tc>
                  <a:txBody>
                    <a:bodyPr/>
                    <a:lstStyle/>
                    <a:p>
                      <a:r>
                        <a:rPr lang="ru-RU" b="1" dirty="0" smtClean="0"/>
                        <a:t>№</a:t>
                      </a:r>
                      <a:endParaRPr lang="ru-RU" b="1" dirty="0"/>
                    </a:p>
                  </a:txBody>
                  <a:tcPr/>
                </a:tc>
                <a:tc>
                  <a:txBody>
                    <a:bodyPr/>
                    <a:lstStyle/>
                    <a:p>
                      <a:r>
                        <a:rPr lang="ru-RU" b="1" dirty="0" smtClean="0"/>
                        <a:t>Вопрос </a:t>
                      </a:r>
                      <a:endParaRPr lang="ru-RU" b="1" dirty="0"/>
                    </a:p>
                  </a:txBody>
                  <a:tcPr/>
                </a:tc>
                <a:tc>
                  <a:txBody>
                    <a:bodyPr/>
                    <a:lstStyle/>
                    <a:p>
                      <a:r>
                        <a:rPr lang="ru-RU" b="1" dirty="0" smtClean="0"/>
                        <a:t>Да </a:t>
                      </a:r>
                      <a:endParaRPr lang="ru-RU" b="1" dirty="0"/>
                    </a:p>
                  </a:txBody>
                  <a:tcPr/>
                </a:tc>
                <a:tc>
                  <a:txBody>
                    <a:bodyPr/>
                    <a:lstStyle/>
                    <a:p>
                      <a:r>
                        <a:rPr lang="ru-RU" b="1" dirty="0" smtClean="0"/>
                        <a:t>  Нет</a:t>
                      </a:r>
                      <a:r>
                        <a:rPr lang="ru-RU" b="1" baseline="0" dirty="0" smtClean="0"/>
                        <a:t>  </a:t>
                      </a:r>
                      <a:endParaRPr lang="ru-RU" b="1" dirty="0"/>
                    </a:p>
                  </a:txBody>
                  <a:tcPr/>
                </a:tc>
                <a:tc>
                  <a:txBody>
                    <a:bodyPr/>
                    <a:lstStyle/>
                    <a:p>
                      <a:r>
                        <a:rPr lang="ru-RU" b="1" dirty="0" smtClean="0"/>
                        <a:t>Не знаю</a:t>
                      </a:r>
                      <a:endParaRPr lang="ru-RU" b="1" dirty="0"/>
                    </a:p>
                  </a:txBody>
                  <a:tcPr/>
                </a:tc>
              </a:tr>
              <a:tr h="434091">
                <a:tc>
                  <a:txBody>
                    <a:bodyPr/>
                    <a:lstStyle/>
                    <a:p>
                      <a:r>
                        <a:rPr lang="ru-RU" dirty="0" smtClean="0"/>
                        <a:t>1</a:t>
                      </a:r>
                      <a:endParaRPr lang="ru-RU" dirty="0"/>
                    </a:p>
                  </a:txBody>
                  <a:tcPr/>
                </a:tc>
                <a:tc>
                  <a:txBody>
                    <a:bodyPr/>
                    <a:lstStyle/>
                    <a:p>
                      <a:r>
                        <a:rPr lang="ru-RU" dirty="0" smtClean="0"/>
                        <a:t>Нравится ли тебе слушать музыку?</a:t>
                      </a:r>
                      <a:endParaRPr lang="ru-RU" dirty="0"/>
                    </a:p>
                  </a:txBody>
                  <a:tcPr/>
                </a:tc>
                <a:tc>
                  <a:txBody>
                    <a:bodyPr/>
                    <a:lstStyle/>
                    <a:p>
                      <a:r>
                        <a:rPr lang="ru-RU" b="1" dirty="0" smtClean="0"/>
                        <a:t>29</a:t>
                      </a:r>
                      <a:endParaRPr lang="ru-RU" b="1" dirty="0"/>
                    </a:p>
                  </a:txBody>
                  <a:tcPr/>
                </a:tc>
                <a:tc>
                  <a:txBody>
                    <a:bodyPr/>
                    <a:lstStyle/>
                    <a:p>
                      <a:r>
                        <a:rPr lang="ru-RU" b="1" dirty="0" smtClean="0"/>
                        <a:t>-</a:t>
                      </a:r>
                      <a:endParaRPr lang="ru-RU" b="1" dirty="0"/>
                    </a:p>
                  </a:txBody>
                  <a:tcPr/>
                </a:tc>
                <a:tc>
                  <a:txBody>
                    <a:bodyPr/>
                    <a:lstStyle/>
                    <a:p>
                      <a:r>
                        <a:rPr lang="ru-RU" b="1" dirty="0" smtClean="0"/>
                        <a:t>-</a:t>
                      </a:r>
                      <a:endParaRPr lang="ru-RU" b="1" dirty="0"/>
                    </a:p>
                  </a:txBody>
                  <a:tcPr/>
                </a:tc>
              </a:tr>
              <a:tr h="657045">
                <a:tc>
                  <a:txBody>
                    <a:bodyPr/>
                    <a:lstStyle/>
                    <a:p>
                      <a:r>
                        <a:rPr lang="ru-RU" dirty="0" smtClean="0"/>
                        <a:t>2</a:t>
                      </a:r>
                      <a:endParaRPr lang="ru-RU" dirty="0"/>
                    </a:p>
                  </a:txBody>
                  <a:tcPr/>
                </a:tc>
                <a:tc>
                  <a:txBody>
                    <a:bodyPr/>
                    <a:lstStyle/>
                    <a:p>
                      <a:r>
                        <a:rPr lang="ru-RU" dirty="0" smtClean="0"/>
                        <a:t>Меняется ли твоё настроение, когда слушаешь музыку?</a:t>
                      </a:r>
                      <a:endParaRPr lang="ru-RU" dirty="0"/>
                    </a:p>
                  </a:txBody>
                  <a:tcPr/>
                </a:tc>
                <a:tc>
                  <a:txBody>
                    <a:bodyPr/>
                    <a:lstStyle/>
                    <a:p>
                      <a:r>
                        <a:rPr lang="ru-RU" b="1" dirty="0" smtClean="0"/>
                        <a:t>29</a:t>
                      </a:r>
                      <a:endParaRPr lang="ru-RU" b="1" dirty="0"/>
                    </a:p>
                  </a:txBody>
                  <a:tcPr/>
                </a:tc>
                <a:tc>
                  <a:txBody>
                    <a:bodyPr/>
                    <a:lstStyle/>
                    <a:p>
                      <a:r>
                        <a:rPr lang="ru-RU" b="1" dirty="0" smtClean="0"/>
                        <a:t>-</a:t>
                      </a:r>
                      <a:endParaRPr lang="ru-RU" b="1" dirty="0"/>
                    </a:p>
                  </a:txBody>
                  <a:tcPr/>
                </a:tc>
                <a:tc>
                  <a:txBody>
                    <a:bodyPr/>
                    <a:lstStyle/>
                    <a:p>
                      <a:r>
                        <a:rPr lang="ru-RU" b="1" dirty="0" smtClean="0"/>
                        <a:t>-</a:t>
                      </a:r>
                      <a:endParaRPr lang="ru-RU" b="1" dirty="0"/>
                    </a:p>
                  </a:txBody>
                  <a:tcPr/>
                </a:tc>
              </a:tr>
              <a:tr h="654681">
                <a:tc>
                  <a:txBody>
                    <a:bodyPr/>
                    <a:lstStyle/>
                    <a:p>
                      <a:r>
                        <a:rPr lang="ru-RU" dirty="0" smtClean="0"/>
                        <a:t>3</a:t>
                      </a:r>
                      <a:endParaRPr lang="ru-RU" dirty="0"/>
                    </a:p>
                  </a:txBody>
                  <a:tcPr/>
                </a:tc>
                <a:tc>
                  <a:txBody>
                    <a:bodyPr/>
                    <a:lstStyle/>
                    <a:p>
                      <a:r>
                        <a:rPr lang="ru-RU" dirty="0" smtClean="0"/>
                        <a:t>Нужна ли музыка в повседневной жизни?</a:t>
                      </a:r>
                      <a:endParaRPr lang="ru-RU" dirty="0"/>
                    </a:p>
                  </a:txBody>
                  <a:tcPr/>
                </a:tc>
                <a:tc>
                  <a:txBody>
                    <a:bodyPr/>
                    <a:lstStyle/>
                    <a:p>
                      <a:r>
                        <a:rPr lang="ru-RU" b="1" dirty="0" smtClean="0"/>
                        <a:t>16</a:t>
                      </a:r>
                      <a:endParaRPr lang="ru-RU" b="1" dirty="0"/>
                    </a:p>
                  </a:txBody>
                  <a:tcPr/>
                </a:tc>
                <a:tc>
                  <a:txBody>
                    <a:bodyPr/>
                    <a:lstStyle/>
                    <a:p>
                      <a:r>
                        <a:rPr lang="ru-RU" b="1" dirty="0" smtClean="0"/>
                        <a:t>11</a:t>
                      </a:r>
                      <a:endParaRPr lang="ru-RU" b="1" dirty="0"/>
                    </a:p>
                  </a:txBody>
                  <a:tcPr/>
                </a:tc>
                <a:tc>
                  <a:txBody>
                    <a:bodyPr/>
                    <a:lstStyle/>
                    <a:p>
                      <a:r>
                        <a:rPr lang="ru-RU" b="1" dirty="0" smtClean="0"/>
                        <a:t>2</a:t>
                      </a:r>
                      <a:endParaRPr lang="ru-RU" b="1" dirty="0"/>
                    </a:p>
                  </a:txBody>
                  <a:tcPr/>
                </a:tc>
              </a:tr>
              <a:tr h="1167892">
                <a:tc>
                  <a:txBody>
                    <a:bodyPr/>
                    <a:lstStyle/>
                    <a:p>
                      <a:r>
                        <a:rPr lang="ru-RU" dirty="0" smtClean="0"/>
                        <a:t>4</a:t>
                      </a:r>
                      <a:endParaRPr lang="ru-RU" dirty="0"/>
                    </a:p>
                  </a:txBody>
                  <a:tcPr/>
                </a:tc>
                <a:tc>
                  <a:txBody>
                    <a:bodyPr/>
                    <a:lstStyle/>
                    <a:p>
                      <a:r>
                        <a:rPr lang="ru-RU" dirty="0" smtClean="0"/>
                        <a:t>Согласны ли вы с тем, что если классическая музыка будет звучать на переменах, то уч-ся будут меньше уставать за учебный день?</a:t>
                      </a:r>
                      <a:endParaRPr lang="ru-RU" dirty="0"/>
                    </a:p>
                  </a:txBody>
                  <a:tcPr/>
                </a:tc>
                <a:tc>
                  <a:txBody>
                    <a:bodyPr/>
                    <a:lstStyle/>
                    <a:p>
                      <a:r>
                        <a:rPr lang="ru-RU" b="1" dirty="0" smtClean="0"/>
                        <a:t>4</a:t>
                      </a:r>
                      <a:endParaRPr lang="ru-RU" b="1" dirty="0"/>
                    </a:p>
                  </a:txBody>
                  <a:tcPr/>
                </a:tc>
                <a:tc>
                  <a:txBody>
                    <a:bodyPr/>
                    <a:lstStyle/>
                    <a:p>
                      <a:r>
                        <a:rPr lang="ru-RU" b="1" dirty="0" smtClean="0"/>
                        <a:t>10</a:t>
                      </a:r>
                      <a:endParaRPr lang="ru-RU" b="1" dirty="0"/>
                    </a:p>
                  </a:txBody>
                  <a:tcPr/>
                </a:tc>
                <a:tc>
                  <a:txBody>
                    <a:bodyPr/>
                    <a:lstStyle/>
                    <a:p>
                      <a:r>
                        <a:rPr lang="ru-RU" b="1" dirty="0" smtClean="0"/>
                        <a:t>15</a:t>
                      </a:r>
                      <a:endParaRPr lang="ru-RU" b="1" dirty="0"/>
                    </a:p>
                  </a:txBody>
                  <a:tcPr/>
                </a:tc>
              </a:tr>
              <a:tr h="764990">
                <a:tc>
                  <a:txBody>
                    <a:bodyPr/>
                    <a:lstStyle/>
                    <a:p>
                      <a:r>
                        <a:rPr lang="ru-RU" dirty="0" smtClean="0"/>
                        <a:t>5</a:t>
                      </a:r>
                      <a:endParaRPr lang="ru-RU" dirty="0"/>
                    </a:p>
                  </a:txBody>
                  <a:tcPr/>
                </a:tc>
                <a:tc>
                  <a:txBody>
                    <a:bodyPr/>
                    <a:lstStyle/>
                    <a:p>
                      <a:r>
                        <a:rPr lang="ru-RU" dirty="0" smtClean="0"/>
                        <a:t>Согласны ли вы с тем, что музыка может влиять на организм человека?</a:t>
                      </a:r>
                      <a:endParaRPr lang="ru-RU" dirty="0"/>
                    </a:p>
                  </a:txBody>
                  <a:tcPr/>
                </a:tc>
                <a:tc>
                  <a:txBody>
                    <a:bodyPr/>
                    <a:lstStyle/>
                    <a:p>
                      <a:r>
                        <a:rPr lang="ru-RU" b="1" dirty="0" smtClean="0"/>
                        <a:t>2</a:t>
                      </a:r>
                      <a:endParaRPr lang="ru-RU" b="1" dirty="0"/>
                    </a:p>
                  </a:txBody>
                  <a:tcPr/>
                </a:tc>
                <a:tc>
                  <a:txBody>
                    <a:bodyPr/>
                    <a:lstStyle/>
                    <a:p>
                      <a:r>
                        <a:rPr lang="ru-RU" b="1" dirty="0" smtClean="0"/>
                        <a:t>5</a:t>
                      </a:r>
                      <a:endParaRPr lang="ru-RU" b="1" dirty="0"/>
                    </a:p>
                  </a:txBody>
                  <a:tcPr/>
                </a:tc>
                <a:tc>
                  <a:txBody>
                    <a:bodyPr/>
                    <a:lstStyle/>
                    <a:p>
                      <a:r>
                        <a:rPr lang="ru-RU" b="1" dirty="0" smtClean="0"/>
                        <a:t>22</a:t>
                      </a:r>
                      <a:endParaRPr lang="ru-RU" b="1" dirty="0"/>
                    </a:p>
                  </a:txBody>
                  <a:tcPr/>
                </a:tc>
              </a:tr>
              <a:tr h="1489754">
                <a:tc>
                  <a:txBody>
                    <a:bodyPr/>
                    <a:lstStyle/>
                    <a:p>
                      <a:r>
                        <a:rPr lang="ru-RU" dirty="0" smtClean="0"/>
                        <a:t>6</a:t>
                      </a:r>
                      <a:endParaRPr lang="ru-RU" dirty="0"/>
                    </a:p>
                  </a:txBody>
                  <a:tcPr/>
                </a:tc>
                <a:tc>
                  <a:txBody>
                    <a:bodyPr/>
                    <a:lstStyle/>
                    <a:p>
                      <a:r>
                        <a:rPr lang="ru-RU" dirty="0" smtClean="0"/>
                        <a:t>Какая музыка вам больше нравится?</a:t>
                      </a:r>
                    </a:p>
                    <a:p>
                      <a:pPr>
                        <a:buFont typeface="Arial" pitchFamily="34" charset="0"/>
                        <a:buChar char="•"/>
                      </a:pPr>
                      <a:r>
                        <a:rPr lang="ru-RU" dirty="0" smtClean="0"/>
                        <a:t>Классическая</a:t>
                      </a:r>
                    </a:p>
                    <a:p>
                      <a:pPr>
                        <a:buFont typeface="Arial" pitchFamily="34" charset="0"/>
                        <a:buChar char="•"/>
                      </a:pPr>
                      <a:r>
                        <a:rPr lang="ru-RU" dirty="0" smtClean="0"/>
                        <a:t>Поп-музыка</a:t>
                      </a:r>
                    </a:p>
                    <a:p>
                      <a:pPr>
                        <a:buFont typeface="Arial" pitchFamily="34" charset="0"/>
                        <a:buChar char="•"/>
                      </a:pPr>
                      <a:r>
                        <a:rPr lang="ru-RU" dirty="0" smtClean="0"/>
                        <a:t>Рок-музыка</a:t>
                      </a:r>
                      <a:endParaRPr lang="ru-RU" dirty="0"/>
                    </a:p>
                  </a:txBody>
                  <a:tcPr/>
                </a:tc>
                <a:tc>
                  <a:txBody>
                    <a:bodyPr/>
                    <a:lstStyle/>
                    <a:p>
                      <a:endParaRPr lang="ru-RU" b="1" dirty="0" smtClean="0"/>
                    </a:p>
                    <a:p>
                      <a:endParaRPr lang="ru-RU" b="1" dirty="0" smtClean="0"/>
                    </a:p>
                    <a:p>
                      <a:r>
                        <a:rPr lang="ru-RU" b="1" dirty="0" smtClean="0"/>
                        <a:t>4</a:t>
                      </a:r>
                    </a:p>
                    <a:p>
                      <a:r>
                        <a:rPr lang="ru-RU" b="1" dirty="0" smtClean="0"/>
                        <a:t>24</a:t>
                      </a:r>
                    </a:p>
                    <a:p>
                      <a:r>
                        <a:rPr lang="ru-RU" b="1" dirty="0" smtClean="0"/>
                        <a:t>1</a:t>
                      </a:r>
                      <a:endParaRPr lang="ru-RU" b="1" dirty="0"/>
                    </a:p>
                  </a:txBody>
                  <a:tcPr/>
                </a:tc>
                <a:tc>
                  <a:txBody>
                    <a:bodyPr/>
                    <a:lstStyle/>
                    <a:p>
                      <a:endParaRPr lang="ru-RU" b="1"/>
                    </a:p>
                  </a:txBody>
                  <a:tcPr/>
                </a:tc>
                <a:tc>
                  <a:txBody>
                    <a:bodyPr/>
                    <a:lstStyle/>
                    <a:p>
                      <a:endParaRPr lang="ru-RU" b="1"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66526"/>
          </a:xfrm>
        </p:spPr>
        <p:txBody>
          <a:bodyPr>
            <a:noAutofit/>
          </a:bodyPr>
          <a:lstStyle/>
          <a:p>
            <a:pPr algn="ctr"/>
            <a:r>
              <a:rPr lang="ru-RU" sz="2800" dirty="0" smtClean="0"/>
              <a:t>Эксперимент №1</a:t>
            </a:r>
            <a:br>
              <a:rPr lang="ru-RU" sz="2800" dirty="0" smtClean="0"/>
            </a:br>
            <a:r>
              <a:rPr lang="ru-RU" sz="2800" b="1" dirty="0" smtClean="0"/>
              <a:t>«Влияние классической музыки на умственные способности учащихся»</a:t>
            </a:r>
            <a:endParaRPr lang="ru-RU" sz="2800" b="1" dirty="0"/>
          </a:p>
        </p:txBody>
      </p:sp>
      <p:graphicFrame>
        <p:nvGraphicFramePr>
          <p:cNvPr id="4" name="Таблица 3"/>
          <p:cNvGraphicFramePr>
            <a:graphicFrameLocks noGrp="1"/>
          </p:cNvGraphicFramePr>
          <p:nvPr/>
        </p:nvGraphicFramePr>
        <p:xfrm>
          <a:off x="428596" y="2214554"/>
          <a:ext cx="8501122" cy="3672848"/>
        </p:xfrm>
        <a:graphic>
          <a:graphicData uri="http://schemas.openxmlformats.org/drawingml/2006/table">
            <a:tbl>
              <a:tblPr firstRow="1" bandRow="1">
                <a:tableStyleId>{5C22544A-7EE6-4342-B048-85BDC9FD1C3A}</a:tableStyleId>
              </a:tblPr>
              <a:tblGrid>
                <a:gridCol w="4294381"/>
                <a:gridCol w="4206741"/>
              </a:tblGrid>
              <a:tr h="1143008">
                <a:tc>
                  <a:txBody>
                    <a:bodyPr/>
                    <a:lstStyle/>
                    <a:p>
                      <a:pPr algn="ctr"/>
                      <a:endParaRPr lang="ru-RU" sz="2800" dirty="0" smtClean="0"/>
                    </a:p>
                    <a:p>
                      <a:pPr algn="ctr"/>
                      <a:r>
                        <a:rPr lang="ru-RU" sz="2800" dirty="0" smtClean="0"/>
                        <a:t>В полной тишине</a:t>
                      </a:r>
                      <a:endParaRPr lang="ru-RU" sz="2800" dirty="0"/>
                    </a:p>
                  </a:txBody>
                  <a:tcPr/>
                </a:tc>
                <a:tc>
                  <a:txBody>
                    <a:bodyPr/>
                    <a:lstStyle/>
                    <a:p>
                      <a:pPr algn="ctr"/>
                      <a:endParaRPr lang="ru-RU" sz="2800" dirty="0" smtClean="0"/>
                    </a:p>
                    <a:p>
                      <a:pPr algn="ctr"/>
                      <a:r>
                        <a:rPr lang="ru-RU" sz="2800" dirty="0" smtClean="0"/>
                        <a:t>Под музыку Моцарта</a:t>
                      </a:r>
                      <a:endParaRPr lang="ru-RU" sz="2800" dirty="0"/>
                    </a:p>
                  </a:txBody>
                  <a:tcPr/>
                </a:tc>
              </a:tr>
              <a:tr h="1913366">
                <a:tc>
                  <a:txBody>
                    <a:bodyPr/>
                    <a:lstStyle/>
                    <a:p>
                      <a:r>
                        <a:rPr kumimoji="0" lang="ru-RU" sz="3200" b="1" kern="1200" dirty="0" smtClean="0">
                          <a:solidFill>
                            <a:schemeClr val="dk1"/>
                          </a:solidFill>
                          <a:latin typeface="+mn-lt"/>
                          <a:ea typeface="+mn-ea"/>
                          <a:cs typeface="+mn-cs"/>
                        </a:rPr>
                        <a:t>«5» - 6 учащихся</a:t>
                      </a:r>
                    </a:p>
                    <a:p>
                      <a:r>
                        <a:rPr kumimoji="0" lang="ru-RU" sz="3200" b="1" kern="1200" dirty="0" smtClean="0">
                          <a:solidFill>
                            <a:schemeClr val="dk1"/>
                          </a:solidFill>
                          <a:latin typeface="+mn-lt"/>
                          <a:ea typeface="+mn-ea"/>
                          <a:cs typeface="+mn-cs"/>
                        </a:rPr>
                        <a:t>«4» - 15 учащихся</a:t>
                      </a:r>
                    </a:p>
                    <a:p>
                      <a:r>
                        <a:rPr kumimoji="0" lang="ru-RU" sz="3200" b="1" kern="1200" dirty="0" smtClean="0">
                          <a:solidFill>
                            <a:schemeClr val="dk1"/>
                          </a:solidFill>
                          <a:latin typeface="+mn-lt"/>
                          <a:ea typeface="+mn-ea"/>
                          <a:cs typeface="+mn-cs"/>
                        </a:rPr>
                        <a:t>«3» - 5 учащихся</a:t>
                      </a:r>
                    </a:p>
                    <a:p>
                      <a:r>
                        <a:rPr kumimoji="0" lang="ru-RU" sz="3200" b="1" kern="1200" dirty="0" smtClean="0">
                          <a:solidFill>
                            <a:schemeClr val="dk1"/>
                          </a:solidFill>
                          <a:latin typeface="+mn-lt"/>
                          <a:ea typeface="+mn-ea"/>
                          <a:cs typeface="+mn-cs"/>
                        </a:rPr>
                        <a:t>«2» - 1 учащийся</a:t>
                      </a:r>
                    </a:p>
                    <a:p>
                      <a:endParaRPr lang="ru-RU" sz="3200" b="1" dirty="0"/>
                    </a:p>
                  </a:txBody>
                  <a:tcPr/>
                </a:tc>
                <a:tc>
                  <a:txBody>
                    <a:bodyPr/>
                    <a:lstStyle/>
                    <a:p>
                      <a:r>
                        <a:rPr kumimoji="0" lang="ru-RU" sz="3200" b="1" kern="1200" dirty="0" smtClean="0">
                          <a:solidFill>
                            <a:schemeClr val="dk1"/>
                          </a:solidFill>
                          <a:latin typeface="+mn-lt"/>
                          <a:ea typeface="+mn-ea"/>
                          <a:cs typeface="+mn-cs"/>
                        </a:rPr>
                        <a:t>«5» - 10 учащихся</a:t>
                      </a:r>
                    </a:p>
                    <a:p>
                      <a:r>
                        <a:rPr kumimoji="0" lang="ru-RU" sz="3200" b="1" kern="1200" dirty="0" smtClean="0">
                          <a:solidFill>
                            <a:schemeClr val="dk1"/>
                          </a:solidFill>
                          <a:latin typeface="+mn-lt"/>
                          <a:ea typeface="+mn-ea"/>
                          <a:cs typeface="+mn-cs"/>
                        </a:rPr>
                        <a:t>«4» - 15 учащихся</a:t>
                      </a:r>
                    </a:p>
                    <a:p>
                      <a:r>
                        <a:rPr kumimoji="0" lang="ru-RU" sz="3200" b="1" kern="1200" dirty="0" smtClean="0">
                          <a:solidFill>
                            <a:schemeClr val="dk1"/>
                          </a:solidFill>
                          <a:latin typeface="+mn-lt"/>
                          <a:ea typeface="+mn-ea"/>
                          <a:cs typeface="+mn-cs"/>
                        </a:rPr>
                        <a:t>«3» - 2 учащихся</a:t>
                      </a:r>
                    </a:p>
                    <a:p>
                      <a:r>
                        <a:rPr kumimoji="0" lang="ru-RU" sz="3200" b="1" kern="1200" dirty="0" smtClean="0">
                          <a:solidFill>
                            <a:schemeClr val="dk1"/>
                          </a:solidFill>
                          <a:latin typeface="+mn-lt"/>
                          <a:ea typeface="+mn-ea"/>
                          <a:cs typeface="+mn-cs"/>
                        </a:rPr>
                        <a:t>«2» - 0</a:t>
                      </a:r>
                    </a:p>
                    <a:p>
                      <a:endParaRPr lang="ru-RU" sz="3200" b="1" dirty="0"/>
                    </a:p>
                  </a:txBody>
                  <a:tcPr/>
                </a:tc>
              </a:tr>
            </a:tbl>
          </a:graphicData>
        </a:graphic>
      </p:graphicFrame>
      <p:pic>
        <p:nvPicPr>
          <p:cNvPr id="6" name="Моцарт-соната до мажор.mp3">
            <a:hlinkClick r:id="" action="ppaction://media"/>
          </p:cNvPr>
          <p:cNvPicPr>
            <a:picLocks noRot="1" noChangeAspect="1"/>
          </p:cNvPicPr>
          <p:nvPr>
            <a:audioFile r:link="rId1"/>
          </p:nvPr>
        </p:nvPicPr>
        <p:blipFill>
          <a:blip r:embed="rId3" cstate="print"/>
          <a:stretch>
            <a:fillRect/>
          </a:stretch>
        </p:blipFill>
        <p:spPr>
          <a:xfrm>
            <a:off x="214282" y="214290"/>
            <a:ext cx="509590" cy="50959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14215"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400" b="1" dirty="0" smtClean="0"/>
              <a:t>Эксперимент №2</a:t>
            </a:r>
            <a:endParaRPr lang="ru-RU" sz="4400" b="1" dirty="0"/>
          </a:p>
        </p:txBody>
      </p:sp>
      <p:sp>
        <p:nvSpPr>
          <p:cNvPr id="3" name="Содержимое 2"/>
          <p:cNvSpPr>
            <a:spLocks noGrp="1"/>
          </p:cNvSpPr>
          <p:nvPr>
            <p:ph idx="1"/>
          </p:nvPr>
        </p:nvSpPr>
        <p:spPr/>
        <p:txBody>
          <a:bodyPr/>
          <a:lstStyle/>
          <a:p>
            <a:r>
              <a:rPr lang="ru-RU" sz="3200" b="1" dirty="0" smtClean="0">
                <a:solidFill>
                  <a:schemeClr val="tx1">
                    <a:lumMod val="85000"/>
                  </a:schemeClr>
                </a:solidFill>
              </a:rPr>
              <a:t>красный 29 % </a:t>
            </a:r>
          </a:p>
          <a:p>
            <a:r>
              <a:rPr lang="ru-RU" sz="3200" b="1" dirty="0" smtClean="0">
                <a:solidFill>
                  <a:schemeClr val="tx1">
                    <a:lumMod val="85000"/>
                  </a:schemeClr>
                </a:solidFill>
              </a:rPr>
              <a:t>желтый 38% </a:t>
            </a:r>
          </a:p>
          <a:p>
            <a:r>
              <a:rPr lang="ru-RU" sz="3200" b="1" dirty="0" smtClean="0">
                <a:solidFill>
                  <a:schemeClr val="tx1">
                    <a:lumMod val="85000"/>
                  </a:schemeClr>
                </a:solidFill>
              </a:rPr>
              <a:t>синий 20% </a:t>
            </a:r>
          </a:p>
          <a:p>
            <a:r>
              <a:rPr lang="ru-RU" sz="3200" b="1" dirty="0" smtClean="0">
                <a:solidFill>
                  <a:schemeClr val="tx1">
                    <a:lumMod val="85000"/>
                  </a:schemeClr>
                </a:solidFill>
              </a:rPr>
              <a:t>зеленый 13 % </a:t>
            </a:r>
          </a:p>
          <a:p>
            <a:r>
              <a:rPr lang="ru-RU" sz="3200" b="1" dirty="0" smtClean="0">
                <a:solidFill>
                  <a:schemeClr val="tx1">
                    <a:lumMod val="85000"/>
                  </a:schemeClr>
                </a:solidFill>
              </a:rPr>
              <a:t>коричневый 0 % </a:t>
            </a:r>
          </a:p>
          <a:p>
            <a:r>
              <a:rPr lang="ru-RU" sz="3200" b="1" dirty="0" smtClean="0">
                <a:solidFill>
                  <a:schemeClr val="tx1">
                    <a:lumMod val="85000"/>
                  </a:schemeClr>
                </a:solidFill>
              </a:rPr>
              <a:t>черный 0 % </a:t>
            </a:r>
          </a:p>
          <a:p>
            <a:endParaRPr lang="ru-RU" dirty="0"/>
          </a:p>
        </p:txBody>
      </p:sp>
      <p:pic>
        <p:nvPicPr>
          <p:cNvPr id="4" name="Моцарт - Маленькая ночная серенада (allegro).mp3">
            <a:hlinkClick r:id="" action="ppaction://media"/>
          </p:cNvPr>
          <p:cNvPicPr>
            <a:picLocks noRot="1" noChangeAspect="1"/>
          </p:cNvPicPr>
          <p:nvPr>
            <a:audioFile r:link="rId1"/>
          </p:nvPr>
        </p:nvPicPr>
        <p:blipFill>
          <a:blip r:embed="rId3" cstate="print"/>
          <a:stretch>
            <a:fillRect/>
          </a:stretch>
        </p:blipFill>
        <p:spPr>
          <a:xfrm>
            <a:off x="285720" y="214290"/>
            <a:ext cx="642942" cy="642942"/>
          </a:xfrm>
          <a:prstGeom prst="rect">
            <a:avLst/>
          </a:prstGeom>
        </p:spPr>
      </p:pic>
      <p:pic>
        <p:nvPicPr>
          <p:cNvPr id="5" name="Picture 2" descr="http://frame3.weacom.ru/movies/2011_11/10_polden_640.JPG"/>
          <p:cNvPicPr>
            <a:picLocks noChangeAspect="1" noChangeArrowheads="1"/>
          </p:cNvPicPr>
          <p:nvPr/>
        </p:nvPicPr>
        <p:blipFill>
          <a:blip r:embed="rId4" cstate="print"/>
          <a:srcRect/>
          <a:stretch>
            <a:fillRect/>
          </a:stretch>
        </p:blipFill>
        <p:spPr bwMode="auto">
          <a:xfrm>
            <a:off x="5286380" y="4572008"/>
            <a:ext cx="3472704" cy="1985953"/>
          </a:xfrm>
          <a:prstGeom prst="rect">
            <a:avLst/>
          </a:prstGeom>
          <a:noFill/>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41199"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78</TotalTime>
  <Words>702</Words>
  <Application>Microsoft Office PowerPoint</Application>
  <PresentationFormat>Экран (4:3)</PresentationFormat>
  <Paragraphs>128</Paragraphs>
  <Slides>13</Slides>
  <Notes>0</Notes>
  <HiddenSlides>0</HiddenSlides>
  <MMClips>2</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Яркая</vt:lpstr>
      <vt:lpstr>ИССЛЕДОВАТЕЛЬСКАЯ РАБОТА</vt:lpstr>
      <vt:lpstr>Слайд 2</vt:lpstr>
      <vt:lpstr>Цель исследования:</vt:lpstr>
      <vt:lpstr>Методы исследования:</vt:lpstr>
      <vt:lpstr>ПИФАГОР</vt:lpstr>
      <vt:lpstr>Вольфганг Амадей Моцарт  (1756-1791)  </vt:lpstr>
      <vt:lpstr>Результаты анкетирования:</vt:lpstr>
      <vt:lpstr>Эксперимент №1 «Влияние классической музыки на умственные способности учащихся»</vt:lpstr>
      <vt:lpstr>Эксперимент №2</vt:lpstr>
      <vt:lpstr> Красный цвет означает – активность, жизненная энергия, стремление к успеху; Желтый – ожидание, расслабление, стремление к новому, неопределенное или мечтательное настроение; Синий – покой, гармония, эмоциональная стабильность, нейтральное настроение; Зеленый – настойчивость, уверенность в себе, спокойное или пассивное настроение; Коричневый - тревога, взволнованное настроение; Черный – отвержение, протест, недоверие, неприятие, унылое настроение. </vt:lpstr>
      <vt:lpstr>Рекомендации «Как можно использовать волшебное воздействие музыки в школе» </vt:lpstr>
      <vt:lpstr>Выводы:</vt:lpstr>
      <vt:lpstr>Ресурсы: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ИССЛЕДОВАТЕЛЬСКАЯ РАБОТА</dc:title>
  <dc:creator>777</dc:creator>
  <cp:lastModifiedBy>777</cp:lastModifiedBy>
  <cp:revision>13</cp:revision>
  <dcterms:created xsi:type="dcterms:W3CDTF">2013-11-27T16:29:50Z</dcterms:created>
  <dcterms:modified xsi:type="dcterms:W3CDTF">2013-12-05T02:16:55Z</dcterms:modified>
</cp:coreProperties>
</file>