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043E"/>
    <a:srgbClr val="003366"/>
    <a:srgbClr val="660033"/>
    <a:srgbClr val="FF3300"/>
    <a:srgbClr val="660066"/>
    <a:srgbClr val="06C4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AEAB0-248A-4982-A277-0AB83CA7D68C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1F51D-AE07-4F70-98D6-E1B0279BE5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926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9D9E3-8D52-4FF2-8472-19B8A3F5989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75B-3185-4B1B-8746-557C46913A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9D9E3-8D52-4FF2-8472-19B8A3F5989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75B-3185-4B1B-8746-557C46913A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9D9E3-8D52-4FF2-8472-19B8A3F5989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75B-3185-4B1B-8746-557C46913A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9D9E3-8D52-4FF2-8472-19B8A3F5989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75B-3185-4B1B-8746-557C46913A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9D9E3-8D52-4FF2-8472-19B8A3F5989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C33875B-3185-4B1B-8746-557C46913AC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9D9E3-8D52-4FF2-8472-19B8A3F5989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75B-3185-4B1B-8746-557C46913A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9D9E3-8D52-4FF2-8472-19B8A3F5989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75B-3185-4B1B-8746-557C46913A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9D9E3-8D52-4FF2-8472-19B8A3F5989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75B-3185-4B1B-8746-557C46913A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9D9E3-8D52-4FF2-8472-19B8A3F5989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75B-3185-4B1B-8746-557C46913A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9D9E3-8D52-4FF2-8472-19B8A3F5989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75B-3185-4B1B-8746-557C46913A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9D9E3-8D52-4FF2-8472-19B8A3F5989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3875B-3185-4B1B-8746-557C46913A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100000"/>
              </a:schemeClr>
            </a:gs>
            <a:gs pos="12000">
              <a:schemeClr val="tx2">
                <a:lumMod val="75000"/>
              </a:schemeClr>
            </a:gs>
            <a:gs pos="30000">
              <a:schemeClr val="tx2"/>
            </a:gs>
            <a:gs pos="45000">
              <a:schemeClr val="tx2">
                <a:lumMod val="40000"/>
                <a:lumOff val="60000"/>
              </a:schemeClr>
            </a:gs>
            <a:gs pos="77000">
              <a:schemeClr val="tx2">
                <a:lumMod val="75000"/>
              </a:schemeClr>
            </a:gs>
            <a:gs pos="100000">
              <a:schemeClr val="tx2">
                <a:lumMod val="50000"/>
              </a:schemeClr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4D9D9E3-8D52-4FF2-8472-19B8A3F59893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33875B-3185-4B1B-8746-557C46913AC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noFill/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2C043E"/>
                </a:solidFill>
                <a:latin typeface="+mn-lt"/>
                <a:cs typeface="BrowalliaUPC" pitchFamily="34" charset="-34"/>
              </a:rPr>
              <a:t>Многогранники</a:t>
            </a:r>
            <a:endParaRPr lang="ru-RU" sz="6600" dirty="0">
              <a:solidFill>
                <a:srgbClr val="2C043E"/>
              </a:solidFill>
              <a:latin typeface="+mn-lt"/>
              <a:cs typeface="Browall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5745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0688"/>
            <a:ext cx="3968113" cy="38884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895" y="1973508"/>
            <a:ext cx="3997077" cy="452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68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3366"/>
                </a:solidFill>
              </a:rPr>
              <a:t>Правильная пирамида</a:t>
            </a:r>
            <a:endParaRPr lang="ru-RU" sz="4400" dirty="0">
              <a:solidFill>
                <a:srgbClr val="0033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37160" indent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Пирамида называется </a:t>
            </a:r>
            <a:r>
              <a:rPr lang="ru-RU" sz="3200" dirty="0" smtClean="0">
                <a:solidFill>
                  <a:srgbClr val="FF0000"/>
                </a:solidFill>
              </a:rPr>
              <a:t>правильной</a:t>
            </a:r>
            <a:r>
              <a:rPr lang="ru-RU" sz="3200" dirty="0" smtClean="0">
                <a:solidFill>
                  <a:schemeClr val="bg1"/>
                </a:solidFill>
              </a:rPr>
              <a:t>, если её основания-правильный многоугольник, а отрезок, соединяющий вершину пирамиды с центром основания.</a:t>
            </a:r>
          </a:p>
          <a:p>
            <a:pPr marL="13716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Высота боковой грани правильной пирамиды, проведенная из её вершины, называется </a:t>
            </a:r>
            <a:r>
              <a:rPr lang="ru-RU" sz="3200" dirty="0" smtClean="0">
                <a:solidFill>
                  <a:srgbClr val="FF0000"/>
                </a:solidFill>
              </a:rPr>
              <a:t>апофемой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37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3366"/>
                </a:solidFill>
              </a:rPr>
              <a:t>Теорема:</a:t>
            </a:r>
            <a:br>
              <a:rPr lang="ru-RU" dirty="0" smtClean="0">
                <a:solidFill>
                  <a:srgbClr val="003366"/>
                </a:solidFill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709160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Площадь боковой поверхности правильной пирамиды равна половине произведения периметра основания на апофему.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492896"/>
            <a:ext cx="3668665" cy="41646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92896"/>
            <a:ext cx="3600400" cy="41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04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92896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2C043E"/>
                </a:solidFill>
              </a:rPr>
              <a:t>Спасибо за внимание</a:t>
            </a:r>
            <a:endParaRPr lang="ru-RU" sz="8800" dirty="0">
              <a:solidFill>
                <a:srgbClr val="2C04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37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Понятие многогранника</a:t>
            </a:r>
            <a:endParaRPr lang="ru-RU" sz="4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Поверхность, составленную из многоугольников и ограничивающую некоторые геометрическое тело, называют-</a:t>
            </a:r>
            <a:r>
              <a:rPr lang="ru-RU" dirty="0" smtClean="0">
                <a:solidFill>
                  <a:srgbClr val="FF0000"/>
                </a:solidFill>
              </a:rPr>
              <a:t>многогранником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   </a:t>
            </a:r>
          </a:p>
          <a:p>
            <a:pPr marL="137160" indent="0">
              <a:buNone/>
            </a:pP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137160" indent="0">
              <a:buNone/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137160" indent="0">
              <a:buNone/>
            </a:pP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137160" indent="0">
              <a:buNone/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137160" indent="0">
              <a:buNone/>
            </a:pP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Тетраэдр              Параллелепипед         Октаэдр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51" y="3068960"/>
            <a:ext cx="2436118" cy="24616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068960"/>
            <a:ext cx="2736304" cy="24616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069" y="3068960"/>
            <a:ext cx="2664296" cy="246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9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  <a:noFill/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4800" b="1" dirty="0" smtClean="0">
                <a:solidFill>
                  <a:srgbClr val="660066"/>
                </a:solidFill>
              </a:rPr>
              <a:t>Тетраэдр</a:t>
            </a:r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-поверхность, составленная из четырех треугольников.</a:t>
            </a:r>
          </a:p>
          <a:p>
            <a:pPr marL="137160" indent="0">
              <a:buNone/>
            </a:pPr>
            <a:r>
              <a:rPr lang="ru-RU" sz="4800" b="1" dirty="0" smtClean="0">
                <a:solidFill>
                  <a:srgbClr val="660066"/>
                </a:solidFill>
              </a:rPr>
              <a:t>Параллелепипед</a:t>
            </a:r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-поверхность, составленная из шести параллелограммов.</a:t>
            </a: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137160" indent="0">
              <a:buNone/>
            </a:pPr>
            <a:r>
              <a:rPr lang="ru-RU" sz="4800" b="1" dirty="0" smtClean="0">
                <a:solidFill>
                  <a:srgbClr val="660066"/>
                </a:solidFill>
              </a:rPr>
              <a:t>Октаэдр</a:t>
            </a:r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-он составлен из восьми треугольников.</a:t>
            </a: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07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3366"/>
                </a:solidFill>
              </a:rPr>
              <a:t>Выпуклые и невыпуклые многогранники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 В выпуклом многограннике сумма всех плоских углов при каждой его вершине меньше 360 градусов.  </a:t>
            </a:r>
          </a:p>
          <a:p>
            <a:pPr marL="13716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endParaRPr lang="ru-RU" sz="32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endParaRPr lang="ru-RU" sz="32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                             </a:t>
            </a:r>
            <a:r>
              <a:rPr lang="ru-RU" sz="3200" b="1" dirty="0" smtClean="0">
                <a:solidFill>
                  <a:schemeClr val="bg1"/>
                </a:solidFill>
              </a:rPr>
              <a:t>- невыпуклый многогранник                                                                                                                                                    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14" y="3933056"/>
            <a:ext cx="2693753" cy="257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00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Геометрическое тело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37160" indent="0">
              <a:buNone/>
            </a:pPr>
            <a:endParaRPr lang="ru-RU" sz="3200" b="1" dirty="0" smtClean="0">
              <a:solidFill>
                <a:srgbClr val="FF3300"/>
              </a:solidFill>
            </a:endParaRPr>
          </a:p>
          <a:p>
            <a:pPr marL="137160" indent="0">
              <a:buNone/>
            </a:pPr>
            <a:r>
              <a:rPr lang="ru-RU" sz="3600" b="1" dirty="0" smtClean="0">
                <a:solidFill>
                  <a:srgbClr val="FF3300"/>
                </a:solidFill>
              </a:rPr>
              <a:t>Геометрическим телом</a:t>
            </a:r>
            <a:r>
              <a:rPr lang="ru-RU" sz="3600" dirty="0" smtClean="0">
                <a:solidFill>
                  <a:schemeClr val="bg1"/>
                </a:solidFill>
              </a:rPr>
              <a:t>-называют </a:t>
            </a:r>
            <a:r>
              <a:rPr lang="ru-RU" sz="3200" dirty="0" smtClean="0">
                <a:solidFill>
                  <a:schemeClr val="bg1"/>
                </a:solidFill>
              </a:rPr>
              <a:t>ограниченную связную фигуру в пространстве, которая содержит все свои граничные точки.</a:t>
            </a:r>
          </a:p>
          <a:p>
            <a:pPr marL="13716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Границу тела называют также его </a:t>
            </a:r>
            <a:r>
              <a:rPr lang="ru-RU" sz="3200" b="1" dirty="0" smtClean="0">
                <a:solidFill>
                  <a:schemeClr val="bg1"/>
                </a:solidFill>
              </a:rPr>
              <a:t>поверхностью</a:t>
            </a:r>
            <a:r>
              <a:rPr lang="ru-RU" sz="3200" dirty="0" smtClean="0">
                <a:solidFill>
                  <a:schemeClr val="bg1"/>
                </a:solidFill>
              </a:rPr>
              <a:t> и говорят, что поверхность </a:t>
            </a:r>
            <a:r>
              <a:rPr lang="ru-RU" sz="3200" b="1" dirty="0" smtClean="0">
                <a:solidFill>
                  <a:schemeClr val="bg1"/>
                </a:solidFill>
              </a:rPr>
              <a:t>ограничивает </a:t>
            </a:r>
            <a:r>
              <a:rPr lang="ru-RU" sz="3200" dirty="0" smtClean="0">
                <a:solidFill>
                  <a:schemeClr val="bg1"/>
                </a:solidFill>
              </a:rPr>
              <a:t>тело. 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87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Призма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09160"/>
          </a:xfrm>
        </p:spPr>
        <p:txBody>
          <a:bodyPr>
            <a:normAutofit fontScale="92500"/>
          </a:bodyPr>
          <a:lstStyle/>
          <a:p>
            <a:pPr marL="137160" indent="0">
              <a:buNone/>
            </a:pPr>
            <a:r>
              <a:rPr lang="ru-RU" sz="3000" b="1" dirty="0" smtClean="0">
                <a:solidFill>
                  <a:srgbClr val="FF3300"/>
                </a:solidFill>
              </a:rPr>
              <a:t>Призма</a:t>
            </a:r>
            <a:r>
              <a:rPr lang="ru-RU" sz="3000" dirty="0" smtClean="0">
                <a:solidFill>
                  <a:schemeClr val="bg1"/>
                </a:solidFill>
              </a:rPr>
              <a:t>-многогранник, составленный из двух равных многоугольников, расположенных в параллельных плоскостях и параллелограммов.</a:t>
            </a:r>
          </a:p>
          <a:p>
            <a:pPr marL="137160" indent="0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                            Многоугольники  А1А2..А</a:t>
            </a:r>
            <a:r>
              <a:rPr lang="en-US" dirty="0" smtClean="0">
                <a:solidFill>
                  <a:schemeClr val="bg1"/>
                </a:solidFill>
              </a:rPr>
              <a:t>n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и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                            В1В2..В</a:t>
            </a:r>
            <a:r>
              <a:rPr lang="en-US" dirty="0" smtClean="0">
                <a:solidFill>
                  <a:schemeClr val="bg1"/>
                </a:solidFill>
              </a:rPr>
              <a:t>n</a:t>
            </a:r>
            <a:r>
              <a:rPr lang="ru-RU" dirty="0" smtClean="0">
                <a:solidFill>
                  <a:schemeClr val="bg1"/>
                </a:solidFill>
              </a:rPr>
              <a:t> называются </a:t>
            </a:r>
            <a:r>
              <a:rPr lang="ru-RU" b="1" dirty="0" smtClean="0">
                <a:solidFill>
                  <a:schemeClr val="bg1"/>
                </a:solidFill>
              </a:rPr>
              <a:t>основан</a:t>
            </a:r>
          </a:p>
          <a:p>
            <a:pPr marL="137160" indent="0">
              <a:buNone/>
            </a:pP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                                     </a:t>
            </a:r>
            <a:r>
              <a:rPr lang="ru-RU" b="1" dirty="0" err="1" smtClean="0">
                <a:solidFill>
                  <a:schemeClr val="bg1"/>
                </a:solidFill>
              </a:rPr>
              <a:t>иями</a:t>
            </a:r>
            <a:r>
              <a:rPr lang="ru-RU" dirty="0" smtClean="0">
                <a:solidFill>
                  <a:schemeClr val="bg1"/>
                </a:solidFill>
              </a:rPr>
              <a:t>. Отрезки А1В1,А2В2..</a:t>
            </a:r>
            <a:endParaRPr lang="en-US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                       </a:t>
            </a:r>
            <a:r>
              <a:rPr lang="ru-RU" dirty="0" smtClean="0">
                <a:solidFill>
                  <a:schemeClr val="bg1"/>
                </a:solidFill>
              </a:rPr>
              <a:t>А</a:t>
            </a:r>
            <a:r>
              <a:rPr lang="en-US" dirty="0" smtClean="0">
                <a:solidFill>
                  <a:schemeClr val="bg1"/>
                </a:solidFill>
              </a:rPr>
              <a:t>n</a:t>
            </a:r>
            <a:r>
              <a:rPr lang="ru-RU" dirty="0" smtClean="0">
                <a:solidFill>
                  <a:schemeClr val="bg1"/>
                </a:solidFill>
              </a:rPr>
              <a:t>В</a:t>
            </a:r>
            <a:r>
              <a:rPr lang="en-US" dirty="0" smtClean="0">
                <a:solidFill>
                  <a:schemeClr val="bg1"/>
                </a:solidFill>
              </a:rPr>
              <a:t>n</a:t>
            </a:r>
            <a:r>
              <a:rPr lang="ru-RU" dirty="0" smtClean="0">
                <a:solidFill>
                  <a:schemeClr val="bg1"/>
                </a:solidFill>
              </a:rPr>
              <a:t> называются </a:t>
            </a:r>
            <a:r>
              <a:rPr lang="ru-RU" b="1" dirty="0" smtClean="0">
                <a:solidFill>
                  <a:schemeClr val="bg1"/>
                </a:solidFill>
              </a:rPr>
              <a:t>боковыми</a:t>
            </a:r>
          </a:p>
          <a:p>
            <a:pPr marL="137160" indent="0">
              <a:buNone/>
            </a:pP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                                     ребрами</a:t>
            </a:r>
            <a:r>
              <a:rPr lang="ru-RU" dirty="0" smtClean="0">
                <a:solidFill>
                  <a:schemeClr val="bg1"/>
                </a:solidFill>
              </a:rPr>
              <a:t> призмы.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                                                                                                                                                                                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12976"/>
            <a:ext cx="2990279" cy="285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37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075240" cy="5112568"/>
          </a:xfrm>
        </p:spPr>
        <p:txBody>
          <a:bodyPr/>
          <a:lstStyle/>
          <a:p>
            <a:r>
              <a:rPr lang="ru-RU" dirty="0" smtClean="0"/>
              <a:t>                                            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70916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Перпендикуляр, проведенный из какой-нибудь точки одного основания к плоскости другого основания, называется </a:t>
            </a:r>
            <a:r>
              <a:rPr lang="ru-RU" sz="3200" dirty="0" smtClean="0">
                <a:solidFill>
                  <a:srgbClr val="FF3300"/>
                </a:solidFill>
              </a:rPr>
              <a:t>высотой</a:t>
            </a:r>
            <a:r>
              <a:rPr lang="ru-RU" sz="3200" dirty="0" smtClean="0">
                <a:solidFill>
                  <a:schemeClr val="bg1"/>
                </a:solidFill>
              </a:rPr>
              <a:t> призмы.</a:t>
            </a:r>
          </a:p>
          <a:p>
            <a:pPr marL="13716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Если боковые ребра призмы перпендикулярны к основаниям, то призма называется </a:t>
            </a:r>
            <a:r>
              <a:rPr lang="ru-RU" sz="3200" dirty="0" smtClean="0">
                <a:solidFill>
                  <a:srgbClr val="FF3300"/>
                </a:solidFill>
              </a:rPr>
              <a:t>прямой</a:t>
            </a:r>
            <a:r>
              <a:rPr lang="ru-RU" sz="3200" dirty="0" smtClean="0">
                <a:solidFill>
                  <a:schemeClr val="bg1"/>
                </a:solidFill>
              </a:rPr>
              <a:t>, в противном случае-</a:t>
            </a:r>
            <a:r>
              <a:rPr lang="ru-RU" sz="3200" dirty="0" smtClean="0">
                <a:solidFill>
                  <a:srgbClr val="FF3300"/>
                </a:solidFill>
              </a:rPr>
              <a:t>наклонной</a:t>
            </a:r>
            <a:r>
              <a:rPr lang="ru-RU" sz="3200" dirty="0" smtClean="0">
                <a:solidFill>
                  <a:schemeClr val="bg1"/>
                </a:solidFill>
              </a:rPr>
              <a:t>. </a:t>
            </a:r>
          </a:p>
          <a:p>
            <a:pPr marL="137160" indent="0">
              <a:buNone/>
            </a:pPr>
            <a:endParaRPr lang="ru-RU" sz="32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Прямая призма называется </a:t>
            </a:r>
            <a:r>
              <a:rPr lang="ru-RU" sz="3200" dirty="0" smtClean="0">
                <a:solidFill>
                  <a:srgbClr val="FF3300"/>
                </a:solidFill>
              </a:rPr>
              <a:t>правильной</a:t>
            </a:r>
            <a:r>
              <a:rPr lang="ru-RU" sz="3200" dirty="0" smtClean="0">
                <a:solidFill>
                  <a:schemeClr val="bg1"/>
                </a:solidFill>
              </a:rPr>
              <a:t>, если её основания-правильные многоугольники.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62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003366"/>
                </a:solidFill>
              </a:rPr>
              <a:t>Теорема:</a:t>
            </a:r>
            <a:br>
              <a:rPr lang="ru-RU" sz="4800" dirty="0" smtClean="0">
                <a:solidFill>
                  <a:srgbClr val="003366"/>
                </a:solidFill>
              </a:rPr>
            </a:br>
            <a:r>
              <a:rPr lang="ru-RU" sz="3600" b="0" dirty="0" smtClean="0">
                <a:solidFill>
                  <a:schemeClr val="bg1"/>
                </a:solidFill>
                <a:effectLst/>
                <a:latin typeface="+mn-lt"/>
              </a:rPr>
              <a:t>Площадь боковой поверхности прямой призмы равна произведению периметра основания на высоту призмы.</a:t>
            </a:r>
            <a:endParaRPr lang="ru-RU" sz="3600" dirty="0">
              <a:solidFill>
                <a:srgbClr val="003366"/>
              </a:solidFill>
              <a:effectLst/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068960"/>
            <a:ext cx="3822147" cy="345492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068960"/>
            <a:ext cx="3438337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91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Пирамида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Пирамида</a:t>
            </a:r>
            <a:r>
              <a:rPr lang="ru-RU" dirty="0" smtClean="0">
                <a:solidFill>
                  <a:schemeClr val="bg1"/>
                </a:solidFill>
              </a:rPr>
              <a:t>-многогранник, составленный из </a:t>
            </a:r>
            <a:r>
              <a:rPr lang="en-US" dirty="0" smtClean="0">
                <a:solidFill>
                  <a:schemeClr val="bg1"/>
                </a:solidFill>
              </a:rPr>
              <a:t>n</a:t>
            </a:r>
            <a:r>
              <a:rPr lang="ru-RU" dirty="0" smtClean="0">
                <a:solidFill>
                  <a:schemeClr val="bg1"/>
                </a:solidFill>
              </a:rPr>
              <a:t>-угольника и </a:t>
            </a:r>
            <a:r>
              <a:rPr lang="en-US" dirty="0" smtClean="0">
                <a:solidFill>
                  <a:schemeClr val="bg1"/>
                </a:solidFill>
              </a:rPr>
              <a:t>n-</a:t>
            </a:r>
            <a:r>
              <a:rPr lang="ru-RU" dirty="0" smtClean="0">
                <a:solidFill>
                  <a:schemeClr val="bg1"/>
                </a:solidFill>
              </a:rPr>
              <a:t>треугольников.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                                   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 Площадью полной поверхности 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пирамиды называется сумма 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площадей всех ее граней, 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а площадью боковой поверхности 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пирамиды-сумма площадей ее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боковых граней.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611" y="3140968"/>
            <a:ext cx="2952328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79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219</TotalTime>
  <Words>279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Многогранники</vt:lpstr>
      <vt:lpstr>Понятие многогранника</vt:lpstr>
      <vt:lpstr>    </vt:lpstr>
      <vt:lpstr>Выпуклые и невыпуклые многогранники</vt:lpstr>
      <vt:lpstr>Геометрическое тело</vt:lpstr>
      <vt:lpstr>Призма</vt:lpstr>
      <vt:lpstr>                                             </vt:lpstr>
      <vt:lpstr>Теорема: Площадь боковой поверхности прямой призмы равна произведению периметра основания на высоту призмы.</vt:lpstr>
      <vt:lpstr>Пирамида</vt:lpstr>
      <vt:lpstr>Презентация PowerPoint</vt:lpstr>
      <vt:lpstr>Правильная пирамида</vt:lpstr>
      <vt:lpstr>Теорема: </vt:lpstr>
      <vt:lpstr>Спасибо за внимание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Многогра</dc:title>
  <dc:creator>Кристина</dc:creator>
  <cp:lastModifiedBy>Кристина</cp:lastModifiedBy>
  <cp:revision>17</cp:revision>
  <dcterms:created xsi:type="dcterms:W3CDTF">2012-12-18T17:23:54Z</dcterms:created>
  <dcterms:modified xsi:type="dcterms:W3CDTF">2012-12-18T21:03:08Z</dcterms:modified>
</cp:coreProperties>
</file>