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4" r:id="rId6"/>
    <p:sldId id="265" r:id="rId7"/>
    <p:sldId id="266" r:id="rId8"/>
    <p:sldId id="263" r:id="rId9"/>
    <p:sldId id="260" r:id="rId10"/>
    <p:sldId id="261" r:id="rId11"/>
    <p:sldId id="267"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28" autoAdjust="0"/>
  </p:normalViewPr>
  <p:slideViewPr>
    <p:cSldViewPr>
      <p:cViewPr>
        <p:scale>
          <a:sx n="99" d="100"/>
          <a:sy n="99" d="100"/>
        </p:scale>
        <p:origin x="-546" y="64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ru-RU" smtClean="0"/>
              <a:t>Образец заголовка</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bwMode="white"/>
        <p:txBody>
          <a:bodyPr/>
          <a:lstStyle/>
          <a:p>
            <a:fld id="{5D345432-1E8F-418F-A4D7-1DA9EAC97005}" type="datetimeFigureOut">
              <a:rPr lang="ru-RU" smtClean="0"/>
              <a:t>02.12.2012</a:t>
            </a:fld>
            <a:endParaRPr lang="ru-RU" dirty="0"/>
          </a:p>
        </p:txBody>
      </p:sp>
      <p:sp>
        <p:nvSpPr>
          <p:cNvPr id="5" name="Footer Placeholder 4"/>
          <p:cNvSpPr>
            <a:spLocks noGrp="1"/>
          </p:cNvSpPr>
          <p:nvPr>
            <p:ph type="ftr" sz="quarter" idx="11"/>
          </p:nvPr>
        </p:nvSpPr>
        <p:spPr bwMode="white"/>
        <p:txBody>
          <a:bodyPr/>
          <a:lstStyle/>
          <a:p>
            <a:endParaRPr lang="ru-RU" dirty="0"/>
          </a:p>
        </p:txBody>
      </p:sp>
      <p:sp>
        <p:nvSpPr>
          <p:cNvPr id="6" name="Slide Number Placeholder 5"/>
          <p:cNvSpPr>
            <a:spLocks noGrp="1"/>
          </p:cNvSpPr>
          <p:nvPr>
            <p:ph type="sldNum" sz="quarter" idx="12"/>
          </p:nvPr>
        </p:nvSpPr>
        <p:spPr/>
        <p:txBody>
          <a:bodyPr/>
          <a:lstStyle/>
          <a:p>
            <a:fld id="{DF138885-2409-4EAB-9676-9FCF8E0478C4}" type="slidenum">
              <a:rPr lang="ru-RU" smtClean="0"/>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D345432-1E8F-418F-A4D7-1DA9EAC97005}" type="datetimeFigureOut">
              <a:rPr lang="ru-RU" smtClean="0"/>
              <a:t>02.12.2012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DF138885-2409-4EAB-9676-9FCF8E0478C4}" type="slidenum">
              <a:rPr lang="ru-RU" smtClean="0"/>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D345432-1E8F-418F-A4D7-1DA9EAC97005}" type="datetimeFigureOut">
              <a:rPr lang="ru-RU" smtClean="0"/>
              <a:t>02.12.2012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DF138885-2409-4EAB-9676-9FCF8E0478C4}" type="slidenum">
              <a:rPr lang="ru-RU" smtClean="0"/>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D345432-1E8F-418F-A4D7-1DA9EAC97005}" type="datetimeFigureOut">
              <a:rPr lang="ru-RU" smtClean="0"/>
              <a:t>02.12.2012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DF138885-2409-4EAB-9676-9FCF8E0478C4}" type="slidenum">
              <a:rPr lang="ru-RU" smtClean="0"/>
              <a:t>‹#›</a:t>
            </a:fld>
            <a:endParaRPr lang="ru-RU"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D345432-1E8F-418F-A4D7-1DA9EAC97005}" type="datetimeFigureOut">
              <a:rPr lang="ru-RU" smtClean="0"/>
              <a:t>02.12.2012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DF138885-2409-4EAB-9676-9FCF8E0478C4}" type="slidenum">
              <a:rPr lang="ru-RU" smtClean="0"/>
              <a:t>‹#›</a:t>
            </a:fld>
            <a:endParaRPr lang="ru-RU" dirty="0"/>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5D345432-1E8F-418F-A4D7-1DA9EAC97005}" type="datetimeFigureOut">
              <a:rPr lang="ru-RU" smtClean="0"/>
              <a:t>02.12.2012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DF138885-2409-4EAB-9676-9FCF8E0478C4}" type="slidenum">
              <a:rPr lang="ru-RU" smtClean="0"/>
              <a:t>‹#›</a:t>
            </a:fld>
            <a:endParaRPr lang="ru-RU" dirty="0"/>
          </a:p>
        </p:txBody>
      </p:sp>
      <p:sp>
        <p:nvSpPr>
          <p:cNvPr id="12" name="Content Placeholder 11"/>
          <p:cNvSpPr>
            <a:spLocks noGrp="1"/>
          </p:cNvSpPr>
          <p:nvPr>
            <p:ph sz="quarter" idx="14"/>
          </p:nvPr>
        </p:nvSpPr>
        <p:spPr>
          <a:xfrm>
            <a:off x="4648200" y="2438400"/>
            <a:ext cx="31242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5D345432-1E8F-418F-A4D7-1DA9EAC97005}" type="datetimeFigureOut">
              <a:rPr lang="ru-RU" smtClean="0"/>
              <a:t>02.12.2012</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DF138885-2409-4EAB-9676-9FCF8E0478C4}" type="slidenum">
              <a:rPr lang="ru-RU" smtClean="0"/>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5D345432-1E8F-418F-A4D7-1DA9EAC97005}" type="datetimeFigureOut">
              <a:rPr lang="ru-RU" smtClean="0"/>
              <a:t>02.12.2012</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DF138885-2409-4EAB-9676-9FCF8E0478C4}" type="slidenum">
              <a:rPr lang="ru-RU" smtClean="0"/>
              <a:t>‹#›</a:t>
            </a:fld>
            <a:endParaRPr lang="ru-RU" dirty="0"/>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D345432-1E8F-418F-A4D7-1DA9EAC97005}" type="datetimeFigureOut">
              <a:rPr lang="ru-RU" smtClean="0"/>
              <a:t>02.12.2012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DF138885-2409-4EAB-9676-9FCF8E0478C4}" type="slidenum">
              <a:rPr lang="ru-RU" smtClean="0"/>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ru-RU" smtClean="0"/>
              <a:t>Образец заголовка</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D345432-1E8F-418F-A4D7-1DA9EAC97005}" type="datetimeFigureOut">
              <a:rPr lang="ru-RU" smtClean="0"/>
              <a:t>02.12.2012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DF138885-2409-4EAB-9676-9FCF8E0478C4}" type="slidenum">
              <a:rPr lang="ru-RU" smtClean="0"/>
              <a:t>‹#›</a:t>
            </a:fld>
            <a:endParaRPr lang="ru-RU" dirty="0"/>
          </a:p>
        </p:txBody>
      </p:sp>
      <p:sp>
        <p:nvSpPr>
          <p:cNvPr id="9" name="Content Placeholder 8"/>
          <p:cNvSpPr>
            <a:spLocks noGrp="1"/>
          </p:cNvSpPr>
          <p:nvPr>
            <p:ph sz="quarter" idx="13"/>
          </p:nvPr>
        </p:nvSpPr>
        <p:spPr>
          <a:xfrm>
            <a:off x="1371600" y="1676400"/>
            <a:ext cx="3276600" cy="3505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ru-RU" smtClean="0"/>
              <a:t>Образец заголовка</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D345432-1E8F-418F-A4D7-1DA9EAC97005}" type="datetimeFigureOut">
              <a:rPr lang="ru-RU" smtClean="0"/>
              <a:t>02.12.2012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DF138885-2409-4EAB-9676-9FCF8E0478C4}" type="slidenum">
              <a:rPr lang="ru-RU" smtClean="0"/>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5D345432-1E8F-418F-A4D7-1DA9EAC97005}" type="datetimeFigureOut">
              <a:rPr lang="ru-RU" smtClean="0"/>
              <a:t>02.12.2012</a:t>
            </a:fld>
            <a:endParaRPr lang="ru-RU" dirty="0"/>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ru-RU" dirty="0"/>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DF138885-2409-4EAB-9676-9FCF8E0478C4}" type="slidenum">
              <a:rPr lang="ru-RU" smtClean="0"/>
              <a:t>‹#›</a:t>
            </a:fld>
            <a:endParaRPr lang="ru-RU"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ru.wikipedia.org/wiki/1843_%D0%B3%D0%BE%D0%B4" TargetMode="External"/><Relationship Id="rId2" Type="http://schemas.openxmlformats.org/officeDocument/2006/relationships/hyperlink" Target="http://ru.wikipedia.org/wiki/5_%D0%B0%D0%B2%D0%B3%D1%83%D1%81%D1%82%D0%B0" TargetMode="External"/><Relationship Id="rId1" Type="http://schemas.openxmlformats.org/officeDocument/2006/relationships/slideLayout" Target="../slideLayouts/slideLayout1.xml"/><Relationship Id="rId4" Type="http://schemas.openxmlformats.org/officeDocument/2006/relationships/hyperlink" Target="http://ru.wikipedia.org/wiki/%D0%92%D0%BE%D1%80%D0%BE%D0%BD%D0%B5%D0%B6%D1%81%D0%BA%D0%B0%D1%8F_%D0%B3%D1%83%D0%B1%D0%B5%D1%80%D0%BD%D0%B8%D1%8F"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ru.wikipedia.org/wiki/1801_%D0%B3%D0%BE%D0%B4" TargetMode="External"/><Relationship Id="rId2" Type="http://schemas.openxmlformats.org/officeDocument/2006/relationships/hyperlink" Target="http://ru.wikipedia.org/wiki/25_%D1%81%D0%B5%D0%BD%D1%82%D1%8F%D0%B1%D1%80%D1%8F"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b="1" dirty="0"/>
              <a:t>Николай Николаевич </a:t>
            </a:r>
            <a:r>
              <a:rPr lang="ru-RU" b="1" dirty="0" smtClean="0"/>
              <a:t>Раевский</a:t>
            </a:r>
            <a:r>
              <a:rPr lang="en-US" b="1" dirty="0"/>
              <a:t>.</a:t>
            </a:r>
            <a:endParaRPr lang="ru-RU" dirty="0"/>
          </a:p>
        </p:txBody>
      </p:sp>
      <p:sp>
        <p:nvSpPr>
          <p:cNvPr id="3" name="Подзаголовок 2"/>
          <p:cNvSpPr>
            <a:spLocks noGrp="1"/>
          </p:cNvSpPr>
          <p:nvPr>
            <p:ph type="subTitle" idx="1"/>
          </p:nvPr>
        </p:nvSpPr>
        <p:spPr/>
        <p:txBody>
          <a:bodyPr/>
          <a:lstStyle/>
          <a:p>
            <a:r>
              <a:rPr lang="ru-RU" dirty="0" smtClean="0"/>
              <a:t>Полководец войны 1812 года.</a:t>
            </a:r>
            <a:endParaRPr lang="ru-RU" dirty="0"/>
          </a:p>
        </p:txBody>
      </p:sp>
    </p:spTree>
    <p:extLst>
      <p:ext uri="{BB962C8B-B14F-4D97-AF65-F5344CB8AC3E}">
        <p14:creationId xmlns:p14="http://schemas.microsoft.com/office/powerpoint/2010/main" val="37819709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Умер Николай Николаевич</a:t>
            </a:r>
            <a:endParaRPr lang="ru-RU" dirty="0"/>
          </a:p>
        </p:txBody>
      </p:sp>
      <p:sp>
        <p:nvSpPr>
          <p:cNvPr id="3" name="Подзаголовок 2"/>
          <p:cNvSpPr>
            <a:spLocks noGrp="1"/>
          </p:cNvSpPr>
          <p:nvPr>
            <p:ph type="subTitle" idx="1"/>
          </p:nvPr>
        </p:nvSpPr>
        <p:spPr/>
        <p:txBody>
          <a:bodyPr>
            <a:normAutofit fontScale="70000" lnSpcReduction="20000"/>
          </a:bodyPr>
          <a:lstStyle/>
          <a:p>
            <a:r>
              <a:rPr lang="ru-RU" i="0" dirty="0"/>
              <a:t>24 июля (</a:t>
            </a:r>
            <a:r>
              <a:rPr lang="ru-RU" i="0" dirty="0">
                <a:hlinkClick r:id="rId2" tooltip="5 августа"/>
              </a:rPr>
              <a:t>5 августа</a:t>
            </a:r>
            <a:r>
              <a:rPr lang="ru-RU" i="0" dirty="0"/>
              <a:t>) </a:t>
            </a:r>
            <a:r>
              <a:rPr lang="ru-RU" i="0" dirty="0" smtClean="0">
                <a:hlinkClick r:id="rId3" tooltip="1843 год"/>
              </a:rPr>
              <a:t>1843</a:t>
            </a:r>
            <a:r>
              <a:rPr lang="ru-RU" i="0" dirty="0" smtClean="0"/>
              <a:t>(он прожил 41</a:t>
            </a:r>
            <a:r>
              <a:rPr lang="ru-RU" i="0" dirty="0"/>
              <a:t> год</a:t>
            </a:r>
            <a:r>
              <a:rPr lang="ru-RU" i="0" dirty="0" smtClean="0"/>
              <a:t>)</a:t>
            </a:r>
          </a:p>
          <a:p>
            <a:r>
              <a:rPr lang="ru-RU" i="0" dirty="0" smtClean="0"/>
              <a:t>имении «Красненькое» </a:t>
            </a:r>
            <a:r>
              <a:rPr lang="ru-RU" i="0" dirty="0" smtClean="0">
                <a:hlinkClick r:id="rId4"/>
              </a:rPr>
              <a:t>Воронежской </a:t>
            </a:r>
            <a:r>
              <a:rPr lang="ru-RU" i="0" dirty="0">
                <a:hlinkClick r:id="rId4"/>
              </a:rPr>
              <a:t>губернии</a:t>
            </a:r>
            <a:endParaRPr lang="ru-RU" i="0" dirty="0"/>
          </a:p>
          <a:p>
            <a:endParaRPr lang="ru-RU" i="0" dirty="0" smtClean="0"/>
          </a:p>
          <a:p>
            <a:endParaRPr lang="ru-RU" b="1" dirty="0"/>
          </a:p>
        </p:txBody>
      </p:sp>
      <p:sp>
        <p:nvSpPr>
          <p:cNvPr id="5" name="Rectangle 2"/>
          <p:cNvSpPr>
            <a:spLocks noChangeArrowheads="1"/>
          </p:cNvSpPr>
          <p:nvPr/>
        </p:nvSpPr>
        <p:spPr bwMode="auto">
          <a:xfrm>
            <a:off x="1371600" y="3406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charset="0"/>
                <a:cs typeface="Arial" charset="0"/>
              </a:rPr>
              <a:t/>
            </a:r>
            <a:br>
              <a:rPr kumimoji="0" lang="ru-RU" sz="1800" b="0" i="0" u="none" strike="noStrike" cap="none" normalizeH="0" baseline="0" smtClean="0">
                <a:ln>
                  <a:noFill/>
                </a:ln>
                <a:solidFill>
                  <a:schemeClr val="tx1"/>
                </a:solidFill>
                <a:effectLst/>
                <a:latin typeface="Arial" charset="0"/>
                <a:cs typeface="Arial" charset="0"/>
              </a:rPr>
            </a:br>
            <a:endParaRPr kumimoji="0" lang="ru-RU" sz="1800" b="0" i="0" u="none" strike="noStrike" cap="none" normalizeH="0" baseline="0" smtClean="0">
              <a:ln>
                <a:noFill/>
              </a:ln>
              <a:solidFill>
                <a:schemeClr val="tx1"/>
              </a:solidFill>
              <a:effectLst/>
              <a:latin typeface="Arial" charset="0"/>
              <a:cs typeface="Arial" charset="0"/>
            </a:endParaRPr>
          </a:p>
        </p:txBody>
      </p:sp>
    </p:spTree>
    <p:extLst>
      <p:ext uri="{BB962C8B-B14F-4D97-AF65-F5344CB8AC3E}">
        <p14:creationId xmlns:p14="http://schemas.microsoft.com/office/powerpoint/2010/main" val="3277811037"/>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p:txBody>
          <a:bodyPr/>
          <a:lstStyle/>
          <a:p>
            <a:r>
              <a:rPr lang="ru-RU" dirty="0" smtClean="0"/>
              <a:t>Исаков Даниил</a:t>
            </a:r>
            <a:endParaRPr lang="ru-RU" dirty="0"/>
          </a:p>
        </p:txBody>
      </p:sp>
      <p:sp>
        <p:nvSpPr>
          <p:cNvPr id="5" name="Подзаголовок 4"/>
          <p:cNvSpPr>
            <a:spLocks noGrp="1"/>
          </p:cNvSpPr>
          <p:nvPr>
            <p:ph type="subTitle" idx="1"/>
          </p:nvPr>
        </p:nvSpPr>
        <p:spPr>
          <a:xfrm>
            <a:off x="1371600" y="3429000"/>
            <a:ext cx="6400800" cy="1512168"/>
          </a:xfrm>
        </p:spPr>
        <p:txBody>
          <a:bodyPr/>
          <a:lstStyle/>
          <a:p>
            <a:r>
              <a:rPr lang="ru-RU" dirty="0" smtClean="0"/>
              <a:t>Клуб по месту жительства «Северка»</a:t>
            </a:r>
          </a:p>
          <a:p>
            <a:r>
              <a:rPr lang="ru-RU" dirty="0" smtClean="0"/>
              <a:t>2012 год</a:t>
            </a:r>
            <a:endParaRPr lang="ru-RU" dirty="0"/>
          </a:p>
        </p:txBody>
      </p:sp>
    </p:spTree>
    <p:extLst>
      <p:ext uri="{BB962C8B-B14F-4D97-AF65-F5344CB8AC3E}">
        <p14:creationId xmlns:p14="http://schemas.microsoft.com/office/powerpoint/2010/main" val="26171730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619672" y="2492896"/>
            <a:ext cx="2457273" cy="2808312"/>
          </a:xfrm>
        </p:spPr>
      </p:pic>
      <p:sp>
        <p:nvSpPr>
          <p:cNvPr id="3" name="Заголовок 2"/>
          <p:cNvSpPr>
            <a:spLocks noGrp="1"/>
          </p:cNvSpPr>
          <p:nvPr>
            <p:ph type="title"/>
          </p:nvPr>
        </p:nvSpPr>
        <p:spPr/>
        <p:txBody>
          <a:bodyPr>
            <a:normAutofit fontScale="90000"/>
          </a:bodyPr>
          <a:lstStyle/>
          <a:p>
            <a:r>
              <a:rPr lang="ru-RU" sz="2000" dirty="0" smtClean="0"/>
              <a:t>Портреты </a:t>
            </a:r>
            <a:r>
              <a:rPr lang="ru-RU" sz="2000" b="1" dirty="0" smtClean="0"/>
              <a:t>Николая Николаевича Раевского</a:t>
            </a:r>
            <a:endParaRPr lang="ru-RU" sz="2000" dirty="0"/>
          </a:p>
        </p:txBody>
      </p:sp>
      <p:pic>
        <p:nvPicPr>
          <p:cNvPr id="6" name="Объект 5"/>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5076056" y="2492896"/>
            <a:ext cx="2302786" cy="2799382"/>
          </a:xfrm>
        </p:spPr>
      </p:pic>
    </p:spTree>
    <p:extLst>
      <p:ext uri="{BB962C8B-B14F-4D97-AF65-F5344CB8AC3E}">
        <p14:creationId xmlns:p14="http://schemas.microsoft.com/office/powerpoint/2010/main" val="2801219590"/>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1268760"/>
            <a:ext cx="6248400" cy="1456373"/>
          </a:xfrm>
        </p:spPr>
        <p:txBody>
          <a:bodyPr>
            <a:normAutofit fontScale="90000"/>
          </a:bodyPr>
          <a:lstStyle/>
          <a:p>
            <a:r>
              <a:rPr lang="ru-RU" dirty="0"/>
              <a:t>Биография Николая Николаевича </a:t>
            </a:r>
            <a:r>
              <a:rPr lang="ru-RU" dirty="0" smtClean="0"/>
              <a:t>Раевского.</a:t>
            </a:r>
            <a:r>
              <a:rPr lang="ru-RU" sz="1100" dirty="0"/>
              <a:t/>
            </a:r>
            <a:br>
              <a:rPr lang="ru-RU" sz="1100" dirty="0"/>
            </a:br>
            <a:endParaRPr lang="ru-RU" sz="1100" dirty="0"/>
          </a:p>
        </p:txBody>
      </p:sp>
      <p:sp>
        <p:nvSpPr>
          <p:cNvPr id="3" name="Текст 2"/>
          <p:cNvSpPr>
            <a:spLocks noGrp="1"/>
          </p:cNvSpPr>
          <p:nvPr>
            <p:ph type="body" idx="1"/>
          </p:nvPr>
        </p:nvSpPr>
        <p:spPr>
          <a:xfrm>
            <a:off x="1547664" y="3356992"/>
            <a:ext cx="6408712" cy="2376264"/>
          </a:xfrm>
        </p:spPr>
        <p:txBody>
          <a:bodyPr>
            <a:noAutofit/>
          </a:bodyPr>
          <a:lstStyle/>
          <a:p>
            <a:r>
              <a:rPr lang="ru-RU" b="1" i="0" dirty="0"/>
              <a:t>Николай Николаевич Раевский</a:t>
            </a:r>
            <a:r>
              <a:rPr lang="ru-RU" i="0" dirty="0"/>
              <a:t> — генерал от кавалерии, гордость русской армии и друг А. С. Пушкина. </a:t>
            </a:r>
            <a:endParaRPr lang="ru-RU" i="0" dirty="0" smtClean="0"/>
          </a:p>
          <a:p>
            <a:r>
              <a:rPr lang="ru-RU" i="0" dirty="0" smtClean="0"/>
              <a:t>Родился Николай Николаевич Раевский  </a:t>
            </a:r>
            <a:r>
              <a:rPr lang="ru-RU" dirty="0">
                <a:solidFill>
                  <a:srgbClr val="0B0080"/>
                </a:solidFill>
                <a:hlinkClick r:id="rId2" tooltip="25 сентября"/>
              </a:rPr>
              <a:t>14 (25) сентября</a:t>
            </a:r>
            <a:r>
              <a:rPr lang="ru-RU" dirty="0"/>
              <a:t> </a:t>
            </a:r>
            <a:r>
              <a:rPr lang="ru-RU" dirty="0" smtClean="0">
                <a:solidFill>
                  <a:srgbClr val="0B0080"/>
                </a:solidFill>
                <a:hlinkClick r:id="rId3" tooltip="1801 год"/>
              </a:rPr>
              <a:t>1801</a:t>
            </a:r>
            <a:r>
              <a:rPr lang="ru-RU" dirty="0" smtClean="0">
                <a:solidFill>
                  <a:srgbClr val="0B0080"/>
                </a:solidFill>
              </a:rPr>
              <a:t> года </a:t>
            </a:r>
            <a:r>
              <a:rPr lang="ru-RU" dirty="0" smtClean="0">
                <a:solidFill>
                  <a:srgbClr val="0B0080"/>
                </a:solidFill>
              </a:rPr>
              <a:t>в</a:t>
            </a:r>
            <a:r>
              <a:rPr lang="en-US" dirty="0">
                <a:solidFill>
                  <a:srgbClr val="0B0080"/>
                </a:solidFill>
              </a:rPr>
              <a:t> </a:t>
            </a:r>
            <a:r>
              <a:rPr lang="ru-RU" dirty="0">
                <a:solidFill>
                  <a:srgbClr val="0B0080"/>
                </a:solidFill>
              </a:rPr>
              <a:t>С</a:t>
            </a:r>
            <a:r>
              <a:rPr lang="ru-RU" dirty="0" smtClean="0">
                <a:solidFill>
                  <a:srgbClr val="0B0080"/>
                </a:solidFill>
              </a:rPr>
              <a:t>анкт-Петербурге</a:t>
            </a:r>
            <a:r>
              <a:rPr lang="ru-RU" dirty="0" smtClean="0">
                <a:solidFill>
                  <a:srgbClr val="0B0080"/>
                </a:solidFill>
              </a:rPr>
              <a:t> </a:t>
            </a:r>
            <a:endParaRPr lang="ru-RU" dirty="0" smtClean="0">
              <a:solidFill>
                <a:srgbClr val="0B0080"/>
              </a:solidFill>
            </a:endParaRPr>
          </a:p>
        </p:txBody>
      </p:sp>
    </p:spTree>
    <p:extLst>
      <p:ext uri="{BB962C8B-B14F-4D97-AF65-F5344CB8AC3E}">
        <p14:creationId xmlns:p14="http://schemas.microsoft.com/office/powerpoint/2010/main" val="3827593335"/>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1196752"/>
            <a:ext cx="6248400" cy="1456373"/>
          </a:xfrm>
        </p:spPr>
        <p:txBody>
          <a:bodyPr/>
          <a:lstStyle/>
          <a:p>
            <a:r>
              <a:rPr lang="ru-RU" dirty="0" smtClean="0"/>
              <a:t>Начало службы</a:t>
            </a:r>
            <a:endParaRPr lang="ru-RU" dirty="0"/>
          </a:p>
        </p:txBody>
      </p:sp>
      <p:sp>
        <p:nvSpPr>
          <p:cNvPr id="3" name="Текст 2"/>
          <p:cNvSpPr>
            <a:spLocks noGrp="1"/>
          </p:cNvSpPr>
          <p:nvPr>
            <p:ph type="body" idx="1"/>
          </p:nvPr>
        </p:nvSpPr>
        <p:spPr>
          <a:xfrm>
            <a:off x="1503218" y="3350952"/>
            <a:ext cx="6237134" cy="2166279"/>
          </a:xfrm>
        </p:spPr>
        <p:txBody>
          <a:bodyPr>
            <a:normAutofit fontScale="32500" lnSpcReduction="20000"/>
          </a:bodyPr>
          <a:lstStyle/>
          <a:p>
            <a:endParaRPr lang="ru-RU" i="0" dirty="0" smtClean="0"/>
          </a:p>
          <a:p>
            <a:r>
              <a:rPr lang="ru-RU" sz="4900" i="0" dirty="0" smtClean="0"/>
              <a:t>В </a:t>
            </a:r>
            <a:r>
              <a:rPr lang="ru-RU" sz="4900" i="0" dirty="0"/>
              <a:t>1787 году началась очередная Русско-турецкая война</a:t>
            </a:r>
            <a:r>
              <a:rPr lang="ru-RU" sz="4900" i="0" dirty="0" smtClean="0"/>
              <a:t>. Гвардии </a:t>
            </a:r>
            <a:r>
              <a:rPr lang="ru-RU" sz="4900" i="0" dirty="0"/>
              <a:t>поручик Раевский волонтёром отправился в действующую армию, и был прикомандирован к казачьему отряду полковника В. П. Орлова с приказом от Потёмкина: … употреблять в службу как простого казака, а потом уже по чину поручика гвардии.</a:t>
            </a:r>
            <a:endParaRPr lang="ru-RU" sz="4900" dirty="0"/>
          </a:p>
          <a:p>
            <a:endParaRPr lang="ru-RU" dirty="0"/>
          </a:p>
        </p:txBody>
      </p:sp>
    </p:spTree>
    <p:extLst>
      <p:ext uri="{BB962C8B-B14F-4D97-AF65-F5344CB8AC3E}">
        <p14:creationId xmlns:p14="http://schemas.microsoft.com/office/powerpoint/2010/main" val="1891219398"/>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Текст 2"/>
          <p:cNvSpPr>
            <a:spLocks noGrp="1"/>
          </p:cNvSpPr>
          <p:nvPr>
            <p:ph type="body" idx="1"/>
          </p:nvPr>
        </p:nvSpPr>
        <p:spPr>
          <a:xfrm>
            <a:off x="1447800" y="1052736"/>
            <a:ext cx="6292552" cy="1872208"/>
          </a:xfrm>
        </p:spPr>
        <p:txBody>
          <a:bodyPr>
            <a:normAutofit fontScale="77500" lnSpcReduction="20000"/>
          </a:bodyPr>
          <a:lstStyle/>
          <a:p>
            <a:r>
              <a:rPr lang="ru-RU" sz="1600" dirty="0" smtClean="0"/>
              <a:t>Бородинское сражение. </a:t>
            </a:r>
          </a:p>
          <a:p>
            <a:r>
              <a:rPr lang="ru-RU" sz="1600" dirty="0" smtClean="0"/>
              <a:t>Кутузов доверил 7-му  корпусу генерала  Раевского защищать Курганскую высоту, которому пришлось отразить две первые мощнейшие атаки французской армии. Батарея Раевского после этого сражения получила от французов прозвище «могила французской кавалерии». Потери корпус Раевского понёс огромные: из 10-тысяч он смог собрать только около 700 солдат. Но движение французской армии прекратилось.  </a:t>
            </a:r>
            <a:endParaRPr lang="ru-RU" sz="1600" dirty="0"/>
          </a:p>
        </p:txBody>
      </p:sp>
      <p:pic>
        <p:nvPicPr>
          <p:cNvPr id="3074" name="Picture 2" descr="C:\Users\Elena\Downloads\Battery_of_Raevsk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3035300"/>
            <a:ext cx="6336704" cy="18338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3924465"/>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371600" y="1124744"/>
            <a:ext cx="6400800" cy="1008112"/>
          </a:xfrm>
        </p:spPr>
        <p:txBody>
          <a:bodyPr>
            <a:normAutofit/>
          </a:bodyPr>
          <a:lstStyle/>
          <a:p>
            <a:r>
              <a:rPr lang="ru-RU" sz="1800" dirty="0" smtClean="0"/>
              <a:t>За героическую оборону Курганской высоты Раевский был награждён орденом Александра невского</a:t>
            </a:r>
            <a:endParaRPr lang="ru-RU" sz="1800" dirty="0"/>
          </a:p>
        </p:txBody>
      </p:sp>
      <p:sp>
        <p:nvSpPr>
          <p:cNvPr id="6" name="Объект 5"/>
          <p:cNvSpPr>
            <a:spLocks noGrp="1"/>
          </p:cNvSpPr>
          <p:nvPr>
            <p:ph idx="1"/>
          </p:nvPr>
        </p:nvSpPr>
        <p:spPr/>
        <p:txBody>
          <a:bodyPr/>
          <a:lstStyle/>
          <a:p>
            <a:endParaRPr lang="ru-RU"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2348880"/>
            <a:ext cx="4464496"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0541574"/>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953000" y="1196752"/>
            <a:ext cx="2819400" cy="1079088"/>
          </a:xfrm>
        </p:spPr>
        <p:txBody>
          <a:bodyPr/>
          <a:lstStyle/>
          <a:p>
            <a:r>
              <a:rPr lang="ru-RU" dirty="0" smtClean="0"/>
              <a:t>Николай Николаевич раевский</a:t>
            </a:r>
            <a:endParaRPr lang="ru-RU" dirty="0"/>
          </a:p>
        </p:txBody>
      </p:sp>
      <p:sp>
        <p:nvSpPr>
          <p:cNvPr id="5" name="Рисунок 4"/>
          <p:cNvSpPr>
            <a:spLocks noGrp="1"/>
          </p:cNvSpPr>
          <p:nvPr>
            <p:ph type="pic" idx="1"/>
          </p:nvPr>
        </p:nvSpPr>
        <p:spPr/>
      </p:sp>
      <p:sp>
        <p:nvSpPr>
          <p:cNvPr id="6" name="Текст 5"/>
          <p:cNvSpPr>
            <a:spLocks noGrp="1"/>
          </p:cNvSpPr>
          <p:nvPr>
            <p:ph type="body" sz="half" idx="2"/>
          </p:nvPr>
        </p:nvSpPr>
        <p:spPr/>
        <p:txBody>
          <a:bodyPr/>
          <a:lstStyle/>
          <a:p>
            <a:r>
              <a:rPr lang="ru-RU" dirty="0" smtClean="0"/>
              <a:t>Гордость русской армии, человек высокой чести, беззаветной преданности долгу, одарённый военачальник.</a:t>
            </a:r>
          </a:p>
          <a:p>
            <a:r>
              <a:rPr lang="ru-RU" dirty="0" smtClean="0"/>
              <a:t>Про него Наполеон с уважением сказал: «Этот генерал сделан из того материала, из которого делаются маршалы» </a:t>
            </a:r>
            <a:endParaRPr lang="ru-RU" dirty="0"/>
          </a:p>
        </p:txBody>
      </p:sp>
      <p:pic>
        <p:nvPicPr>
          <p:cNvPr id="5122" name="Picture 2" descr="C:\Users\Elena\Downloads\Uvarov_Fedo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1223162"/>
            <a:ext cx="3645028" cy="42220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3992365"/>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0" y="1676400"/>
            <a:ext cx="2819400" cy="672480"/>
          </a:xfrm>
        </p:spPr>
        <p:txBody>
          <a:bodyPr/>
          <a:lstStyle/>
          <a:p>
            <a:r>
              <a:rPr lang="ru-RU" sz="1400" dirty="0" smtClean="0"/>
              <a:t>Подвиг солдат Раевского под салтановкой</a:t>
            </a:r>
            <a:endParaRPr lang="ru-RU" sz="1400" dirty="0"/>
          </a:p>
        </p:txBody>
      </p:sp>
      <p:sp>
        <p:nvSpPr>
          <p:cNvPr id="3" name="Рисунок 2"/>
          <p:cNvSpPr>
            <a:spLocks noGrp="1"/>
          </p:cNvSpPr>
          <p:nvPr>
            <p:ph type="pic" idx="1"/>
          </p:nvPr>
        </p:nvSpPr>
        <p:spPr/>
      </p:sp>
      <p:sp>
        <p:nvSpPr>
          <p:cNvPr id="4" name="Текст 3"/>
          <p:cNvSpPr>
            <a:spLocks noGrp="1"/>
          </p:cNvSpPr>
          <p:nvPr>
            <p:ph type="body" sz="half" idx="2"/>
          </p:nvPr>
        </p:nvSpPr>
        <p:spPr>
          <a:xfrm>
            <a:off x="4953000" y="2276856"/>
            <a:ext cx="2819400" cy="3096360"/>
          </a:xfrm>
        </p:spPr>
        <p:txBody>
          <a:bodyPr>
            <a:normAutofit lnSpcReduction="10000"/>
          </a:bodyPr>
          <a:lstStyle/>
          <a:p>
            <a:pPr algn="l"/>
            <a:r>
              <a:rPr lang="ru-RU" sz="1200" dirty="0" smtClean="0"/>
              <a:t>Утром 23 июля  у деревни Салтановка  начался ожесточённый бой. Корпус Раевского в течении  десяти  часов сражался с  50-  тысячным  корпусом  «железного маршала» Даву.  Бой шёл с переменным  успехов. В самый  критический момент  Раевский  лично повёл в атаку  Смоленский полк со словами: «Солдаты! Я и мои дети откроем вам путь к славе! Вперёд за царя и Отечество»</a:t>
            </a:r>
            <a:endParaRPr lang="ru-RU" sz="1200" dirty="0"/>
          </a:p>
        </p:txBody>
      </p:sp>
      <p:pic>
        <p:nvPicPr>
          <p:cNvPr id="1026" name="Picture 2" descr="C:\Users\Elena\Downloads\330px-Raevsky_saltanovk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844824"/>
            <a:ext cx="3442965" cy="36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7325676"/>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sz="3200" dirty="0" smtClean="0"/>
              <a:t>Где воевал Николай Николаевич Раевский кроме Бородинской битвы.	</a:t>
            </a:r>
            <a:endParaRPr lang="ru-RU" sz="3200" dirty="0"/>
          </a:p>
        </p:txBody>
      </p:sp>
      <p:sp>
        <p:nvSpPr>
          <p:cNvPr id="3" name="Подзаголовок 2"/>
          <p:cNvSpPr>
            <a:spLocks noGrp="1"/>
          </p:cNvSpPr>
          <p:nvPr>
            <p:ph type="subTitle" idx="1"/>
          </p:nvPr>
        </p:nvSpPr>
        <p:spPr>
          <a:xfrm>
            <a:off x="1371600" y="3429000"/>
            <a:ext cx="6400800" cy="1440160"/>
          </a:xfrm>
        </p:spPr>
        <p:txBody>
          <a:bodyPr>
            <a:normAutofit fontScale="62500" lnSpcReduction="20000"/>
          </a:bodyPr>
          <a:lstStyle/>
          <a:p>
            <a:r>
              <a:rPr lang="ru-RU" dirty="0" smtClean="0"/>
              <a:t>В Русско-Турецкой войне;</a:t>
            </a:r>
            <a:r>
              <a:rPr lang="ru-RU" i="0" dirty="0"/>
              <a:t> Раевский участвовал в переходе через Молдавию, в боях на реках Ларга и </a:t>
            </a:r>
            <a:r>
              <a:rPr lang="ru-RU" i="0" dirty="0" smtClean="0"/>
              <a:t>Кагал, </a:t>
            </a:r>
            <a:r>
              <a:rPr lang="ru-RU" i="0" dirty="0"/>
              <a:t>в осадах Аккермана</a:t>
            </a:r>
            <a:r>
              <a:rPr lang="ru-RU" i="0" dirty="0" smtClean="0"/>
              <a:t> </a:t>
            </a:r>
            <a:r>
              <a:rPr lang="ru-RU" i="0" dirty="0"/>
              <a:t>и </a:t>
            </a:r>
            <a:r>
              <a:rPr lang="ru-RU" i="0" dirty="0" smtClean="0"/>
              <a:t>Бендер.</a:t>
            </a:r>
          </a:p>
          <a:p>
            <a:r>
              <a:rPr lang="ru-RU" i="0" dirty="0" smtClean="0"/>
              <a:t>За смелость и отвагу проявленную в этих битвах, Потемкин поручил Раевскому командовать </a:t>
            </a:r>
            <a:r>
              <a:rPr lang="ru-RU" i="0" dirty="0"/>
              <a:t>полтавским казачьим полком Булавы великого </a:t>
            </a:r>
            <a:r>
              <a:rPr lang="ru-RU" i="0" dirty="0" smtClean="0"/>
              <a:t>гетмана.</a:t>
            </a:r>
          </a:p>
          <a:p>
            <a:endParaRPr lang="ru-RU" dirty="0"/>
          </a:p>
        </p:txBody>
      </p:sp>
    </p:spTree>
    <p:extLst>
      <p:ext uri="{BB962C8B-B14F-4D97-AF65-F5344CB8AC3E}">
        <p14:creationId xmlns:p14="http://schemas.microsoft.com/office/powerpoint/2010/main" val="1055896525"/>
      </p:ext>
    </p:extLst>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Николай Николаевич Раевский">
  <a:themeElements>
    <a:clrScheme name="Кутюр">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Смокинг">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Кутюр">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Николай Николаевич Раевский</Template>
  <TotalTime>8</TotalTime>
  <Words>321</Words>
  <Application>Microsoft Office PowerPoint</Application>
  <PresentationFormat>Экран (4:3)</PresentationFormat>
  <Paragraphs>27</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Николай Николаевич Раевский</vt:lpstr>
      <vt:lpstr>Николай Николаевич Раевский.</vt:lpstr>
      <vt:lpstr>Портреты Николая Николаевича Раевского</vt:lpstr>
      <vt:lpstr>Биография Николая Николаевича Раевского. </vt:lpstr>
      <vt:lpstr>Начало службы</vt:lpstr>
      <vt:lpstr>Презентация PowerPoint</vt:lpstr>
      <vt:lpstr>За героическую оборону Курганской высоты Раевский был награждён орденом Александра невского</vt:lpstr>
      <vt:lpstr>Николай Николаевич раевский</vt:lpstr>
      <vt:lpstr>Подвиг солдат Раевского под салтановкой</vt:lpstr>
      <vt:lpstr>Где воевал Николай Николаевич Раевский кроме Бородинской битвы. </vt:lpstr>
      <vt:lpstr>Умер Николай Николаевич</vt:lpstr>
      <vt:lpstr>Исаков Даниил</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Николай Николаевич Раевский.</dc:title>
  <dc:creator>Elena</dc:creator>
  <cp:lastModifiedBy>Elena</cp:lastModifiedBy>
  <cp:revision>2</cp:revision>
  <dcterms:created xsi:type="dcterms:W3CDTF">2012-12-02T17:56:02Z</dcterms:created>
  <dcterms:modified xsi:type="dcterms:W3CDTF">2012-12-02T18:04:18Z</dcterms:modified>
</cp:coreProperties>
</file>