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80" r:id="rId1"/>
  </p:sldMasterIdLst>
  <p:sldIdLst>
    <p:sldId id="349" r:id="rId2"/>
    <p:sldId id="351" r:id="rId3"/>
    <p:sldId id="346" r:id="rId4"/>
    <p:sldId id="350" r:id="rId5"/>
    <p:sldId id="348" r:id="rId6"/>
    <p:sldId id="279" r:id="rId7"/>
    <p:sldId id="276" r:id="rId8"/>
    <p:sldId id="341" r:id="rId9"/>
    <p:sldId id="352" r:id="rId10"/>
    <p:sldId id="353" r:id="rId11"/>
    <p:sldId id="34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2411E"/>
    <a:srgbClr val="35934E"/>
    <a:srgbClr val="F9493B"/>
    <a:srgbClr val="EB730F"/>
    <a:srgbClr val="E46950"/>
    <a:srgbClr val="F1AE6B"/>
    <a:srgbClr val="EEA30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2" autoAdjust="0"/>
    <p:restoredTop sz="94660"/>
  </p:normalViewPr>
  <p:slideViewPr>
    <p:cSldViewPr>
      <p:cViewPr varScale="1">
        <p:scale>
          <a:sx n="69" d="100"/>
          <a:sy n="69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A57F46-C593-472B-94D0-9D92D4D3D54F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929897F-DDD5-473D-ABE1-40B193B34B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9F0C5F-D068-4D84-ACFB-CABAE2CA0B72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1267E-CEFB-4450-82A5-99A1BE3DEF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2573D0-D04D-47BF-B3DB-855A52CB761D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A1818-0C9D-423F-A06A-D2AD1E0552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75406-8893-4C3C-898B-D2950C9EF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CC4B63-ACFF-42C1-A818-6BE8403832AC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62285B2-8DCE-4942-BA1F-3632941A5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5F1848-71D8-43F4-9DF5-0A489F433B1C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C2752-2EC2-4424-BFA7-4252155FFD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21BE5-93C6-43B5-B83F-60465C93FDEA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85F9D-E8FF-42A7-8698-81A8FA3D65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74A9F0-3CA7-4FE8-908D-C515B9D2C4AF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00A8DE1-6E45-48D3-BE79-248600C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F75DC-3DB7-4CC7-902D-A1510C3F47F9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A51AE-2069-4502-8FE4-A9B50C71A2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D1B7-B431-47EB-AA97-778547739F86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8EC59-D092-49AB-A459-900ECC7E6B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36F56-61E3-494F-89CA-DEA12342E8CA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34805-2840-44BA-B92E-1DC6EFBFF0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ACE9D5-9659-4353-8B10-6F4C676CD674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E18EB2-6AE1-40CD-996D-9B87F97F05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CE4A454-E999-449B-854C-CFD990676726}" type="datetimeFigureOut">
              <a:rPr lang="ru-RU" smtClean="0"/>
              <a:pPr>
                <a:defRPr/>
              </a:pPr>
              <a:t>28.01.2014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DAC1313-254F-4D5C-8DCA-872C0B07C9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1" r:id="rId1"/>
    <p:sldLayoutId id="2147484982" r:id="rId2"/>
    <p:sldLayoutId id="2147484983" r:id="rId3"/>
    <p:sldLayoutId id="2147484984" r:id="rId4"/>
    <p:sldLayoutId id="2147484985" r:id="rId5"/>
    <p:sldLayoutId id="2147484986" r:id="rId6"/>
    <p:sldLayoutId id="2147484987" r:id="rId7"/>
    <p:sldLayoutId id="2147484988" r:id="rId8"/>
    <p:sldLayoutId id="2147484989" r:id="rId9"/>
    <p:sldLayoutId id="2147484990" r:id="rId10"/>
    <p:sldLayoutId id="2147484991" r:id="rId11"/>
    <p:sldLayoutId id="2147484992" r:id="rId12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2"/>
          <p:cNvSpPr>
            <a:spLocks/>
          </p:cNvSpPr>
          <p:nvPr/>
        </p:nvSpPr>
        <p:spPr bwMode="auto">
          <a:xfrm>
            <a:off x="4286250" y="3590925"/>
            <a:ext cx="990600" cy="760413"/>
          </a:xfrm>
          <a:custGeom>
            <a:avLst/>
            <a:gdLst>
              <a:gd name="T0" fmla="*/ 0 w 624"/>
              <a:gd name="T1" fmla="*/ 595313 h 479"/>
              <a:gd name="T2" fmla="*/ 990600 w 624"/>
              <a:gd name="T3" fmla="*/ 760413 h 479"/>
              <a:gd name="T4" fmla="*/ 935038 w 624"/>
              <a:gd name="T5" fmla="*/ 0 h 479"/>
              <a:gd name="T6" fmla="*/ 0 w 624"/>
              <a:gd name="T7" fmla="*/ 595313 h 479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479"/>
              <a:gd name="T14" fmla="*/ 624 w 624"/>
              <a:gd name="T15" fmla="*/ 479 h 4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479">
                <a:moveTo>
                  <a:pt x="0" y="375"/>
                </a:moveTo>
                <a:lnTo>
                  <a:pt x="624" y="479"/>
                </a:lnTo>
                <a:lnTo>
                  <a:pt x="589" y="0"/>
                </a:lnTo>
                <a:lnTo>
                  <a:pt x="0" y="375"/>
                </a:lnTo>
                <a:close/>
              </a:path>
            </a:pathLst>
          </a:custGeom>
          <a:solidFill>
            <a:srgbClr val="FF66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Freeform 4"/>
          <p:cNvSpPr>
            <a:spLocks/>
          </p:cNvSpPr>
          <p:nvPr/>
        </p:nvSpPr>
        <p:spPr bwMode="auto">
          <a:xfrm>
            <a:off x="900113" y="3860800"/>
            <a:ext cx="2268537" cy="2286000"/>
          </a:xfrm>
          <a:custGeom>
            <a:avLst/>
            <a:gdLst>
              <a:gd name="T0" fmla="*/ 0 w 1429"/>
              <a:gd name="T1" fmla="*/ 1728788 h 1440"/>
              <a:gd name="T2" fmla="*/ 530225 w 1429"/>
              <a:gd name="T3" fmla="*/ 2286000 h 1440"/>
              <a:gd name="T4" fmla="*/ 2087562 w 1429"/>
              <a:gd name="T5" fmla="*/ 1728788 h 1440"/>
              <a:gd name="T6" fmla="*/ 2268537 w 1429"/>
              <a:gd name="T7" fmla="*/ 1046163 h 1440"/>
              <a:gd name="T8" fmla="*/ 576262 w 1429"/>
              <a:gd name="T9" fmla="*/ 0 h 1440"/>
              <a:gd name="T10" fmla="*/ 0 w 1429"/>
              <a:gd name="T11" fmla="*/ 1728788 h 14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29"/>
              <a:gd name="T19" fmla="*/ 0 h 1440"/>
              <a:gd name="T20" fmla="*/ 1429 w 1429"/>
              <a:gd name="T21" fmla="*/ 1440 h 14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29" h="1440">
                <a:moveTo>
                  <a:pt x="0" y="1089"/>
                </a:moveTo>
                <a:lnTo>
                  <a:pt x="334" y="1440"/>
                </a:lnTo>
                <a:lnTo>
                  <a:pt x="1315" y="1089"/>
                </a:lnTo>
                <a:lnTo>
                  <a:pt x="1429" y="659"/>
                </a:lnTo>
                <a:lnTo>
                  <a:pt x="363" y="0"/>
                </a:lnTo>
                <a:lnTo>
                  <a:pt x="0" y="1089"/>
                </a:lnTo>
                <a:close/>
              </a:path>
            </a:pathLst>
          </a:custGeom>
          <a:solidFill>
            <a:srgbClr val="99CC00">
              <a:alpha val="45097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6732588" y="981075"/>
            <a:ext cx="1916112" cy="2016125"/>
            <a:chOff x="2362" y="8962"/>
            <a:chExt cx="3770" cy="4025"/>
          </a:xfrm>
        </p:grpSpPr>
        <p:sp>
          <p:nvSpPr>
            <p:cNvPr id="2104" name="AutoShape 6"/>
            <p:cNvSpPr>
              <a:spLocks noChangeAspect="1" noChangeArrowheads="1"/>
            </p:cNvSpPr>
            <p:nvPr/>
          </p:nvSpPr>
          <p:spPr bwMode="auto">
            <a:xfrm>
              <a:off x="2362" y="8962"/>
              <a:ext cx="3770" cy="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512" y="8962"/>
              <a:ext cx="3431" cy="2139"/>
              <a:chOff x="3243" y="1117"/>
              <a:chExt cx="2053" cy="1280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3243" y="1117"/>
                <a:ext cx="2053" cy="978"/>
                <a:chOff x="2533" y="5527"/>
                <a:chExt cx="5879" cy="2800"/>
              </a:xfrm>
            </p:grpSpPr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2533" y="5527"/>
                  <a:ext cx="2331" cy="2800"/>
                  <a:chOff x="2266" y="2888"/>
                  <a:chExt cx="1794" cy="2155"/>
                </a:xfrm>
              </p:grpSpPr>
              <p:sp>
                <p:nvSpPr>
                  <p:cNvPr id="2128" name="Freeform 10"/>
                  <p:cNvSpPr>
                    <a:spLocks/>
                  </p:cNvSpPr>
                  <p:nvPr/>
                </p:nvSpPr>
                <p:spPr bwMode="auto">
                  <a:xfrm>
                    <a:off x="2274" y="2888"/>
                    <a:ext cx="1024" cy="2155"/>
                  </a:xfrm>
                  <a:custGeom>
                    <a:avLst/>
                    <a:gdLst>
                      <a:gd name="T0" fmla="*/ 0 w 1330"/>
                      <a:gd name="T1" fmla="*/ 1408 h 2800"/>
                      <a:gd name="T2" fmla="*/ 616 w 1330"/>
                      <a:gd name="T3" fmla="*/ 0 h 2800"/>
                      <a:gd name="T4" fmla="*/ 1024 w 1330"/>
                      <a:gd name="T5" fmla="*/ 2155 h 2800"/>
                      <a:gd name="T6" fmla="*/ 0 w 1330"/>
                      <a:gd name="T7" fmla="*/ 1408 h 28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330"/>
                      <a:gd name="T13" fmla="*/ 0 h 2800"/>
                      <a:gd name="T14" fmla="*/ 1330 w 1330"/>
                      <a:gd name="T15" fmla="*/ 2800 h 28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330" h="2800">
                        <a:moveTo>
                          <a:pt x="0" y="1830"/>
                        </a:moveTo>
                        <a:lnTo>
                          <a:pt x="800" y="0"/>
                        </a:lnTo>
                        <a:lnTo>
                          <a:pt x="1330" y="2800"/>
                        </a:lnTo>
                        <a:lnTo>
                          <a:pt x="0" y="1830"/>
                        </a:lnTo>
                        <a:close/>
                      </a:path>
                    </a:pathLst>
                  </a:custGeom>
                  <a:solidFill>
                    <a:srgbClr val="CCFFCC"/>
                  </a:solidFill>
                  <a:ln w="158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9" name="Freeform 11"/>
                  <p:cNvSpPr>
                    <a:spLocks/>
                  </p:cNvSpPr>
                  <p:nvPr/>
                </p:nvSpPr>
                <p:spPr bwMode="auto">
                  <a:xfrm>
                    <a:off x="2882" y="2888"/>
                    <a:ext cx="1178" cy="2139"/>
                  </a:xfrm>
                  <a:custGeom>
                    <a:avLst/>
                    <a:gdLst>
                      <a:gd name="T0" fmla="*/ 0 w 1530"/>
                      <a:gd name="T1" fmla="*/ 0 h 2780"/>
                      <a:gd name="T2" fmla="*/ 1178 w 1530"/>
                      <a:gd name="T3" fmla="*/ 923 h 2780"/>
                      <a:gd name="T4" fmla="*/ 408 w 1530"/>
                      <a:gd name="T5" fmla="*/ 2139 h 2780"/>
                      <a:gd name="T6" fmla="*/ 0 w 1530"/>
                      <a:gd name="T7" fmla="*/ 0 h 27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530"/>
                      <a:gd name="T13" fmla="*/ 0 h 2780"/>
                      <a:gd name="T14" fmla="*/ 1530 w 1530"/>
                      <a:gd name="T15" fmla="*/ 2780 h 27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530" h="2780">
                        <a:moveTo>
                          <a:pt x="0" y="0"/>
                        </a:moveTo>
                        <a:lnTo>
                          <a:pt x="1530" y="1200"/>
                        </a:lnTo>
                        <a:lnTo>
                          <a:pt x="530" y="27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 w="158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6" y="3803"/>
                    <a:ext cx="1786" cy="47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>
                  <a:off x="5918" y="5774"/>
                  <a:ext cx="2494" cy="2292"/>
                  <a:chOff x="6481" y="5676"/>
                  <a:chExt cx="2862" cy="2630"/>
                </a:xfrm>
              </p:grpSpPr>
              <p:sp>
                <p:nvSpPr>
                  <p:cNvPr id="2124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7445" y="5676"/>
                    <a:ext cx="1736" cy="1736"/>
                  </a:xfrm>
                  <a:prstGeom prst="rect">
                    <a:avLst/>
                  </a:prstGeom>
                  <a:solidFill>
                    <a:srgbClr val="00FFCC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6647" y="6570"/>
                    <a:ext cx="1736" cy="1736"/>
                  </a:xfrm>
                  <a:prstGeom prst="rect">
                    <a:avLst/>
                  </a:prstGeom>
                  <a:solidFill>
                    <a:srgbClr val="33CCCC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6" name="AutoShape 16"/>
                  <p:cNvSpPr>
                    <a:spLocks noChangeArrowheads="1"/>
                  </p:cNvSpPr>
                  <p:nvPr/>
                </p:nvSpPr>
                <p:spPr bwMode="auto">
                  <a:xfrm rot="-2927685">
                    <a:off x="7536" y="6427"/>
                    <a:ext cx="2483" cy="1130"/>
                  </a:xfrm>
                  <a:prstGeom prst="parallelogram">
                    <a:avLst>
                      <a:gd name="adj" fmla="val 114699"/>
                    </a:avLst>
                  </a:prstGeom>
                  <a:solidFill>
                    <a:srgbClr val="00FFCC">
                      <a:alpha val="49019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7" name="AutoShape 17"/>
                  <p:cNvSpPr>
                    <a:spLocks noChangeArrowheads="1"/>
                  </p:cNvSpPr>
                  <p:nvPr/>
                </p:nvSpPr>
                <p:spPr bwMode="auto">
                  <a:xfrm rot="-2927685">
                    <a:off x="5804" y="6412"/>
                    <a:ext cx="2483" cy="1130"/>
                  </a:xfrm>
                  <a:prstGeom prst="parallelogram">
                    <a:avLst>
                      <a:gd name="adj" fmla="val 114699"/>
                    </a:avLst>
                  </a:prstGeom>
                  <a:solidFill>
                    <a:srgbClr val="00CC99">
                      <a:alpha val="49019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121" name="Text Box 18"/>
              <p:cNvSpPr txBox="1">
                <a:spLocks noChangeArrowheads="1"/>
              </p:cNvSpPr>
              <p:nvPr/>
            </p:nvSpPr>
            <p:spPr bwMode="auto">
              <a:xfrm>
                <a:off x="3424" y="2205"/>
                <a:ext cx="15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/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2472" y="11303"/>
              <a:ext cx="3620" cy="1684"/>
              <a:chOff x="793" y="3113"/>
              <a:chExt cx="2166" cy="1008"/>
            </a:xfrm>
          </p:grpSpPr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>
                <a:off x="1973" y="3113"/>
                <a:ext cx="986" cy="806"/>
                <a:chOff x="3090" y="2343"/>
                <a:chExt cx="2596" cy="2121"/>
              </a:xfrm>
            </p:grpSpPr>
            <p:sp>
              <p:nvSpPr>
                <p:cNvPr id="2115" name="AutoShape 21"/>
                <p:cNvSpPr>
                  <a:spLocks noChangeArrowheads="1"/>
                </p:cNvSpPr>
                <p:nvPr/>
              </p:nvSpPr>
              <p:spPr bwMode="auto">
                <a:xfrm flipH="1">
                  <a:off x="3912" y="2343"/>
                  <a:ext cx="1481" cy="1587"/>
                </a:xfrm>
                <a:prstGeom prst="parallelogram">
                  <a:avLst>
                    <a:gd name="adj" fmla="val 25259"/>
                  </a:avLst>
                </a:prstGeom>
                <a:solidFill>
                  <a:srgbClr val="CCFF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6" name="AutoShape 22"/>
                <p:cNvSpPr>
                  <a:spLocks noChangeArrowheads="1"/>
                </p:cNvSpPr>
                <p:nvPr/>
              </p:nvSpPr>
              <p:spPr bwMode="auto">
                <a:xfrm rot="-2634710">
                  <a:off x="3090" y="2683"/>
                  <a:ext cx="1555" cy="1397"/>
                </a:xfrm>
                <a:prstGeom prst="parallelogram">
                  <a:avLst>
                    <a:gd name="adj" fmla="val 59494"/>
                  </a:avLst>
                </a:prstGeom>
                <a:solidFill>
                  <a:srgbClr val="CCFF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7" name="AutoShape 23"/>
                <p:cNvSpPr>
                  <a:spLocks noChangeArrowheads="1"/>
                </p:cNvSpPr>
                <p:nvPr/>
              </p:nvSpPr>
              <p:spPr bwMode="auto">
                <a:xfrm rot="-3146635">
                  <a:off x="4286" y="2732"/>
                  <a:ext cx="1535" cy="1265"/>
                </a:xfrm>
                <a:prstGeom prst="parallelogram">
                  <a:avLst>
                    <a:gd name="adj" fmla="val 80531"/>
                  </a:avLst>
                </a:prstGeom>
                <a:solidFill>
                  <a:srgbClr val="00CC99">
                    <a:alpha val="54901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8" name="AutoShape 24"/>
                <p:cNvSpPr>
                  <a:spLocks noChangeArrowheads="1"/>
                </p:cNvSpPr>
                <p:nvPr/>
              </p:nvSpPr>
              <p:spPr bwMode="auto">
                <a:xfrm rot="11445134" flipH="1">
                  <a:off x="3273" y="2948"/>
                  <a:ext cx="1170" cy="1489"/>
                </a:xfrm>
                <a:prstGeom prst="parallelogram">
                  <a:avLst>
                    <a:gd name="adj" fmla="val 56292"/>
                  </a:avLst>
                </a:prstGeom>
                <a:solidFill>
                  <a:srgbClr val="99FF99">
                    <a:alpha val="54901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9" name="Rectangle 25"/>
                <p:cNvSpPr>
                  <a:spLocks noChangeArrowheads="1"/>
                </p:cNvSpPr>
                <p:nvPr/>
              </p:nvSpPr>
              <p:spPr bwMode="auto">
                <a:xfrm rot="-802064">
                  <a:off x="4100" y="2834"/>
                  <a:ext cx="810" cy="1630"/>
                </a:xfrm>
                <a:prstGeom prst="rect">
                  <a:avLst/>
                </a:prstGeom>
                <a:solidFill>
                  <a:srgbClr val="00FF99">
                    <a:alpha val="54901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793" y="3158"/>
                <a:ext cx="970" cy="696"/>
                <a:chOff x="3629" y="3444"/>
                <a:chExt cx="2736" cy="1962"/>
              </a:xfrm>
            </p:grpSpPr>
            <p:sp>
              <p:nvSpPr>
                <p:cNvPr id="2110" name="AutoShape 27"/>
                <p:cNvSpPr>
                  <a:spLocks noChangeArrowheads="1"/>
                </p:cNvSpPr>
                <p:nvPr/>
              </p:nvSpPr>
              <p:spPr bwMode="auto">
                <a:xfrm>
                  <a:off x="4162" y="3559"/>
                  <a:ext cx="985" cy="184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99">
                    <a:alpha val="56862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1" name="AutoShape 28"/>
                <p:cNvSpPr>
                  <a:spLocks noChangeArrowheads="1"/>
                </p:cNvSpPr>
                <p:nvPr/>
              </p:nvSpPr>
              <p:spPr bwMode="auto">
                <a:xfrm rot="-1769047">
                  <a:off x="4624" y="3444"/>
                  <a:ext cx="985" cy="18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CC99">
                    <a:alpha val="47842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2" name="AutoShape 29"/>
                <p:cNvSpPr>
                  <a:spLocks noChangeArrowheads="1"/>
                </p:cNvSpPr>
                <p:nvPr/>
              </p:nvSpPr>
              <p:spPr bwMode="auto">
                <a:xfrm rot="-3183338">
                  <a:off x="5075" y="3167"/>
                  <a:ext cx="658" cy="190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3" name="AutoShape 30"/>
                <p:cNvSpPr>
                  <a:spLocks noChangeArrowheads="1"/>
                </p:cNvSpPr>
                <p:nvPr/>
              </p:nvSpPr>
              <p:spPr bwMode="auto">
                <a:xfrm rot="1387213">
                  <a:off x="3978" y="3471"/>
                  <a:ext cx="608" cy="1891"/>
                </a:xfrm>
                <a:prstGeom prst="triangle">
                  <a:avLst>
                    <a:gd name="adj" fmla="val 51606"/>
                  </a:avLst>
                </a:prstGeom>
                <a:solidFill>
                  <a:srgbClr val="CCFF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4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629" y="4421"/>
                  <a:ext cx="2736" cy="74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109" name="Text Box 32"/>
              <p:cNvSpPr txBox="1">
                <a:spLocks noChangeArrowheads="1"/>
              </p:cNvSpPr>
              <p:nvPr/>
            </p:nvSpPr>
            <p:spPr bwMode="auto">
              <a:xfrm>
                <a:off x="839" y="3929"/>
                <a:ext cx="18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ru-RU"/>
              </a:p>
            </p:txBody>
          </p:sp>
        </p:grpSp>
      </p:grpSp>
      <p:sp>
        <p:nvSpPr>
          <p:cNvPr id="2053" name="WordArt 33"/>
          <p:cNvSpPr>
            <a:spLocks noChangeArrowheads="1" noChangeShapeType="1" noTextEdit="1"/>
          </p:cNvSpPr>
          <p:nvPr/>
        </p:nvSpPr>
        <p:spPr bwMode="auto">
          <a:xfrm rot="343614">
            <a:off x="107950" y="265113"/>
            <a:ext cx="6330950" cy="34512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501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37B5FB">
                    <a:alpha val="70195"/>
                  </a:srgbClr>
                </a:solidFill>
                <a:latin typeface="Impact"/>
              </a:rPr>
              <a:t>Построение  сечений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37B5FB">
                    <a:alpha val="70195"/>
                  </a:srgbClr>
                </a:solidFill>
                <a:latin typeface="Impact"/>
              </a:rPr>
              <a:t>многогранников</a:t>
            </a: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900113" y="4652963"/>
            <a:ext cx="1724025" cy="14938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900113" y="3860800"/>
            <a:ext cx="2298700" cy="804863"/>
          </a:xfrm>
          <a:prstGeom prst="parallelogram">
            <a:avLst>
              <a:gd name="adj" fmla="val 71400"/>
            </a:avLst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 flipV="1">
            <a:off x="2627313" y="5300663"/>
            <a:ext cx="574675" cy="8350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 flipV="1">
            <a:off x="971550" y="5300663"/>
            <a:ext cx="574675" cy="803275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0" name="Freeform 38"/>
          <p:cNvSpPr>
            <a:spLocks/>
          </p:cNvSpPr>
          <p:nvPr/>
        </p:nvSpPr>
        <p:spPr bwMode="auto">
          <a:xfrm>
            <a:off x="1493838" y="3865563"/>
            <a:ext cx="53975" cy="1457325"/>
          </a:xfrm>
          <a:custGeom>
            <a:avLst/>
            <a:gdLst>
              <a:gd name="T0" fmla="*/ 0 w 34"/>
              <a:gd name="T1" fmla="*/ 0 h 918"/>
              <a:gd name="T2" fmla="*/ 53975 w 34"/>
              <a:gd name="T3" fmla="*/ 1457325 h 918"/>
              <a:gd name="T4" fmla="*/ 0 60000 65536"/>
              <a:gd name="T5" fmla="*/ 0 60000 65536"/>
              <a:gd name="T6" fmla="*/ 0 w 34"/>
              <a:gd name="T7" fmla="*/ 0 h 918"/>
              <a:gd name="T8" fmla="*/ 34 w 34"/>
              <a:gd name="T9" fmla="*/ 918 h 9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" h="918">
                <a:moveTo>
                  <a:pt x="0" y="0"/>
                </a:moveTo>
                <a:lnTo>
                  <a:pt x="34" y="918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3203575" y="3860800"/>
            <a:ext cx="0" cy="1439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2" name="Line 40"/>
          <p:cNvSpPr>
            <a:spLocks noChangeShapeType="1"/>
          </p:cNvSpPr>
          <p:nvPr/>
        </p:nvSpPr>
        <p:spPr bwMode="auto">
          <a:xfrm flipV="1">
            <a:off x="1458913" y="5607050"/>
            <a:ext cx="1528762" cy="542925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 flipV="1">
            <a:off x="2987675" y="4868863"/>
            <a:ext cx="215900" cy="720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auto">
          <a:xfrm>
            <a:off x="1520825" y="5302250"/>
            <a:ext cx="2786063" cy="20638"/>
          </a:xfrm>
          <a:custGeom>
            <a:avLst/>
            <a:gdLst>
              <a:gd name="T0" fmla="*/ 0 w 1755"/>
              <a:gd name="T1" fmla="*/ 20638 h 13"/>
              <a:gd name="T2" fmla="*/ 2786063 w 1755"/>
              <a:gd name="T3" fmla="*/ 0 h 13"/>
              <a:gd name="T4" fmla="*/ 0 60000 65536"/>
              <a:gd name="T5" fmla="*/ 0 60000 65536"/>
              <a:gd name="T6" fmla="*/ 0 w 1755"/>
              <a:gd name="T7" fmla="*/ 0 h 13"/>
              <a:gd name="T8" fmla="*/ 1755 w 1755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55" h="13">
                <a:moveTo>
                  <a:pt x="0" y="13"/>
                </a:moveTo>
                <a:lnTo>
                  <a:pt x="1755" y="0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5" name="Line 43"/>
          <p:cNvSpPr>
            <a:spLocks noChangeShapeType="1"/>
          </p:cNvSpPr>
          <p:nvPr/>
        </p:nvSpPr>
        <p:spPr bwMode="auto">
          <a:xfrm flipH="1" flipV="1">
            <a:off x="1476375" y="3860800"/>
            <a:ext cx="2590800" cy="15843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 flipH="1">
            <a:off x="900113" y="3860800"/>
            <a:ext cx="561975" cy="17145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900113" y="5589588"/>
            <a:ext cx="568325" cy="561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 flipV="1">
            <a:off x="1470025" y="5111750"/>
            <a:ext cx="2886075" cy="104775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7" name="Rectangle 47"/>
          <p:cNvSpPr>
            <a:spLocks noChangeArrowheads="1"/>
          </p:cNvSpPr>
          <p:nvPr/>
        </p:nvSpPr>
        <p:spPr bwMode="auto">
          <a:xfrm>
            <a:off x="0" y="192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4284663" y="2924175"/>
            <a:ext cx="1276350" cy="2038350"/>
            <a:chOff x="1275" y="1110"/>
            <a:chExt cx="2010" cy="3210"/>
          </a:xfrm>
        </p:grpSpPr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1275" y="3105"/>
              <a:ext cx="20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>
              <a:off x="2190" y="1110"/>
              <a:ext cx="0" cy="27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Line 51"/>
            <p:cNvSpPr>
              <a:spLocks noChangeShapeType="1"/>
            </p:cNvSpPr>
            <p:nvPr/>
          </p:nvSpPr>
          <p:spPr bwMode="auto">
            <a:xfrm flipV="1">
              <a:off x="1290" y="1110"/>
              <a:ext cx="900" cy="19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190" y="1110"/>
              <a:ext cx="1095" cy="19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V="1">
              <a:off x="2190" y="3105"/>
              <a:ext cx="1095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2130" y="3930"/>
              <a:ext cx="225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>
              <a:off x="1290" y="3105"/>
              <a:ext cx="900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28" name="Freeform 56"/>
          <p:cNvSpPr>
            <a:spLocks/>
          </p:cNvSpPr>
          <p:nvPr/>
        </p:nvSpPr>
        <p:spPr bwMode="auto">
          <a:xfrm>
            <a:off x="4314825" y="4191000"/>
            <a:ext cx="977900" cy="174625"/>
          </a:xfrm>
          <a:custGeom>
            <a:avLst/>
            <a:gdLst>
              <a:gd name="T0" fmla="*/ 0 w 587"/>
              <a:gd name="T1" fmla="*/ 0 h 128"/>
              <a:gd name="T2" fmla="*/ 977900 w 587"/>
              <a:gd name="T3" fmla="*/ 174625 h 128"/>
              <a:gd name="T4" fmla="*/ 0 60000 65536"/>
              <a:gd name="T5" fmla="*/ 0 60000 65536"/>
              <a:gd name="T6" fmla="*/ 0 w 587"/>
              <a:gd name="T7" fmla="*/ 0 h 128"/>
              <a:gd name="T8" fmla="*/ 587 w 587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7" h="128">
                <a:moveTo>
                  <a:pt x="0" y="0"/>
                </a:moveTo>
                <a:lnTo>
                  <a:pt x="587" y="128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9" name="Freeform 57"/>
          <p:cNvSpPr>
            <a:spLocks/>
          </p:cNvSpPr>
          <p:nvPr/>
        </p:nvSpPr>
        <p:spPr bwMode="auto">
          <a:xfrm>
            <a:off x="4284663" y="3573463"/>
            <a:ext cx="935037" cy="612775"/>
          </a:xfrm>
          <a:custGeom>
            <a:avLst/>
            <a:gdLst>
              <a:gd name="T0" fmla="*/ 0 w 582"/>
              <a:gd name="T1" fmla="*/ 612775 h 386"/>
              <a:gd name="T2" fmla="*/ 935037 w 582"/>
              <a:gd name="T3" fmla="*/ 0 h 386"/>
              <a:gd name="T4" fmla="*/ 0 60000 65536"/>
              <a:gd name="T5" fmla="*/ 0 60000 65536"/>
              <a:gd name="T6" fmla="*/ 0 w 582"/>
              <a:gd name="T7" fmla="*/ 0 h 386"/>
              <a:gd name="T8" fmla="*/ 582 w 582"/>
              <a:gd name="T9" fmla="*/ 386 h 3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2" h="386">
                <a:moveTo>
                  <a:pt x="0" y="386"/>
                </a:moveTo>
                <a:lnTo>
                  <a:pt x="582" y="0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30" name="Freeform 58"/>
          <p:cNvSpPr>
            <a:spLocks/>
          </p:cNvSpPr>
          <p:nvPr/>
        </p:nvSpPr>
        <p:spPr bwMode="auto">
          <a:xfrm>
            <a:off x="5219700" y="3573463"/>
            <a:ext cx="73025" cy="792162"/>
          </a:xfrm>
          <a:custGeom>
            <a:avLst/>
            <a:gdLst>
              <a:gd name="T0" fmla="*/ 0 w 33"/>
              <a:gd name="T1" fmla="*/ 0 h 526"/>
              <a:gd name="T2" fmla="*/ 73025 w 33"/>
              <a:gd name="T3" fmla="*/ 792162 h 526"/>
              <a:gd name="T4" fmla="*/ 0 60000 65536"/>
              <a:gd name="T5" fmla="*/ 0 60000 65536"/>
              <a:gd name="T6" fmla="*/ 0 w 33"/>
              <a:gd name="T7" fmla="*/ 0 h 526"/>
              <a:gd name="T8" fmla="*/ 33 w 33"/>
              <a:gd name="T9" fmla="*/ 526 h 5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" h="526">
                <a:moveTo>
                  <a:pt x="0" y="0"/>
                </a:moveTo>
                <a:lnTo>
                  <a:pt x="33" y="526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2" name="Rectangle 59"/>
          <p:cNvSpPr>
            <a:spLocks noChangeArrowheads="1"/>
          </p:cNvSpPr>
          <p:nvPr/>
        </p:nvSpPr>
        <p:spPr bwMode="auto">
          <a:xfrm>
            <a:off x="633413" y="2335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2073" name="Rectangle 60"/>
          <p:cNvSpPr>
            <a:spLocks noChangeArrowheads="1"/>
          </p:cNvSpPr>
          <p:nvPr/>
        </p:nvSpPr>
        <p:spPr bwMode="auto">
          <a:xfrm>
            <a:off x="633413" y="2335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2074" name="Rectangle 61"/>
          <p:cNvSpPr>
            <a:spLocks noChangeArrowheads="1"/>
          </p:cNvSpPr>
          <p:nvPr/>
        </p:nvSpPr>
        <p:spPr bwMode="auto">
          <a:xfrm>
            <a:off x="633413" y="2335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75" name="Rectangle 62"/>
          <p:cNvSpPr>
            <a:spLocks noChangeArrowheads="1"/>
          </p:cNvSpPr>
          <p:nvPr/>
        </p:nvSpPr>
        <p:spPr bwMode="auto">
          <a:xfrm>
            <a:off x="633413" y="2335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76" name="Rectangle 63"/>
          <p:cNvSpPr>
            <a:spLocks noChangeArrowheads="1"/>
          </p:cNvSpPr>
          <p:nvPr/>
        </p:nvSpPr>
        <p:spPr bwMode="auto">
          <a:xfrm>
            <a:off x="611188" y="2349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11" name="Группа 82"/>
          <p:cNvGrpSpPr>
            <a:grpSpLocks/>
          </p:cNvGrpSpPr>
          <p:nvPr/>
        </p:nvGrpSpPr>
        <p:grpSpPr bwMode="auto">
          <a:xfrm>
            <a:off x="5857875" y="2928938"/>
            <a:ext cx="2449513" cy="2160587"/>
            <a:chOff x="6011863" y="3860800"/>
            <a:chExt cx="2449512" cy="2160588"/>
          </a:xfrm>
        </p:grpSpPr>
        <p:sp>
          <p:nvSpPr>
            <p:cNvPr id="2079" name="Freeform 3"/>
            <p:cNvSpPr>
              <a:spLocks/>
            </p:cNvSpPr>
            <p:nvPr/>
          </p:nvSpPr>
          <p:spPr bwMode="auto">
            <a:xfrm>
              <a:off x="6224588" y="4076700"/>
              <a:ext cx="1862137" cy="1717675"/>
            </a:xfrm>
            <a:custGeom>
              <a:avLst/>
              <a:gdLst>
                <a:gd name="T0" fmla="*/ 0 w 1173"/>
                <a:gd name="T1" fmla="*/ 1717675 h 1082"/>
                <a:gd name="T2" fmla="*/ 1498599 w 1173"/>
                <a:gd name="T3" fmla="*/ 1663700 h 1082"/>
                <a:gd name="T4" fmla="*/ 1862137 w 1173"/>
                <a:gd name="T5" fmla="*/ 925512 h 1082"/>
                <a:gd name="T6" fmla="*/ 1211262 w 1173"/>
                <a:gd name="T7" fmla="*/ 0 h 1082"/>
                <a:gd name="T8" fmla="*/ 131762 w 1173"/>
                <a:gd name="T9" fmla="*/ 649287 h 1082"/>
                <a:gd name="T10" fmla="*/ 0 w 1173"/>
                <a:gd name="T11" fmla="*/ 1717675 h 10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3"/>
                <a:gd name="T19" fmla="*/ 0 h 1082"/>
                <a:gd name="T20" fmla="*/ 1173 w 1173"/>
                <a:gd name="T21" fmla="*/ 1082 h 10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3" h="1082">
                  <a:moveTo>
                    <a:pt x="0" y="1082"/>
                  </a:moveTo>
                  <a:lnTo>
                    <a:pt x="944" y="1048"/>
                  </a:lnTo>
                  <a:lnTo>
                    <a:pt x="1173" y="583"/>
                  </a:lnTo>
                  <a:lnTo>
                    <a:pt x="763" y="0"/>
                  </a:lnTo>
                  <a:lnTo>
                    <a:pt x="83" y="409"/>
                  </a:lnTo>
                  <a:lnTo>
                    <a:pt x="0" y="108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AutoShape 64"/>
            <p:cNvSpPr>
              <a:spLocks noChangeArrowheads="1"/>
            </p:cNvSpPr>
            <p:nvPr/>
          </p:nvSpPr>
          <p:spPr bwMode="auto">
            <a:xfrm>
              <a:off x="6588125" y="3860800"/>
              <a:ext cx="1871663" cy="720725"/>
            </a:xfrm>
            <a:prstGeom prst="pentagon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1" name="Line 65"/>
            <p:cNvSpPr>
              <a:spLocks noChangeShapeType="1"/>
            </p:cNvSpPr>
            <p:nvPr/>
          </p:nvSpPr>
          <p:spPr bwMode="auto">
            <a:xfrm flipH="1">
              <a:off x="6372225" y="4581525"/>
              <a:ext cx="576263" cy="1439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66"/>
            <p:cNvSpPr>
              <a:spLocks noChangeShapeType="1"/>
            </p:cNvSpPr>
            <p:nvPr/>
          </p:nvSpPr>
          <p:spPr bwMode="auto">
            <a:xfrm flipH="1">
              <a:off x="6372225" y="4581525"/>
              <a:ext cx="576263" cy="1439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67"/>
            <p:cNvSpPr>
              <a:spLocks noChangeShapeType="1"/>
            </p:cNvSpPr>
            <p:nvPr/>
          </p:nvSpPr>
          <p:spPr bwMode="auto">
            <a:xfrm flipH="1">
              <a:off x="7524750" y="4581525"/>
              <a:ext cx="576263" cy="1439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68"/>
            <p:cNvSpPr>
              <a:spLocks noChangeShapeType="1"/>
            </p:cNvSpPr>
            <p:nvPr/>
          </p:nvSpPr>
          <p:spPr bwMode="auto">
            <a:xfrm flipH="1">
              <a:off x="7885113" y="4149725"/>
              <a:ext cx="576262" cy="1439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69"/>
            <p:cNvSpPr>
              <a:spLocks noChangeShapeType="1"/>
            </p:cNvSpPr>
            <p:nvPr/>
          </p:nvSpPr>
          <p:spPr bwMode="auto">
            <a:xfrm flipH="1">
              <a:off x="6948488" y="3860800"/>
              <a:ext cx="576262" cy="1439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70"/>
            <p:cNvSpPr>
              <a:spLocks noChangeShapeType="1"/>
            </p:cNvSpPr>
            <p:nvPr/>
          </p:nvSpPr>
          <p:spPr bwMode="auto">
            <a:xfrm flipH="1">
              <a:off x="6011863" y="4149725"/>
              <a:ext cx="576262" cy="1439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Line 71"/>
            <p:cNvSpPr>
              <a:spLocks noChangeShapeType="1"/>
            </p:cNvSpPr>
            <p:nvPr/>
          </p:nvSpPr>
          <p:spPr bwMode="auto">
            <a:xfrm>
              <a:off x="6372225" y="6021388"/>
              <a:ext cx="11525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Line 72"/>
            <p:cNvSpPr>
              <a:spLocks noChangeShapeType="1"/>
            </p:cNvSpPr>
            <p:nvPr/>
          </p:nvSpPr>
          <p:spPr bwMode="auto">
            <a:xfrm>
              <a:off x="6011863" y="5589588"/>
              <a:ext cx="360362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Line 73"/>
            <p:cNvSpPr>
              <a:spLocks noChangeShapeType="1"/>
            </p:cNvSpPr>
            <p:nvPr/>
          </p:nvSpPr>
          <p:spPr bwMode="auto">
            <a:xfrm flipV="1">
              <a:off x="7524750" y="5589588"/>
              <a:ext cx="360363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Line 74"/>
            <p:cNvSpPr>
              <a:spLocks noChangeShapeType="1"/>
            </p:cNvSpPr>
            <p:nvPr/>
          </p:nvSpPr>
          <p:spPr bwMode="auto">
            <a:xfrm flipV="1">
              <a:off x="6011863" y="5300663"/>
              <a:ext cx="936625" cy="288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Line 75"/>
            <p:cNvSpPr>
              <a:spLocks noChangeShapeType="1"/>
            </p:cNvSpPr>
            <p:nvPr/>
          </p:nvSpPr>
          <p:spPr bwMode="auto">
            <a:xfrm>
              <a:off x="6948488" y="5300663"/>
              <a:ext cx="936625" cy="288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Line 76"/>
            <p:cNvSpPr>
              <a:spLocks noChangeShapeType="1"/>
            </p:cNvSpPr>
            <p:nvPr/>
          </p:nvSpPr>
          <p:spPr bwMode="auto">
            <a:xfrm flipH="1">
              <a:off x="6227763" y="4751388"/>
              <a:ext cx="117475" cy="1054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Line 77"/>
            <p:cNvSpPr>
              <a:spLocks noChangeShapeType="1"/>
            </p:cNvSpPr>
            <p:nvPr/>
          </p:nvSpPr>
          <p:spPr bwMode="auto">
            <a:xfrm flipV="1">
              <a:off x="6227763" y="5734050"/>
              <a:ext cx="1512887" cy="71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Line 78"/>
            <p:cNvSpPr>
              <a:spLocks noChangeShapeType="1"/>
            </p:cNvSpPr>
            <p:nvPr/>
          </p:nvSpPr>
          <p:spPr bwMode="auto">
            <a:xfrm flipV="1">
              <a:off x="7740650" y="5013325"/>
              <a:ext cx="360363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Line 79"/>
            <p:cNvSpPr>
              <a:spLocks noChangeShapeType="1"/>
            </p:cNvSpPr>
            <p:nvPr/>
          </p:nvSpPr>
          <p:spPr bwMode="auto">
            <a:xfrm flipV="1">
              <a:off x="6354763" y="4076700"/>
              <a:ext cx="1079500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Line 80"/>
            <p:cNvSpPr>
              <a:spLocks noChangeShapeType="1"/>
            </p:cNvSpPr>
            <p:nvPr/>
          </p:nvSpPr>
          <p:spPr bwMode="auto">
            <a:xfrm>
              <a:off x="7434263" y="4086225"/>
              <a:ext cx="649287" cy="946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78" name="Rectangle 5"/>
          <p:cNvSpPr>
            <a:spLocks noGrp="1" noChangeArrowheads="1"/>
          </p:cNvSpPr>
          <p:nvPr>
            <p:ph type="title"/>
          </p:nvPr>
        </p:nvSpPr>
        <p:spPr>
          <a:xfrm>
            <a:off x="3357563" y="5072063"/>
            <a:ext cx="5429250" cy="1785937"/>
          </a:xfrm>
        </p:spPr>
        <p:txBody>
          <a:bodyPr/>
          <a:lstStyle/>
          <a:p>
            <a:pPr eaLnBrk="1" hangingPunct="1"/>
            <a:r>
              <a:rPr lang="ru-RU" sz="1900" b="1" i="1" dirty="0" smtClean="0">
                <a:solidFill>
                  <a:srgbClr val="014FEB"/>
                </a:solidFill>
              </a:rPr>
              <a:t>Презентацию выполнила </a:t>
            </a:r>
            <a:r>
              <a:rPr lang="ru-RU" sz="1900" b="1" i="1" dirty="0" err="1" smtClean="0">
                <a:solidFill>
                  <a:srgbClr val="014FEB"/>
                </a:solidFill>
              </a:rPr>
              <a:t>хайрутдинова</a:t>
            </a:r>
            <a:r>
              <a:rPr lang="ru-RU" sz="1900" b="1" i="1" dirty="0" smtClean="0">
                <a:solidFill>
                  <a:srgbClr val="014FEB"/>
                </a:solidFill>
              </a:rPr>
              <a:t>  Анна  11»б»</a:t>
            </a:r>
            <a:r>
              <a:rPr lang="ru-RU" sz="1900" b="1" i="1" dirty="0" smtClean="0">
                <a:solidFill>
                  <a:srgbClr val="014FEB"/>
                </a:solidFill>
              </a:rPr>
              <a:t/>
            </a:r>
            <a:br>
              <a:rPr lang="ru-RU" sz="1900" b="1" i="1" dirty="0" smtClean="0">
                <a:solidFill>
                  <a:srgbClr val="014FEB"/>
                </a:solidFill>
              </a:rPr>
            </a:br>
            <a:endParaRPr lang="ru-RU" sz="2100" b="1" i="1" dirty="0" smtClean="0">
              <a:solidFill>
                <a:srgbClr val="014FEB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2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20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20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20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2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6" grpId="0" animBg="1"/>
      <p:bldP spid="3106" grpId="0" animBg="1"/>
      <p:bldP spid="3107" grpId="0" animBg="1"/>
      <p:bldP spid="3108" grpId="0" animBg="1"/>
      <p:bldP spid="3109" grpId="0" animBg="1"/>
      <p:bldP spid="3110" grpId="0" animBg="1"/>
      <p:bldP spid="3111" grpId="0" animBg="1"/>
      <p:bldP spid="3112" grpId="0" animBg="1"/>
      <p:bldP spid="3113" grpId="0" animBg="1"/>
      <p:bldP spid="3114" grpId="0" animBg="1"/>
      <p:bldP spid="3115" grpId="0" animBg="1"/>
      <p:bldP spid="3116" grpId="0" animBg="1"/>
      <p:bldP spid="3117" grpId="0" animBg="1"/>
      <p:bldP spid="3118" grpId="0" animBg="1"/>
      <p:bldP spid="3128" grpId="0" animBg="1"/>
      <p:bldP spid="3129" grpId="0" animBg="1"/>
      <p:bldP spid="31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19" descr="25%"/>
          <p:cNvSpPr>
            <a:spLocks/>
          </p:cNvSpPr>
          <p:nvPr/>
        </p:nvSpPr>
        <p:spPr bwMode="auto">
          <a:xfrm>
            <a:off x="5934075" y="4581525"/>
            <a:ext cx="1446213" cy="1511300"/>
          </a:xfrm>
          <a:custGeom>
            <a:avLst/>
            <a:gdLst>
              <a:gd name="T0" fmla="*/ 0 w 911"/>
              <a:gd name="T1" fmla="*/ 838200 h 952"/>
              <a:gd name="T2" fmla="*/ 28575 w 911"/>
              <a:gd name="T3" fmla="*/ 933450 h 952"/>
              <a:gd name="T4" fmla="*/ 293688 w 911"/>
              <a:gd name="T5" fmla="*/ 1511300 h 952"/>
              <a:gd name="T6" fmla="*/ 1446213 w 911"/>
              <a:gd name="T7" fmla="*/ 1008063 h 952"/>
              <a:gd name="T8" fmla="*/ 1301750 w 911"/>
              <a:gd name="T9" fmla="*/ 287338 h 952"/>
              <a:gd name="T10" fmla="*/ 509588 w 911"/>
              <a:gd name="T11" fmla="*/ 0 h 952"/>
              <a:gd name="T12" fmla="*/ 0 w 911"/>
              <a:gd name="T13" fmla="*/ 838200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1"/>
              <a:gd name="T22" fmla="*/ 0 h 952"/>
              <a:gd name="T23" fmla="*/ 911 w 911"/>
              <a:gd name="T24" fmla="*/ 952 h 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1" h="952">
                <a:moveTo>
                  <a:pt x="0" y="528"/>
                </a:moveTo>
                <a:cubicBezTo>
                  <a:pt x="5" y="544"/>
                  <a:pt x="18" y="569"/>
                  <a:pt x="18" y="588"/>
                </a:cubicBezTo>
                <a:lnTo>
                  <a:pt x="185" y="952"/>
                </a:lnTo>
                <a:lnTo>
                  <a:pt x="911" y="635"/>
                </a:lnTo>
                <a:lnTo>
                  <a:pt x="820" y="181"/>
                </a:lnTo>
                <a:lnTo>
                  <a:pt x="321" y="0"/>
                </a:lnTo>
                <a:lnTo>
                  <a:pt x="0" y="528"/>
                </a:lnTo>
                <a:close/>
              </a:path>
            </a:pathLst>
          </a:custGeom>
          <a:pattFill prst="pct25">
            <a:fgClr>
              <a:srgbClr val="FF3300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Freeform 180" descr="Светлый диагональный 1"/>
          <p:cNvSpPr>
            <a:spLocks/>
          </p:cNvSpPr>
          <p:nvPr/>
        </p:nvSpPr>
        <p:spPr bwMode="auto">
          <a:xfrm>
            <a:off x="5940425" y="1628775"/>
            <a:ext cx="1655763" cy="1295400"/>
          </a:xfrm>
          <a:custGeom>
            <a:avLst/>
            <a:gdLst>
              <a:gd name="T0" fmla="*/ 0 w 1043"/>
              <a:gd name="T1" fmla="*/ 431800 h 816"/>
              <a:gd name="T2" fmla="*/ 0 w 1043"/>
              <a:gd name="T3" fmla="*/ 792162 h 816"/>
              <a:gd name="T4" fmla="*/ 1655763 w 1043"/>
              <a:gd name="T5" fmla="*/ 1295400 h 816"/>
              <a:gd name="T6" fmla="*/ 1655763 w 1043"/>
              <a:gd name="T7" fmla="*/ 863600 h 816"/>
              <a:gd name="T8" fmla="*/ 792163 w 1043"/>
              <a:gd name="T9" fmla="*/ 0 h 816"/>
              <a:gd name="T10" fmla="*/ 0 w 1043"/>
              <a:gd name="T11" fmla="*/ 360362 h 816"/>
              <a:gd name="T12" fmla="*/ 0 w 1043"/>
              <a:gd name="T13" fmla="*/ 431800 h 8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43"/>
              <a:gd name="T22" fmla="*/ 0 h 816"/>
              <a:gd name="T23" fmla="*/ 1043 w 1043"/>
              <a:gd name="T24" fmla="*/ 816 h 8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43" h="816">
                <a:moveTo>
                  <a:pt x="0" y="272"/>
                </a:moveTo>
                <a:lnTo>
                  <a:pt x="0" y="499"/>
                </a:lnTo>
                <a:lnTo>
                  <a:pt x="1043" y="816"/>
                </a:lnTo>
                <a:lnTo>
                  <a:pt x="1043" y="544"/>
                </a:lnTo>
                <a:lnTo>
                  <a:pt x="499" y="0"/>
                </a:lnTo>
                <a:lnTo>
                  <a:pt x="0" y="227"/>
                </a:lnTo>
                <a:lnTo>
                  <a:pt x="0" y="272"/>
                </a:lnTo>
                <a:close/>
              </a:path>
            </a:pathLst>
          </a:custGeom>
          <a:pattFill prst="ltDnDiag">
            <a:fgClr>
              <a:srgbClr val="FF3300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Line 156"/>
          <p:cNvSpPr>
            <a:spLocks noChangeShapeType="1"/>
          </p:cNvSpPr>
          <p:nvPr/>
        </p:nvSpPr>
        <p:spPr bwMode="auto">
          <a:xfrm>
            <a:off x="4859338" y="2133600"/>
            <a:ext cx="3816350" cy="10795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Freeform 4" descr="Светлый диагональный 2"/>
          <p:cNvSpPr>
            <a:spLocks/>
          </p:cNvSpPr>
          <p:nvPr/>
        </p:nvSpPr>
        <p:spPr bwMode="auto">
          <a:xfrm>
            <a:off x="1233488" y="4267200"/>
            <a:ext cx="2293937" cy="1958975"/>
          </a:xfrm>
          <a:custGeom>
            <a:avLst/>
            <a:gdLst>
              <a:gd name="T0" fmla="*/ 0 w 1445"/>
              <a:gd name="T1" fmla="*/ 1204912 h 1234"/>
              <a:gd name="T2" fmla="*/ 1016000 w 1445"/>
              <a:gd name="T3" fmla="*/ 0 h 1234"/>
              <a:gd name="T4" fmla="*/ 2293937 w 1445"/>
              <a:gd name="T5" fmla="*/ 1481137 h 1234"/>
              <a:gd name="T6" fmla="*/ 493712 w 1445"/>
              <a:gd name="T7" fmla="*/ 1958975 h 1234"/>
              <a:gd name="T8" fmla="*/ 0 w 1445"/>
              <a:gd name="T9" fmla="*/ 1204912 h 1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5"/>
              <a:gd name="T16" fmla="*/ 0 h 1234"/>
              <a:gd name="T17" fmla="*/ 1445 w 1445"/>
              <a:gd name="T18" fmla="*/ 1234 h 12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5" h="1234">
                <a:moveTo>
                  <a:pt x="0" y="759"/>
                </a:moveTo>
                <a:lnTo>
                  <a:pt x="640" y="0"/>
                </a:lnTo>
                <a:lnTo>
                  <a:pt x="1445" y="933"/>
                </a:lnTo>
                <a:lnTo>
                  <a:pt x="311" y="1234"/>
                </a:lnTo>
                <a:lnTo>
                  <a:pt x="0" y="759"/>
                </a:lnTo>
                <a:close/>
              </a:path>
            </a:pathLst>
          </a:custGeom>
          <a:pattFill prst="ltUpDiag">
            <a:fgClr>
              <a:srgbClr val="FF0000">
                <a:alpha val="70195"/>
              </a:srgbClr>
            </a:fgClr>
            <a:bgClr>
              <a:srgbClr val="FF9999">
                <a:alpha val="70195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Freeform 5" descr="Светлый диагональный 1"/>
          <p:cNvSpPr>
            <a:spLocks/>
          </p:cNvSpPr>
          <p:nvPr/>
        </p:nvSpPr>
        <p:spPr bwMode="auto">
          <a:xfrm>
            <a:off x="2090738" y="1379538"/>
            <a:ext cx="1436687" cy="1508125"/>
          </a:xfrm>
          <a:custGeom>
            <a:avLst/>
            <a:gdLst>
              <a:gd name="T0" fmla="*/ 0 w 905"/>
              <a:gd name="T1" fmla="*/ 0 h 950"/>
              <a:gd name="T2" fmla="*/ 144462 w 905"/>
              <a:gd name="T3" fmla="*/ 1508125 h 950"/>
              <a:gd name="T4" fmla="*/ 1436687 w 905"/>
              <a:gd name="T5" fmla="*/ 1335088 h 950"/>
              <a:gd name="T6" fmla="*/ 1174750 w 905"/>
              <a:gd name="T7" fmla="*/ 579438 h 950"/>
              <a:gd name="T8" fmla="*/ 0 w 905"/>
              <a:gd name="T9" fmla="*/ 0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05"/>
              <a:gd name="T16" fmla="*/ 0 h 950"/>
              <a:gd name="T17" fmla="*/ 905 w 905"/>
              <a:gd name="T18" fmla="*/ 950 h 9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05" h="950">
                <a:moveTo>
                  <a:pt x="0" y="0"/>
                </a:moveTo>
                <a:lnTo>
                  <a:pt x="91" y="950"/>
                </a:lnTo>
                <a:lnTo>
                  <a:pt x="905" y="841"/>
                </a:lnTo>
                <a:lnTo>
                  <a:pt x="740" y="365"/>
                </a:lnTo>
                <a:lnTo>
                  <a:pt x="0" y="0"/>
                </a:lnTo>
                <a:close/>
              </a:path>
            </a:pathLst>
          </a:custGeom>
          <a:pattFill prst="ltDnDiag">
            <a:fgClr>
              <a:srgbClr val="FF0000">
                <a:alpha val="70195"/>
              </a:srgbClr>
            </a:fgClr>
            <a:bgClr>
              <a:srgbClr val="FF7C80">
                <a:alpha val="70195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1042988" y="174625"/>
            <a:ext cx="7056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 b="1"/>
              <a:t>Проверьте правильность построения сечения.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218373">
            <a:off x="714375" y="1158875"/>
            <a:ext cx="3240088" cy="1800225"/>
            <a:chOff x="612" y="981"/>
            <a:chExt cx="998" cy="1043"/>
          </a:xfrm>
        </p:grpSpPr>
        <p:sp>
          <p:nvSpPr>
            <p:cNvPr id="14465" name="Line 8"/>
            <p:cNvSpPr>
              <a:spLocks noChangeShapeType="1"/>
            </p:cNvSpPr>
            <p:nvPr/>
          </p:nvSpPr>
          <p:spPr bwMode="auto">
            <a:xfrm flipV="1">
              <a:off x="612" y="981"/>
              <a:ext cx="499" cy="8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6" name="Line 9"/>
            <p:cNvSpPr>
              <a:spLocks noChangeShapeType="1"/>
            </p:cNvSpPr>
            <p:nvPr/>
          </p:nvSpPr>
          <p:spPr bwMode="auto">
            <a:xfrm>
              <a:off x="1111" y="981"/>
              <a:ext cx="499" cy="7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7" name="Line 10"/>
            <p:cNvSpPr>
              <a:spLocks noChangeShapeType="1"/>
            </p:cNvSpPr>
            <p:nvPr/>
          </p:nvSpPr>
          <p:spPr bwMode="auto">
            <a:xfrm>
              <a:off x="1111" y="981"/>
              <a:ext cx="91" cy="10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8" name="Line 11"/>
            <p:cNvSpPr>
              <a:spLocks noChangeShapeType="1"/>
            </p:cNvSpPr>
            <p:nvPr/>
          </p:nvSpPr>
          <p:spPr bwMode="auto">
            <a:xfrm flipV="1">
              <a:off x="612" y="1752"/>
              <a:ext cx="998" cy="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9" name="Line 12"/>
            <p:cNvSpPr>
              <a:spLocks noChangeShapeType="1"/>
            </p:cNvSpPr>
            <p:nvPr/>
          </p:nvSpPr>
          <p:spPr bwMode="auto">
            <a:xfrm flipH="1">
              <a:off x="1202" y="1752"/>
              <a:ext cx="408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0" name="Line 13"/>
            <p:cNvSpPr>
              <a:spLocks noChangeShapeType="1"/>
            </p:cNvSpPr>
            <p:nvPr/>
          </p:nvSpPr>
          <p:spPr bwMode="auto">
            <a:xfrm flipH="1" flipV="1">
              <a:off x="612" y="1842"/>
              <a:ext cx="590" cy="1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2066925" y="3262313"/>
            <a:ext cx="43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M</a:t>
            </a:r>
            <a:endParaRPr lang="ru-RU" sz="1600" b="1"/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407988" y="24384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A</a:t>
            </a:r>
            <a:endParaRPr lang="ru-RU" sz="1600" b="1"/>
          </a:p>
        </p:txBody>
      </p:sp>
      <p:sp>
        <p:nvSpPr>
          <p:cNvPr id="14347" name="Line 38"/>
          <p:cNvSpPr>
            <a:spLocks noChangeShapeType="1"/>
          </p:cNvSpPr>
          <p:nvPr/>
        </p:nvSpPr>
        <p:spPr bwMode="auto">
          <a:xfrm rot="21302617" flipV="1">
            <a:off x="838200" y="5218113"/>
            <a:ext cx="1465263" cy="92868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Line 39"/>
          <p:cNvSpPr>
            <a:spLocks noChangeShapeType="1"/>
          </p:cNvSpPr>
          <p:nvPr/>
        </p:nvSpPr>
        <p:spPr bwMode="auto">
          <a:xfrm rot="-297383">
            <a:off x="2325688" y="5045075"/>
            <a:ext cx="2139950" cy="128111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Line 40"/>
          <p:cNvSpPr>
            <a:spLocks noChangeShapeType="1"/>
          </p:cNvSpPr>
          <p:nvPr/>
        </p:nvSpPr>
        <p:spPr bwMode="auto">
          <a:xfrm rot="-297383">
            <a:off x="873125" y="6062663"/>
            <a:ext cx="3613150" cy="32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Line 41"/>
          <p:cNvSpPr>
            <a:spLocks noChangeShapeType="1"/>
          </p:cNvSpPr>
          <p:nvPr/>
        </p:nvSpPr>
        <p:spPr bwMode="auto">
          <a:xfrm>
            <a:off x="2241550" y="3559175"/>
            <a:ext cx="33338" cy="15938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1" name="Line 42"/>
          <p:cNvSpPr>
            <a:spLocks noChangeShapeType="1"/>
          </p:cNvSpPr>
          <p:nvPr/>
        </p:nvSpPr>
        <p:spPr bwMode="auto">
          <a:xfrm>
            <a:off x="2241550" y="3559175"/>
            <a:ext cx="2251075" cy="2670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2" name="Line 43"/>
          <p:cNvSpPr>
            <a:spLocks noChangeShapeType="1"/>
          </p:cNvSpPr>
          <p:nvPr/>
        </p:nvSpPr>
        <p:spPr bwMode="auto">
          <a:xfrm flipH="1">
            <a:off x="876300" y="3544888"/>
            <a:ext cx="1365250" cy="268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3" name="Text Box 44"/>
          <p:cNvSpPr txBox="1">
            <a:spLocks noChangeArrowheads="1"/>
          </p:cNvSpPr>
          <p:nvPr/>
        </p:nvSpPr>
        <p:spPr bwMode="auto">
          <a:xfrm>
            <a:off x="390525" y="1041400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1)</a:t>
            </a:r>
            <a:endParaRPr lang="ru-RU" b="1"/>
          </a:p>
        </p:txBody>
      </p:sp>
      <p:sp>
        <p:nvSpPr>
          <p:cNvPr id="14354" name="Text Box 45"/>
          <p:cNvSpPr txBox="1">
            <a:spLocks noChangeArrowheads="1"/>
          </p:cNvSpPr>
          <p:nvPr/>
        </p:nvSpPr>
        <p:spPr bwMode="auto">
          <a:xfrm>
            <a:off x="395288" y="37163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1)</a:t>
            </a:r>
            <a:endParaRPr lang="ru-RU" b="1"/>
          </a:p>
        </p:txBody>
      </p:sp>
      <p:sp>
        <p:nvSpPr>
          <p:cNvPr id="14355" name="Text Box 46"/>
          <p:cNvSpPr txBox="1">
            <a:spLocks noChangeArrowheads="1"/>
          </p:cNvSpPr>
          <p:nvPr/>
        </p:nvSpPr>
        <p:spPr bwMode="auto">
          <a:xfrm>
            <a:off x="4513263" y="1120775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2)</a:t>
            </a:r>
            <a:endParaRPr lang="ru-RU" b="1"/>
          </a:p>
        </p:txBody>
      </p:sp>
      <p:sp>
        <p:nvSpPr>
          <p:cNvPr id="14356" name="Text Box 47"/>
          <p:cNvSpPr txBox="1">
            <a:spLocks noChangeArrowheads="1"/>
          </p:cNvSpPr>
          <p:nvPr/>
        </p:nvSpPr>
        <p:spPr bwMode="auto">
          <a:xfrm>
            <a:off x="4765675" y="3876675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2)</a:t>
            </a:r>
            <a:endParaRPr lang="ru-RU" b="1"/>
          </a:p>
        </p:txBody>
      </p:sp>
      <p:sp>
        <p:nvSpPr>
          <p:cNvPr id="14357" name="Text Box 48"/>
          <p:cNvSpPr txBox="1">
            <a:spLocks noChangeArrowheads="1"/>
          </p:cNvSpPr>
          <p:nvPr/>
        </p:nvSpPr>
        <p:spPr bwMode="auto">
          <a:xfrm>
            <a:off x="2451100" y="295433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В</a:t>
            </a:r>
          </a:p>
        </p:txBody>
      </p:sp>
      <p:sp>
        <p:nvSpPr>
          <p:cNvPr id="14358" name="Text Box 49"/>
          <p:cNvSpPr txBox="1">
            <a:spLocks noChangeArrowheads="1"/>
          </p:cNvSpPr>
          <p:nvPr/>
        </p:nvSpPr>
        <p:spPr bwMode="auto">
          <a:xfrm>
            <a:off x="3781425" y="256857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С</a:t>
            </a:r>
          </a:p>
        </p:txBody>
      </p:sp>
      <p:sp>
        <p:nvSpPr>
          <p:cNvPr id="14359" name="Text Box 50"/>
          <p:cNvSpPr txBox="1">
            <a:spLocks noChangeArrowheads="1"/>
          </p:cNvSpPr>
          <p:nvPr/>
        </p:nvSpPr>
        <p:spPr bwMode="auto">
          <a:xfrm>
            <a:off x="2232025" y="8382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К</a:t>
            </a:r>
          </a:p>
        </p:txBody>
      </p:sp>
      <p:sp>
        <p:nvSpPr>
          <p:cNvPr id="14360" name="Text Box 51"/>
          <p:cNvSpPr txBox="1">
            <a:spLocks noChangeArrowheads="1"/>
          </p:cNvSpPr>
          <p:nvPr/>
        </p:nvSpPr>
        <p:spPr bwMode="auto">
          <a:xfrm>
            <a:off x="2222500" y="48895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В</a:t>
            </a:r>
          </a:p>
        </p:txBody>
      </p:sp>
      <p:sp>
        <p:nvSpPr>
          <p:cNvPr id="14361" name="Text Box 52"/>
          <p:cNvSpPr txBox="1">
            <a:spLocks noChangeArrowheads="1"/>
          </p:cNvSpPr>
          <p:nvPr/>
        </p:nvSpPr>
        <p:spPr bwMode="auto">
          <a:xfrm>
            <a:off x="711200" y="61610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A</a:t>
            </a:r>
            <a:endParaRPr lang="ru-RU" sz="1600" b="1"/>
          </a:p>
        </p:txBody>
      </p:sp>
      <p:sp>
        <p:nvSpPr>
          <p:cNvPr id="14362" name="Text Box 53"/>
          <p:cNvSpPr txBox="1">
            <a:spLocks noChangeArrowheads="1"/>
          </p:cNvSpPr>
          <p:nvPr/>
        </p:nvSpPr>
        <p:spPr bwMode="auto">
          <a:xfrm>
            <a:off x="4427538" y="60928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С</a:t>
            </a:r>
          </a:p>
        </p:txBody>
      </p:sp>
      <p:sp>
        <p:nvSpPr>
          <p:cNvPr id="14363" name="Oval 68"/>
          <p:cNvSpPr>
            <a:spLocks noChangeArrowheads="1"/>
          </p:cNvSpPr>
          <p:nvPr/>
        </p:nvSpPr>
        <p:spPr bwMode="auto">
          <a:xfrm rot="-148812" flipH="1" flipV="1">
            <a:off x="2078038" y="1357313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4" name="Oval 69"/>
          <p:cNvSpPr>
            <a:spLocks noChangeArrowheads="1"/>
          </p:cNvSpPr>
          <p:nvPr/>
        </p:nvSpPr>
        <p:spPr bwMode="auto">
          <a:xfrm rot="-148812" flipH="1" flipV="1">
            <a:off x="2212975" y="2870200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5" name="Oval 70"/>
          <p:cNvSpPr>
            <a:spLocks noChangeArrowheads="1"/>
          </p:cNvSpPr>
          <p:nvPr/>
        </p:nvSpPr>
        <p:spPr bwMode="auto">
          <a:xfrm rot="-148812" flipH="1" flipV="1">
            <a:off x="3236913" y="1954213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6" name="Oval 71"/>
          <p:cNvSpPr>
            <a:spLocks noChangeArrowheads="1"/>
          </p:cNvSpPr>
          <p:nvPr/>
        </p:nvSpPr>
        <p:spPr bwMode="auto">
          <a:xfrm rot="-148812" flipH="1" flipV="1">
            <a:off x="2222500" y="4225925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7" name="Oval 72"/>
          <p:cNvSpPr>
            <a:spLocks noChangeArrowheads="1"/>
          </p:cNvSpPr>
          <p:nvPr/>
        </p:nvSpPr>
        <p:spPr bwMode="auto">
          <a:xfrm rot="-148812" flipH="1" flipV="1">
            <a:off x="3498850" y="5726113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8" name="Oval 73"/>
          <p:cNvSpPr>
            <a:spLocks noChangeArrowheads="1"/>
          </p:cNvSpPr>
          <p:nvPr/>
        </p:nvSpPr>
        <p:spPr bwMode="auto">
          <a:xfrm rot="-148812" flipH="1" flipV="1">
            <a:off x="1716088" y="6189663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9" name="Text Box 78"/>
          <p:cNvSpPr txBox="1">
            <a:spLocks noChangeArrowheads="1"/>
          </p:cNvSpPr>
          <p:nvPr/>
        </p:nvSpPr>
        <p:spPr bwMode="auto">
          <a:xfrm>
            <a:off x="1822450" y="1116013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E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0" name="Text Box 79"/>
          <p:cNvSpPr txBox="1">
            <a:spLocks noChangeArrowheads="1"/>
          </p:cNvSpPr>
          <p:nvPr/>
        </p:nvSpPr>
        <p:spPr bwMode="auto">
          <a:xfrm>
            <a:off x="3240088" y="160655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F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1" name="Text Box 80"/>
          <p:cNvSpPr txBox="1">
            <a:spLocks noChangeArrowheads="1"/>
          </p:cNvSpPr>
          <p:nvPr/>
        </p:nvSpPr>
        <p:spPr bwMode="auto">
          <a:xfrm>
            <a:off x="1981200" y="285273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H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2" name="Text Box 81"/>
          <p:cNvSpPr txBox="1">
            <a:spLocks noChangeArrowheads="1"/>
          </p:cNvSpPr>
          <p:nvPr/>
        </p:nvSpPr>
        <p:spPr bwMode="auto">
          <a:xfrm>
            <a:off x="2260600" y="403225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E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3" name="Text Box 82"/>
          <p:cNvSpPr txBox="1">
            <a:spLocks noChangeArrowheads="1"/>
          </p:cNvSpPr>
          <p:nvPr/>
        </p:nvSpPr>
        <p:spPr bwMode="auto">
          <a:xfrm>
            <a:off x="1530350" y="62452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H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4" name="Text Box 83"/>
          <p:cNvSpPr txBox="1">
            <a:spLocks noChangeArrowheads="1"/>
          </p:cNvSpPr>
          <p:nvPr/>
        </p:nvSpPr>
        <p:spPr bwMode="auto">
          <a:xfrm>
            <a:off x="3438525" y="53308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F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4375" name="Line 90"/>
          <p:cNvSpPr>
            <a:spLocks noChangeShapeType="1"/>
          </p:cNvSpPr>
          <p:nvPr/>
        </p:nvSpPr>
        <p:spPr bwMode="auto">
          <a:xfrm>
            <a:off x="2090738" y="1393825"/>
            <a:ext cx="1160462" cy="579438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6" name="Line 91"/>
          <p:cNvSpPr>
            <a:spLocks noChangeShapeType="1"/>
          </p:cNvSpPr>
          <p:nvPr/>
        </p:nvSpPr>
        <p:spPr bwMode="auto">
          <a:xfrm>
            <a:off x="2090738" y="1393825"/>
            <a:ext cx="144462" cy="15097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7" name="Line 92"/>
          <p:cNvSpPr>
            <a:spLocks noChangeShapeType="1"/>
          </p:cNvSpPr>
          <p:nvPr/>
        </p:nvSpPr>
        <p:spPr bwMode="auto">
          <a:xfrm>
            <a:off x="668338" y="2525713"/>
            <a:ext cx="4033837" cy="730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8" name="Line 93"/>
          <p:cNvSpPr>
            <a:spLocks noChangeShapeType="1"/>
          </p:cNvSpPr>
          <p:nvPr/>
        </p:nvSpPr>
        <p:spPr bwMode="auto">
          <a:xfrm>
            <a:off x="2090738" y="1393825"/>
            <a:ext cx="2611437" cy="132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9" name="Oval 95"/>
          <p:cNvSpPr>
            <a:spLocks noChangeArrowheads="1"/>
          </p:cNvSpPr>
          <p:nvPr/>
        </p:nvSpPr>
        <p:spPr bwMode="auto">
          <a:xfrm rot="-148812" flipH="1" flipV="1">
            <a:off x="4430713" y="2566988"/>
            <a:ext cx="60325" cy="5715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80" name="Line 96"/>
          <p:cNvSpPr>
            <a:spLocks noChangeShapeType="1"/>
          </p:cNvSpPr>
          <p:nvPr/>
        </p:nvSpPr>
        <p:spPr bwMode="auto">
          <a:xfrm flipV="1">
            <a:off x="1379538" y="2511425"/>
            <a:ext cx="3657600" cy="508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1" name="Oval 97"/>
          <p:cNvSpPr>
            <a:spLocks noChangeArrowheads="1"/>
          </p:cNvSpPr>
          <p:nvPr/>
        </p:nvSpPr>
        <p:spPr bwMode="auto">
          <a:xfrm rot="-148812" flipH="1" flipV="1">
            <a:off x="3502025" y="2668588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82" name="Line 98"/>
          <p:cNvSpPr>
            <a:spLocks noChangeShapeType="1"/>
          </p:cNvSpPr>
          <p:nvPr/>
        </p:nvSpPr>
        <p:spPr bwMode="auto">
          <a:xfrm flipV="1">
            <a:off x="2220913" y="2701925"/>
            <a:ext cx="1300162" cy="185738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3" name="Line 99"/>
          <p:cNvSpPr>
            <a:spLocks noChangeShapeType="1"/>
          </p:cNvSpPr>
          <p:nvPr/>
        </p:nvSpPr>
        <p:spPr bwMode="auto">
          <a:xfrm>
            <a:off x="3265488" y="1973263"/>
            <a:ext cx="258762" cy="7302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4" name="Line 100"/>
          <p:cNvSpPr>
            <a:spLocks noChangeShapeType="1"/>
          </p:cNvSpPr>
          <p:nvPr/>
        </p:nvSpPr>
        <p:spPr bwMode="auto">
          <a:xfrm flipV="1">
            <a:off x="1741488" y="5762625"/>
            <a:ext cx="1785937" cy="449263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5" name="Line 101"/>
          <p:cNvSpPr>
            <a:spLocks noChangeShapeType="1"/>
          </p:cNvSpPr>
          <p:nvPr/>
        </p:nvSpPr>
        <p:spPr bwMode="auto">
          <a:xfrm flipH="1" flipV="1">
            <a:off x="2249488" y="4267200"/>
            <a:ext cx="1277937" cy="1509713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6" name="Line 102"/>
          <p:cNvSpPr>
            <a:spLocks noChangeShapeType="1"/>
          </p:cNvSpPr>
          <p:nvPr/>
        </p:nvSpPr>
        <p:spPr bwMode="auto">
          <a:xfrm flipH="1">
            <a:off x="246063" y="5153025"/>
            <a:ext cx="2032000" cy="150971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7" name="Line 103"/>
          <p:cNvSpPr>
            <a:spLocks noChangeShapeType="1"/>
          </p:cNvSpPr>
          <p:nvPr/>
        </p:nvSpPr>
        <p:spPr bwMode="auto">
          <a:xfrm flipH="1">
            <a:off x="188913" y="5762625"/>
            <a:ext cx="3324225" cy="8699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88" name="Oval 104"/>
          <p:cNvSpPr>
            <a:spLocks noChangeArrowheads="1"/>
          </p:cNvSpPr>
          <p:nvPr/>
        </p:nvSpPr>
        <p:spPr bwMode="auto">
          <a:xfrm rot="-148812" flipH="1" flipV="1">
            <a:off x="307975" y="6557963"/>
            <a:ext cx="60325" cy="5715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89" name="Line 105"/>
          <p:cNvSpPr>
            <a:spLocks noChangeShapeType="1"/>
          </p:cNvSpPr>
          <p:nvPr/>
        </p:nvSpPr>
        <p:spPr bwMode="auto">
          <a:xfrm flipH="1">
            <a:off x="261938" y="4005263"/>
            <a:ext cx="2190750" cy="26717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0" name="Oval 106"/>
          <p:cNvSpPr>
            <a:spLocks noChangeArrowheads="1"/>
          </p:cNvSpPr>
          <p:nvPr/>
        </p:nvSpPr>
        <p:spPr bwMode="auto">
          <a:xfrm rot="-148812" flipH="1" flipV="1">
            <a:off x="1238250" y="5440363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91" name="Line 107"/>
          <p:cNvSpPr>
            <a:spLocks noChangeShapeType="1"/>
          </p:cNvSpPr>
          <p:nvPr/>
        </p:nvSpPr>
        <p:spPr bwMode="auto">
          <a:xfrm>
            <a:off x="1247775" y="5472113"/>
            <a:ext cx="493713" cy="754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2" name="Line 108"/>
          <p:cNvSpPr>
            <a:spLocks noChangeShapeType="1"/>
          </p:cNvSpPr>
          <p:nvPr/>
        </p:nvSpPr>
        <p:spPr bwMode="auto">
          <a:xfrm flipV="1">
            <a:off x="1233488" y="4267200"/>
            <a:ext cx="1016000" cy="1204913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3" name="Line 136"/>
          <p:cNvSpPr>
            <a:spLocks noChangeShapeType="1"/>
          </p:cNvSpPr>
          <p:nvPr/>
        </p:nvSpPr>
        <p:spPr bwMode="auto">
          <a:xfrm>
            <a:off x="0" y="33575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4" name="Text Box 137"/>
          <p:cNvSpPr txBox="1">
            <a:spLocks noChangeArrowheads="1"/>
          </p:cNvSpPr>
          <p:nvPr/>
        </p:nvSpPr>
        <p:spPr bwMode="auto">
          <a:xfrm>
            <a:off x="519113" y="592138"/>
            <a:ext cx="1176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1600" b="1"/>
              <a:t>1 вариант</a:t>
            </a:r>
          </a:p>
        </p:txBody>
      </p:sp>
      <p:sp>
        <p:nvSpPr>
          <p:cNvPr id="14395" name="Text Box 138"/>
          <p:cNvSpPr txBox="1">
            <a:spLocks noChangeArrowheads="1"/>
          </p:cNvSpPr>
          <p:nvPr/>
        </p:nvSpPr>
        <p:spPr bwMode="auto">
          <a:xfrm>
            <a:off x="468313" y="371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14396" name="Text Box 139"/>
          <p:cNvSpPr txBox="1">
            <a:spLocks noChangeArrowheads="1"/>
          </p:cNvSpPr>
          <p:nvPr/>
        </p:nvSpPr>
        <p:spPr bwMode="auto">
          <a:xfrm>
            <a:off x="395288" y="3381375"/>
            <a:ext cx="1176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1600" b="1"/>
              <a:t>2 вариант</a:t>
            </a:r>
          </a:p>
        </p:txBody>
      </p:sp>
      <p:sp>
        <p:nvSpPr>
          <p:cNvPr id="14397" name="Line 141"/>
          <p:cNvSpPr>
            <a:spLocks noChangeShapeType="1"/>
          </p:cNvSpPr>
          <p:nvPr/>
        </p:nvSpPr>
        <p:spPr bwMode="auto">
          <a:xfrm>
            <a:off x="7524750" y="2708275"/>
            <a:ext cx="1079500" cy="576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8" name="Line 142"/>
          <p:cNvSpPr>
            <a:spLocks noChangeShapeType="1"/>
          </p:cNvSpPr>
          <p:nvPr/>
        </p:nvSpPr>
        <p:spPr bwMode="auto">
          <a:xfrm flipH="1">
            <a:off x="5076825" y="1628775"/>
            <a:ext cx="1584325" cy="792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99" name="Line 143"/>
          <p:cNvSpPr>
            <a:spLocks noChangeShapeType="1"/>
          </p:cNvSpPr>
          <p:nvPr/>
        </p:nvSpPr>
        <p:spPr bwMode="auto">
          <a:xfrm flipV="1">
            <a:off x="5940425" y="1628775"/>
            <a:ext cx="719138" cy="360363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0" name="Line 144"/>
          <p:cNvSpPr>
            <a:spLocks noChangeShapeType="1"/>
          </p:cNvSpPr>
          <p:nvPr/>
        </p:nvSpPr>
        <p:spPr bwMode="auto">
          <a:xfrm flipH="1">
            <a:off x="5724525" y="1268413"/>
            <a:ext cx="935038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1" name="Line 145"/>
          <p:cNvSpPr>
            <a:spLocks noChangeShapeType="1"/>
          </p:cNvSpPr>
          <p:nvPr/>
        </p:nvSpPr>
        <p:spPr bwMode="auto">
          <a:xfrm flipH="1">
            <a:off x="6372225" y="1268413"/>
            <a:ext cx="287338" cy="1655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2" name="Line 146"/>
          <p:cNvSpPr>
            <a:spLocks noChangeShapeType="1"/>
          </p:cNvSpPr>
          <p:nvPr/>
        </p:nvSpPr>
        <p:spPr bwMode="auto">
          <a:xfrm>
            <a:off x="6659563" y="1268413"/>
            <a:ext cx="1296987" cy="1655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3" name="Line 147"/>
          <p:cNvSpPr>
            <a:spLocks noChangeShapeType="1"/>
          </p:cNvSpPr>
          <p:nvPr/>
        </p:nvSpPr>
        <p:spPr bwMode="auto">
          <a:xfrm>
            <a:off x="6659563" y="1268413"/>
            <a:ext cx="144462" cy="1008062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4" name="Line 148"/>
          <p:cNvSpPr>
            <a:spLocks noChangeShapeType="1"/>
          </p:cNvSpPr>
          <p:nvPr/>
        </p:nvSpPr>
        <p:spPr bwMode="auto">
          <a:xfrm>
            <a:off x="5724525" y="2276475"/>
            <a:ext cx="64770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5" name="Line 149"/>
          <p:cNvSpPr>
            <a:spLocks noChangeShapeType="1"/>
          </p:cNvSpPr>
          <p:nvPr/>
        </p:nvSpPr>
        <p:spPr bwMode="auto">
          <a:xfrm>
            <a:off x="6804025" y="2276475"/>
            <a:ext cx="1152525" cy="6477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6" name="Line 150"/>
          <p:cNvSpPr>
            <a:spLocks noChangeShapeType="1"/>
          </p:cNvSpPr>
          <p:nvPr/>
        </p:nvSpPr>
        <p:spPr bwMode="auto">
          <a:xfrm flipV="1">
            <a:off x="5724525" y="2276475"/>
            <a:ext cx="10795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07" name="Oval 151"/>
          <p:cNvSpPr>
            <a:spLocks noChangeArrowheads="1"/>
          </p:cNvSpPr>
          <p:nvPr/>
        </p:nvSpPr>
        <p:spPr bwMode="auto">
          <a:xfrm>
            <a:off x="5867400" y="1989138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08" name="Oval 152"/>
          <p:cNvSpPr>
            <a:spLocks noChangeArrowheads="1"/>
          </p:cNvSpPr>
          <p:nvPr/>
        </p:nvSpPr>
        <p:spPr bwMode="auto">
          <a:xfrm>
            <a:off x="6659563" y="1557338"/>
            <a:ext cx="88900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09" name="Oval 153"/>
          <p:cNvSpPr>
            <a:spLocks noChangeArrowheads="1"/>
          </p:cNvSpPr>
          <p:nvPr/>
        </p:nvSpPr>
        <p:spPr bwMode="auto">
          <a:xfrm>
            <a:off x="7524750" y="2420938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0" name="Line 154"/>
          <p:cNvSpPr>
            <a:spLocks noChangeShapeType="1"/>
          </p:cNvSpPr>
          <p:nvPr/>
        </p:nvSpPr>
        <p:spPr bwMode="auto">
          <a:xfrm>
            <a:off x="5940425" y="2420938"/>
            <a:ext cx="1655763" cy="503237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11" name="Line 155"/>
          <p:cNvSpPr>
            <a:spLocks noChangeShapeType="1"/>
          </p:cNvSpPr>
          <p:nvPr/>
        </p:nvSpPr>
        <p:spPr bwMode="auto">
          <a:xfrm>
            <a:off x="7092950" y="1989138"/>
            <a:ext cx="1439863" cy="1368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12" name="Line 158"/>
          <p:cNvSpPr>
            <a:spLocks noChangeShapeType="1"/>
          </p:cNvSpPr>
          <p:nvPr/>
        </p:nvSpPr>
        <p:spPr bwMode="auto">
          <a:xfrm flipH="1">
            <a:off x="4932363" y="2276475"/>
            <a:ext cx="12239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13" name="Line 159"/>
          <p:cNvSpPr>
            <a:spLocks noChangeShapeType="1"/>
          </p:cNvSpPr>
          <p:nvPr/>
        </p:nvSpPr>
        <p:spPr bwMode="auto">
          <a:xfrm flipV="1">
            <a:off x="6372225" y="2924175"/>
            <a:ext cx="15843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14" name="Oval 160"/>
          <p:cNvSpPr>
            <a:spLocks noChangeArrowheads="1"/>
          </p:cNvSpPr>
          <p:nvPr/>
        </p:nvSpPr>
        <p:spPr bwMode="auto">
          <a:xfrm>
            <a:off x="5292725" y="2276475"/>
            <a:ext cx="889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5" name="Oval 162"/>
          <p:cNvSpPr>
            <a:spLocks noChangeArrowheads="1"/>
          </p:cNvSpPr>
          <p:nvPr/>
        </p:nvSpPr>
        <p:spPr bwMode="auto">
          <a:xfrm>
            <a:off x="8243888" y="3068638"/>
            <a:ext cx="889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6" name="Line 164"/>
          <p:cNvSpPr>
            <a:spLocks noChangeShapeType="1"/>
          </p:cNvSpPr>
          <p:nvPr/>
        </p:nvSpPr>
        <p:spPr bwMode="auto">
          <a:xfrm>
            <a:off x="6732588" y="1628775"/>
            <a:ext cx="863600" cy="863600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17" name="Text Box 165"/>
          <p:cNvSpPr txBox="1">
            <a:spLocks noChangeArrowheads="1"/>
          </p:cNvSpPr>
          <p:nvPr/>
        </p:nvSpPr>
        <p:spPr bwMode="auto">
          <a:xfrm>
            <a:off x="6588125" y="22050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14418" name="Text Box 166"/>
          <p:cNvSpPr txBox="1">
            <a:spLocks noChangeArrowheads="1"/>
          </p:cNvSpPr>
          <p:nvPr/>
        </p:nvSpPr>
        <p:spPr bwMode="auto">
          <a:xfrm>
            <a:off x="7667625" y="29241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C</a:t>
            </a:r>
            <a:endParaRPr lang="ru-RU"/>
          </a:p>
        </p:txBody>
      </p:sp>
      <p:sp>
        <p:nvSpPr>
          <p:cNvPr id="14419" name="Text Box 167"/>
          <p:cNvSpPr txBox="1">
            <a:spLocks noChangeArrowheads="1"/>
          </p:cNvSpPr>
          <p:nvPr/>
        </p:nvSpPr>
        <p:spPr bwMode="auto">
          <a:xfrm>
            <a:off x="6011863" y="2852738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14420" name="Text Box 171"/>
          <p:cNvSpPr txBox="1">
            <a:spLocks noChangeArrowheads="1"/>
          </p:cNvSpPr>
          <p:nvPr/>
        </p:nvSpPr>
        <p:spPr bwMode="auto">
          <a:xfrm>
            <a:off x="5651500" y="1700213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21" name="Text Box 172"/>
          <p:cNvSpPr txBox="1">
            <a:spLocks noChangeArrowheads="1"/>
          </p:cNvSpPr>
          <p:nvPr/>
        </p:nvSpPr>
        <p:spPr bwMode="auto">
          <a:xfrm>
            <a:off x="6804025" y="1412875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22" name="Text Box 173"/>
          <p:cNvSpPr txBox="1">
            <a:spLocks noChangeArrowheads="1"/>
          </p:cNvSpPr>
          <p:nvPr/>
        </p:nvSpPr>
        <p:spPr bwMode="auto">
          <a:xfrm>
            <a:off x="7596188" y="2133600"/>
            <a:ext cx="287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23" name="Line 175"/>
          <p:cNvSpPr>
            <a:spLocks noChangeShapeType="1"/>
          </p:cNvSpPr>
          <p:nvPr/>
        </p:nvSpPr>
        <p:spPr bwMode="auto">
          <a:xfrm>
            <a:off x="5940425" y="2060575"/>
            <a:ext cx="0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24" name="Text Box 176"/>
          <p:cNvSpPr txBox="1">
            <a:spLocks noChangeArrowheads="1"/>
          </p:cNvSpPr>
          <p:nvPr/>
        </p:nvSpPr>
        <p:spPr bwMode="auto">
          <a:xfrm>
            <a:off x="5580063" y="227647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14425" name="Text Box 177"/>
          <p:cNvSpPr txBox="1">
            <a:spLocks noChangeArrowheads="1"/>
          </p:cNvSpPr>
          <p:nvPr/>
        </p:nvSpPr>
        <p:spPr bwMode="auto">
          <a:xfrm>
            <a:off x="7164388" y="3333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F</a:t>
            </a:r>
            <a:endParaRPr lang="ru-RU"/>
          </a:p>
        </p:txBody>
      </p:sp>
      <p:sp>
        <p:nvSpPr>
          <p:cNvPr id="14426" name="Line 178"/>
          <p:cNvSpPr>
            <a:spLocks noChangeShapeType="1"/>
          </p:cNvSpPr>
          <p:nvPr/>
        </p:nvSpPr>
        <p:spPr bwMode="auto">
          <a:xfrm flipV="1">
            <a:off x="7596188" y="2420938"/>
            <a:ext cx="1587" cy="503237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27" name="Text Box 179"/>
          <p:cNvSpPr txBox="1">
            <a:spLocks noChangeArrowheads="1"/>
          </p:cNvSpPr>
          <p:nvPr/>
        </p:nvSpPr>
        <p:spPr bwMode="auto">
          <a:xfrm>
            <a:off x="6659563" y="98107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F</a:t>
            </a:r>
            <a:endParaRPr lang="ru-RU"/>
          </a:p>
        </p:txBody>
      </p:sp>
      <p:sp>
        <p:nvSpPr>
          <p:cNvPr id="14428" name="Text Box 181"/>
          <p:cNvSpPr txBox="1">
            <a:spLocks noChangeArrowheads="1"/>
          </p:cNvSpPr>
          <p:nvPr/>
        </p:nvSpPr>
        <p:spPr bwMode="auto">
          <a:xfrm>
            <a:off x="5219700" y="1989138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X</a:t>
            </a:r>
            <a:endParaRPr lang="ru-RU" sz="1400"/>
          </a:p>
        </p:txBody>
      </p:sp>
      <p:sp>
        <p:nvSpPr>
          <p:cNvPr id="14429" name="Text Box 182"/>
          <p:cNvSpPr txBox="1">
            <a:spLocks noChangeArrowheads="1"/>
          </p:cNvSpPr>
          <p:nvPr/>
        </p:nvSpPr>
        <p:spPr bwMode="auto">
          <a:xfrm>
            <a:off x="8243888" y="2781300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Y</a:t>
            </a:r>
            <a:endParaRPr lang="ru-RU" sz="1400"/>
          </a:p>
        </p:txBody>
      </p:sp>
      <p:sp>
        <p:nvSpPr>
          <p:cNvPr id="14430" name="Text Box 183"/>
          <p:cNvSpPr txBox="1">
            <a:spLocks noChangeArrowheads="1"/>
          </p:cNvSpPr>
          <p:nvPr/>
        </p:nvSpPr>
        <p:spPr bwMode="auto">
          <a:xfrm>
            <a:off x="4356100" y="227647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Z</a:t>
            </a:r>
            <a:endParaRPr lang="ru-RU" sz="1400"/>
          </a:p>
        </p:txBody>
      </p:sp>
      <p:sp>
        <p:nvSpPr>
          <p:cNvPr id="14431" name="Text Box 184"/>
          <p:cNvSpPr txBox="1">
            <a:spLocks noChangeArrowheads="1"/>
          </p:cNvSpPr>
          <p:nvPr/>
        </p:nvSpPr>
        <p:spPr bwMode="auto">
          <a:xfrm>
            <a:off x="107950" y="630872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X</a:t>
            </a:r>
            <a:endParaRPr lang="ru-RU" sz="1400"/>
          </a:p>
        </p:txBody>
      </p:sp>
      <p:sp>
        <p:nvSpPr>
          <p:cNvPr id="14432" name="Line 186"/>
          <p:cNvSpPr>
            <a:spLocks noChangeShapeType="1"/>
          </p:cNvSpPr>
          <p:nvPr/>
        </p:nvSpPr>
        <p:spPr bwMode="auto">
          <a:xfrm flipV="1">
            <a:off x="5076825" y="5084763"/>
            <a:ext cx="3382963" cy="1512887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3" name="Line 187"/>
          <p:cNvSpPr>
            <a:spLocks noChangeShapeType="1"/>
          </p:cNvSpPr>
          <p:nvPr/>
        </p:nvSpPr>
        <p:spPr bwMode="auto">
          <a:xfrm>
            <a:off x="7019925" y="4797425"/>
            <a:ext cx="1296988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4" name="Line 188"/>
          <p:cNvSpPr>
            <a:spLocks noChangeShapeType="1"/>
          </p:cNvSpPr>
          <p:nvPr/>
        </p:nvSpPr>
        <p:spPr bwMode="auto">
          <a:xfrm flipH="1">
            <a:off x="5219700" y="5734050"/>
            <a:ext cx="720725" cy="935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5" name="Line 189"/>
          <p:cNvSpPr>
            <a:spLocks noChangeShapeType="1"/>
          </p:cNvSpPr>
          <p:nvPr/>
        </p:nvSpPr>
        <p:spPr bwMode="auto">
          <a:xfrm>
            <a:off x="6443663" y="4581525"/>
            <a:ext cx="720725" cy="287338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6" name="Line 190"/>
          <p:cNvSpPr>
            <a:spLocks noChangeShapeType="1"/>
          </p:cNvSpPr>
          <p:nvPr/>
        </p:nvSpPr>
        <p:spPr bwMode="auto">
          <a:xfrm flipH="1">
            <a:off x="6372225" y="4076700"/>
            <a:ext cx="71438" cy="115252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7" name="Line 191"/>
          <p:cNvSpPr>
            <a:spLocks noChangeShapeType="1"/>
          </p:cNvSpPr>
          <p:nvPr/>
        </p:nvSpPr>
        <p:spPr bwMode="auto">
          <a:xfrm flipH="1">
            <a:off x="5651500" y="4076700"/>
            <a:ext cx="792163" cy="2016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8" name="Line 192"/>
          <p:cNvSpPr>
            <a:spLocks noChangeShapeType="1"/>
          </p:cNvSpPr>
          <p:nvPr/>
        </p:nvSpPr>
        <p:spPr bwMode="auto">
          <a:xfrm>
            <a:off x="6443663" y="4076700"/>
            <a:ext cx="792162" cy="2016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39" name="Line 193"/>
          <p:cNvSpPr>
            <a:spLocks noChangeShapeType="1"/>
          </p:cNvSpPr>
          <p:nvPr/>
        </p:nvSpPr>
        <p:spPr bwMode="auto">
          <a:xfrm>
            <a:off x="6443663" y="4076700"/>
            <a:ext cx="1081087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0" name="Line 194"/>
          <p:cNvSpPr>
            <a:spLocks noChangeShapeType="1"/>
          </p:cNvSpPr>
          <p:nvPr/>
        </p:nvSpPr>
        <p:spPr bwMode="auto">
          <a:xfrm flipH="1">
            <a:off x="5651500" y="5229225"/>
            <a:ext cx="720725" cy="8636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1" name="Line 195"/>
          <p:cNvSpPr>
            <a:spLocks noChangeShapeType="1"/>
          </p:cNvSpPr>
          <p:nvPr/>
        </p:nvSpPr>
        <p:spPr bwMode="auto">
          <a:xfrm flipH="1">
            <a:off x="7235825" y="5229225"/>
            <a:ext cx="287338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2" name="Line 196"/>
          <p:cNvSpPr>
            <a:spLocks noChangeShapeType="1"/>
          </p:cNvSpPr>
          <p:nvPr/>
        </p:nvSpPr>
        <p:spPr bwMode="auto">
          <a:xfrm flipV="1">
            <a:off x="6372225" y="5229225"/>
            <a:ext cx="10795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3" name="Oval 197"/>
          <p:cNvSpPr>
            <a:spLocks noChangeArrowheads="1"/>
          </p:cNvSpPr>
          <p:nvPr/>
        </p:nvSpPr>
        <p:spPr bwMode="auto">
          <a:xfrm>
            <a:off x="6372225" y="4581525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44" name="Oval 198"/>
          <p:cNvSpPr>
            <a:spLocks noChangeArrowheads="1"/>
          </p:cNvSpPr>
          <p:nvPr/>
        </p:nvSpPr>
        <p:spPr bwMode="auto">
          <a:xfrm>
            <a:off x="7164388" y="4868863"/>
            <a:ext cx="88900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45" name="Oval 199"/>
          <p:cNvSpPr>
            <a:spLocks noChangeArrowheads="1"/>
          </p:cNvSpPr>
          <p:nvPr/>
        </p:nvSpPr>
        <p:spPr bwMode="auto">
          <a:xfrm>
            <a:off x="5867400" y="5445125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46" name="Line 200"/>
          <p:cNvSpPr>
            <a:spLocks noChangeShapeType="1"/>
          </p:cNvSpPr>
          <p:nvPr/>
        </p:nvSpPr>
        <p:spPr bwMode="auto">
          <a:xfrm flipH="1">
            <a:off x="6227763" y="5589588"/>
            <a:ext cx="1152525" cy="503237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7" name="Line 201"/>
          <p:cNvSpPr>
            <a:spLocks noChangeShapeType="1"/>
          </p:cNvSpPr>
          <p:nvPr/>
        </p:nvSpPr>
        <p:spPr bwMode="auto">
          <a:xfrm flipH="1">
            <a:off x="5292725" y="5516563"/>
            <a:ext cx="574675" cy="1152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8" name="Line 202"/>
          <p:cNvSpPr>
            <a:spLocks noChangeShapeType="1"/>
          </p:cNvSpPr>
          <p:nvPr/>
        </p:nvSpPr>
        <p:spPr bwMode="auto">
          <a:xfrm flipH="1">
            <a:off x="7380288" y="5229225"/>
            <a:ext cx="12239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49" name="Line 203"/>
          <p:cNvSpPr>
            <a:spLocks noChangeShapeType="1"/>
          </p:cNvSpPr>
          <p:nvPr/>
        </p:nvSpPr>
        <p:spPr bwMode="auto">
          <a:xfrm flipV="1">
            <a:off x="5651500" y="6092825"/>
            <a:ext cx="15843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50" name="Oval 204"/>
          <p:cNvSpPr>
            <a:spLocks noChangeArrowheads="1"/>
          </p:cNvSpPr>
          <p:nvPr/>
        </p:nvSpPr>
        <p:spPr bwMode="auto">
          <a:xfrm>
            <a:off x="5364163" y="6453188"/>
            <a:ext cx="889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51" name="Oval 205"/>
          <p:cNvSpPr>
            <a:spLocks noChangeArrowheads="1"/>
          </p:cNvSpPr>
          <p:nvPr/>
        </p:nvSpPr>
        <p:spPr bwMode="auto">
          <a:xfrm>
            <a:off x="8101013" y="5157788"/>
            <a:ext cx="889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52" name="Line 206"/>
          <p:cNvSpPr>
            <a:spLocks noChangeShapeType="1"/>
          </p:cNvSpPr>
          <p:nvPr/>
        </p:nvSpPr>
        <p:spPr bwMode="auto">
          <a:xfrm flipH="1">
            <a:off x="5940425" y="4652963"/>
            <a:ext cx="431800" cy="792162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53" name="Text Box 207"/>
          <p:cNvSpPr txBox="1">
            <a:spLocks noChangeArrowheads="1"/>
          </p:cNvSpPr>
          <p:nvPr/>
        </p:nvSpPr>
        <p:spPr bwMode="auto">
          <a:xfrm>
            <a:off x="6372225" y="48688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14454" name="Text Box 208"/>
          <p:cNvSpPr txBox="1">
            <a:spLocks noChangeArrowheads="1"/>
          </p:cNvSpPr>
          <p:nvPr/>
        </p:nvSpPr>
        <p:spPr bwMode="auto">
          <a:xfrm>
            <a:off x="7451725" y="515778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C</a:t>
            </a:r>
            <a:endParaRPr lang="ru-RU"/>
          </a:p>
        </p:txBody>
      </p:sp>
      <p:sp>
        <p:nvSpPr>
          <p:cNvPr id="14455" name="Text Box 209"/>
          <p:cNvSpPr txBox="1">
            <a:spLocks noChangeArrowheads="1"/>
          </p:cNvSpPr>
          <p:nvPr/>
        </p:nvSpPr>
        <p:spPr bwMode="auto">
          <a:xfrm>
            <a:off x="7092950" y="609282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14456" name="Text Box 210"/>
          <p:cNvSpPr txBox="1">
            <a:spLocks noChangeArrowheads="1"/>
          </p:cNvSpPr>
          <p:nvPr/>
        </p:nvSpPr>
        <p:spPr bwMode="auto">
          <a:xfrm>
            <a:off x="6372225" y="4581525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57" name="Text Box 211"/>
          <p:cNvSpPr txBox="1">
            <a:spLocks noChangeArrowheads="1"/>
          </p:cNvSpPr>
          <p:nvPr/>
        </p:nvSpPr>
        <p:spPr bwMode="auto">
          <a:xfrm>
            <a:off x="7164388" y="4581525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58" name="Text Box 212"/>
          <p:cNvSpPr txBox="1">
            <a:spLocks noChangeArrowheads="1"/>
          </p:cNvSpPr>
          <p:nvPr/>
        </p:nvSpPr>
        <p:spPr bwMode="auto">
          <a:xfrm>
            <a:off x="5580063" y="53006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4459" name="Line 213"/>
          <p:cNvSpPr>
            <a:spLocks noChangeShapeType="1"/>
          </p:cNvSpPr>
          <p:nvPr/>
        </p:nvSpPr>
        <p:spPr bwMode="auto">
          <a:xfrm>
            <a:off x="5940425" y="5445125"/>
            <a:ext cx="287338" cy="6477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60" name="Text Box 214"/>
          <p:cNvSpPr txBox="1">
            <a:spLocks noChangeArrowheads="1"/>
          </p:cNvSpPr>
          <p:nvPr/>
        </p:nvSpPr>
        <p:spPr bwMode="auto">
          <a:xfrm>
            <a:off x="5292725" y="580548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14461" name="Line 215"/>
          <p:cNvSpPr>
            <a:spLocks noChangeShapeType="1"/>
          </p:cNvSpPr>
          <p:nvPr/>
        </p:nvSpPr>
        <p:spPr bwMode="auto">
          <a:xfrm flipH="1" flipV="1">
            <a:off x="7237413" y="4941888"/>
            <a:ext cx="142875" cy="6477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62" name="Text Box 216"/>
          <p:cNvSpPr txBox="1">
            <a:spLocks noChangeArrowheads="1"/>
          </p:cNvSpPr>
          <p:nvPr/>
        </p:nvSpPr>
        <p:spPr bwMode="auto">
          <a:xfrm>
            <a:off x="6300788" y="3716338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F</a:t>
            </a:r>
            <a:endParaRPr lang="ru-RU"/>
          </a:p>
        </p:txBody>
      </p:sp>
      <p:sp>
        <p:nvSpPr>
          <p:cNvPr id="14463" name="Text Box 217"/>
          <p:cNvSpPr txBox="1">
            <a:spLocks noChangeArrowheads="1"/>
          </p:cNvSpPr>
          <p:nvPr/>
        </p:nvSpPr>
        <p:spPr bwMode="auto">
          <a:xfrm>
            <a:off x="5435600" y="6381750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X</a:t>
            </a:r>
            <a:endParaRPr lang="ru-RU" sz="1400"/>
          </a:p>
        </p:txBody>
      </p:sp>
      <p:sp>
        <p:nvSpPr>
          <p:cNvPr id="14464" name="Text Box 218"/>
          <p:cNvSpPr txBox="1">
            <a:spLocks noChangeArrowheads="1"/>
          </p:cNvSpPr>
          <p:nvPr/>
        </p:nvSpPr>
        <p:spPr bwMode="auto">
          <a:xfrm>
            <a:off x="8101013" y="53006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/>
              <a:t>Y</a:t>
            </a:r>
            <a:endParaRPr lang="ru-RU" sz="140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6715172" cy="4524315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isometricRightUp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>
                  <a:solidFill>
                    <a:srgbClr val="7030A0"/>
                  </a:solidFill>
                </a:ln>
                <a:solidFill>
                  <a:srgbClr val="B2411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909638" y="3863975"/>
            <a:ext cx="2292350" cy="2247900"/>
          </a:xfrm>
          <a:custGeom>
            <a:avLst/>
            <a:gdLst>
              <a:gd name="T0" fmla="*/ 0 w 1444"/>
              <a:gd name="T1" fmla="*/ 1709738 h 1416"/>
              <a:gd name="T2" fmla="*/ 473075 w 1444"/>
              <a:gd name="T3" fmla="*/ 2247900 h 1416"/>
              <a:gd name="T4" fmla="*/ 2032000 w 1444"/>
              <a:gd name="T5" fmla="*/ 1808163 h 1416"/>
              <a:gd name="T6" fmla="*/ 2292350 w 1444"/>
              <a:gd name="T7" fmla="*/ 966788 h 1416"/>
              <a:gd name="T8" fmla="*/ 560388 w 1444"/>
              <a:gd name="T9" fmla="*/ 0 h 1416"/>
              <a:gd name="T10" fmla="*/ 0 w 1444"/>
              <a:gd name="T11" fmla="*/ 1709738 h 14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44"/>
              <a:gd name="T19" fmla="*/ 0 h 1416"/>
              <a:gd name="T20" fmla="*/ 1444 w 1444"/>
              <a:gd name="T21" fmla="*/ 1416 h 14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44" h="1416">
                <a:moveTo>
                  <a:pt x="0" y="1077"/>
                </a:moveTo>
                <a:lnTo>
                  <a:pt x="298" y="1416"/>
                </a:lnTo>
                <a:lnTo>
                  <a:pt x="1280" y="1139"/>
                </a:lnTo>
                <a:lnTo>
                  <a:pt x="1444" y="609"/>
                </a:lnTo>
                <a:lnTo>
                  <a:pt x="353" y="0"/>
                </a:lnTo>
                <a:lnTo>
                  <a:pt x="0" y="1077"/>
                </a:lnTo>
                <a:close/>
              </a:path>
            </a:pathLst>
          </a:custGeom>
          <a:solidFill>
            <a:srgbClr val="99CC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4306888" y="4076700"/>
            <a:ext cx="992187" cy="803275"/>
          </a:xfrm>
          <a:custGeom>
            <a:avLst/>
            <a:gdLst>
              <a:gd name="T0" fmla="*/ 0 w 625"/>
              <a:gd name="T1" fmla="*/ 638175 h 506"/>
              <a:gd name="T2" fmla="*/ 992187 w 625"/>
              <a:gd name="T3" fmla="*/ 803275 h 506"/>
              <a:gd name="T4" fmla="*/ 914400 w 625"/>
              <a:gd name="T5" fmla="*/ 0 h 506"/>
              <a:gd name="T6" fmla="*/ 0 w 625"/>
              <a:gd name="T7" fmla="*/ 638175 h 506"/>
              <a:gd name="T8" fmla="*/ 0 60000 65536"/>
              <a:gd name="T9" fmla="*/ 0 60000 65536"/>
              <a:gd name="T10" fmla="*/ 0 60000 65536"/>
              <a:gd name="T11" fmla="*/ 0 60000 65536"/>
              <a:gd name="T12" fmla="*/ 0 w 625"/>
              <a:gd name="T13" fmla="*/ 0 h 506"/>
              <a:gd name="T14" fmla="*/ 625 w 625"/>
              <a:gd name="T15" fmla="*/ 506 h 5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5" h="506">
                <a:moveTo>
                  <a:pt x="0" y="402"/>
                </a:moveTo>
                <a:lnTo>
                  <a:pt x="625" y="506"/>
                </a:lnTo>
                <a:lnTo>
                  <a:pt x="576" y="0"/>
                </a:lnTo>
                <a:lnTo>
                  <a:pt x="0" y="402"/>
                </a:lnTo>
                <a:close/>
              </a:path>
            </a:pathLst>
          </a:custGeom>
          <a:solidFill>
            <a:srgbClr val="FF66FF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6246813" y="4076700"/>
            <a:ext cx="1862137" cy="1717675"/>
          </a:xfrm>
          <a:custGeom>
            <a:avLst/>
            <a:gdLst>
              <a:gd name="T0" fmla="*/ 0 w 1173"/>
              <a:gd name="T1" fmla="*/ 1717675 h 1082"/>
              <a:gd name="T2" fmla="*/ 1487487 w 1173"/>
              <a:gd name="T3" fmla="*/ 1663700 h 1082"/>
              <a:gd name="T4" fmla="*/ 1862137 w 1173"/>
              <a:gd name="T5" fmla="*/ 903287 h 1082"/>
              <a:gd name="T6" fmla="*/ 1222375 w 1173"/>
              <a:gd name="T7" fmla="*/ 0 h 1082"/>
              <a:gd name="T8" fmla="*/ 127000 w 1173"/>
              <a:gd name="T9" fmla="*/ 603250 h 1082"/>
              <a:gd name="T10" fmla="*/ 0 w 1173"/>
              <a:gd name="T11" fmla="*/ 1717675 h 10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73"/>
              <a:gd name="T19" fmla="*/ 0 h 1082"/>
              <a:gd name="T20" fmla="*/ 1173 w 1173"/>
              <a:gd name="T21" fmla="*/ 1082 h 10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73" h="1082">
                <a:moveTo>
                  <a:pt x="0" y="1082"/>
                </a:moveTo>
                <a:lnTo>
                  <a:pt x="937" y="1048"/>
                </a:lnTo>
                <a:lnTo>
                  <a:pt x="1173" y="569"/>
                </a:lnTo>
                <a:lnTo>
                  <a:pt x="770" y="0"/>
                </a:lnTo>
                <a:lnTo>
                  <a:pt x="80" y="380"/>
                </a:lnTo>
                <a:lnTo>
                  <a:pt x="0" y="108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72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14FEB"/>
                </a:solidFill>
              </a:rPr>
              <a:t>Определение сечения.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900113" y="4652963"/>
            <a:ext cx="1724025" cy="14938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900113" y="3860800"/>
            <a:ext cx="2298700" cy="804863"/>
          </a:xfrm>
          <a:prstGeom prst="parallelogram">
            <a:avLst>
              <a:gd name="adj" fmla="val 71400"/>
            </a:avLst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614613" y="5321300"/>
            <a:ext cx="617537" cy="8366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971550" y="5373688"/>
            <a:ext cx="504825" cy="73025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1470025" y="3860800"/>
            <a:ext cx="6350" cy="1512888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3203575" y="3860800"/>
            <a:ext cx="0" cy="14954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403350" y="5661025"/>
            <a:ext cx="154305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2940050" y="4803775"/>
            <a:ext cx="257175" cy="847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1331913" y="5311775"/>
            <a:ext cx="2974975" cy="6191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 flipV="1">
            <a:off x="1468438" y="3859213"/>
            <a:ext cx="2860675" cy="15716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900113" y="3860800"/>
            <a:ext cx="561975" cy="17145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900113" y="5564188"/>
            <a:ext cx="506412" cy="579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V="1">
            <a:off x="1430338" y="5240338"/>
            <a:ext cx="2952750" cy="881062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284663" y="3429000"/>
            <a:ext cx="1276350" cy="2038350"/>
            <a:chOff x="1275" y="1110"/>
            <a:chExt cx="2010" cy="3210"/>
          </a:xfrm>
        </p:grpSpPr>
        <p:sp>
          <p:nvSpPr>
            <p:cNvPr id="3115" name="Line 20"/>
            <p:cNvSpPr>
              <a:spLocks noChangeShapeType="1"/>
            </p:cNvSpPr>
            <p:nvPr/>
          </p:nvSpPr>
          <p:spPr bwMode="auto">
            <a:xfrm>
              <a:off x="1275" y="3105"/>
              <a:ext cx="20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6" name="Line 21"/>
            <p:cNvSpPr>
              <a:spLocks noChangeShapeType="1"/>
            </p:cNvSpPr>
            <p:nvPr/>
          </p:nvSpPr>
          <p:spPr bwMode="auto">
            <a:xfrm>
              <a:off x="2190" y="1110"/>
              <a:ext cx="0" cy="27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7" name="Line 22"/>
            <p:cNvSpPr>
              <a:spLocks noChangeShapeType="1"/>
            </p:cNvSpPr>
            <p:nvPr/>
          </p:nvSpPr>
          <p:spPr bwMode="auto">
            <a:xfrm flipV="1">
              <a:off x="1290" y="1110"/>
              <a:ext cx="900" cy="19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8" name="Line 23"/>
            <p:cNvSpPr>
              <a:spLocks noChangeShapeType="1"/>
            </p:cNvSpPr>
            <p:nvPr/>
          </p:nvSpPr>
          <p:spPr bwMode="auto">
            <a:xfrm>
              <a:off x="2190" y="1110"/>
              <a:ext cx="1095" cy="19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9" name="Line 24"/>
            <p:cNvSpPr>
              <a:spLocks noChangeShapeType="1"/>
            </p:cNvSpPr>
            <p:nvPr/>
          </p:nvSpPr>
          <p:spPr bwMode="auto">
            <a:xfrm flipV="1">
              <a:off x="2190" y="3105"/>
              <a:ext cx="1095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0" name="Text Box 25"/>
            <p:cNvSpPr txBox="1">
              <a:spLocks noChangeArrowheads="1"/>
            </p:cNvSpPr>
            <p:nvPr/>
          </p:nvSpPr>
          <p:spPr bwMode="auto">
            <a:xfrm>
              <a:off x="2130" y="3930"/>
              <a:ext cx="225" cy="3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1" name="Line 26"/>
            <p:cNvSpPr>
              <a:spLocks noChangeShapeType="1"/>
            </p:cNvSpPr>
            <p:nvPr/>
          </p:nvSpPr>
          <p:spPr bwMode="auto">
            <a:xfrm>
              <a:off x="1290" y="3105"/>
              <a:ext cx="900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7" name="Freeform 27"/>
          <p:cNvSpPr>
            <a:spLocks/>
          </p:cNvSpPr>
          <p:nvPr/>
        </p:nvSpPr>
        <p:spPr bwMode="auto">
          <a:xfrm>
            <a:off x="4356100" y="4724400"/>
            <a:ext cx="936625" cy="144463"/>
          </a:xfrm>
          <a:custGeom>
            <a:avLst/>
            <a:gdLst>
              <a:gd name="T0" fmla="*/ 0 w 587"/>
              <a:gd name="T1" fmla="*/ 0 h 128"/>
              <a:gd name="T2" fmla="*/ 936625 w 587"/>
              <a:gd name="T3" fmla="*/ 144463 h 128"/>
              <a:gd name="T4" fmla="*/ 0 60000 65536"/>
              <a:gd name="T5" fmla="*/ 0 60000 65536"/>
              <a:gd name="T6" fmla="*/ 0 w 587"/>
              <a:gd name="T7" fmla="*/ 0 h 128"/>
              <a:gd name="T8" fmla="*/ 587 w 587"/>
              <a:gd name="T9" fmla="*/ 128 h 1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7" h="128">
                <a:moveTo>
                  <a:pt x="0" y="0"/>
                </a:moveTo>
                <a:lnTo>
                  <a:pt x="587" y="128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8" name="Freeform 28"/>
          <p:cNvSpPr>
            <a:spLocks/>
          </p:cNvSpPr>
          <p:nvPr/>
        </p:nvSpPr>
        <p:spPr bwMode="auto">
          <a:xfrm>
            <a:off x="4295775" y="4067175"/>
            <a:ext cx="925513" cy="630238"/>
          </a:xfrm>
          <a:custGeom>
            <a:avLst/>
            <a:gdLst>
              <a:gd name="T0" fmla="*/ 0 w 582"/>
              <a:gd name="T1" fmla="*/ 630238 h 386"/>
              <a:gd name="T2" fmla="*/ 925513 w 582"/>
              <a:gd name="T3" fmla="*/ 0 h 386"/>
              <a:gd name="T4" fmla="*/ 0 60000 65536"/>
              <a:gd name="T5" fmla="*/ 0 60000 65536"/>
              <a:gd name="T6" fmla="*/ 0 w 582"/>
              <a:gd name="T7" fmla="*/ 0 h 386"/>
              <a:gd name="T8" fmla="*/ 582 w 582"/>
              <a:gd name="T9" fmla="*/ 386 h 3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2" h="386">
                <a:moveTo>
                  <a:pt x="0" y="386"/>
                </a:moveTo>
                <a:lnTo>
                  <a:pt x="582" y="0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5219700" y="4076700"/>
            <a:ext cx="73025" cy="792163"/>
          </a:xfrm>
          <a:custGeom>
            <a:avLst/>
            <a:gdLst>
              <a:gd name="T0" fmla="*/ 0 w 33"/>
              <a:gd name="T1" fmla="*/ 0 h 526"/>
              <a:gd name="T2" fmla="*/ 73025 w 33"/>
              <a:gd name="T3" fmla="*/ 792163 h 526"/>
              <a:gd name="T4" fmla="*/ 0 60000 65536"/>
              <a:gd name="T5" fmla="*/ 0 60000 65536"/>
              <a:gd name="T6" fmla="*/ 0 w 33"/>
              <a:gd name="T7" fmla="*/ 0 h 526"/>
              <a:gd name="T8" fmla="*/ 33 w 33"/>
              <a:gd name="T9" fmla="*/ 526 h 5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" h="526">
                <a:moveTo>
                  <a:pt x="0" y="0"/>
                </a:moveTo>
                <a:lnTo>
                  <a:pt x="33" y="526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6588125" y="3860800"/>
            <a:ext cx="1871663" cy="720725"/>
          </a:xfrm>
          <a:prstGeom prst="pentag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 flipH="1">
            <a:off x="6372225" y="4581525"/>
            <a:ext cx="576263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H="1">
            <a:off x="6372225" y="4581525"/>
            <a:ext cx="576263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7524750" y="4581525"/>
            <a:ext cx="576263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7885113" y="4149725"/>
            <a:ext cx="576262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 flipH="1">
            <a:off x="6948488" y="3860800"/>
            <a:ext cx="576262" cy="14398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 flipH="1">
            <a:off x="6011863" y="4149725"/>
            <a:ext cx="576262" cy="1439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6372225" y="6021388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6011863" y="5589588"/>
            <a:ext cx="360362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 flipV="1">
            <a:off x="7524750" y="5589588"/>
            <a:ext cx="360363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 flipV="1">
            <a:off x="6011863" y="5300663"/>
            <a:ext cx="936625" cy="2889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>
            <a:off x="6948488" y="5300663"/>
            <a:ext cx="936625" cy="2889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 flipH="1">
            <a:off x="6227763" y="4652963"/>
            <a:ext cx="1444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 flipV="1">
            <a:off x="6227763" y="5734050"/>
            <a:ext cx="1512887" cy="714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 flipV="1">
            <a:off x="7740650" y="5013325"/>
            <a:ext cx="3603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 flipV="1">
            <a:off x="6386513" y="4076700"/>
            <a:ext cx="1065212" cy="5794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7451725" y="4076700"/>
            <a:ext cx="649288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68313" y="1196975"/>
            <a:ext cx="8424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</a:t>
            </a:r>
            <a:r>
              <a:rPr lang="ru-RU" sz="2000" i="1">
                <a:solidFill>
                  <a:srgbClr val="014FEB"/>
                </a:solidFill>
              </a:rPr>
              <a:t>Секущей плоскостью многогранника</a:t>
            </a:r>
            <a:r>
              <a:rPr lang="ru-RU" sz="2000" i="1"/>
              <a:t> назовем любую плоскость, по обе стороны от которой имеются точки данного многогранника.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395288" y="2276475"/>
            <a:ext cx="8353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/>
              <a:t> </a:t>
            </a:r>
            <a:r>
              <a:rPr lang="ru-RU" sz="2000" i="1"/>
              <a:t>Секущая плоскость пересекает грани многогранника по отрезкам. Многоугольник, сторонами которого являются эти отрезки, называется </a:t>
            </a:r>
            <a:r>
              <a:rPr lang="ru-RU" sz="2000" i="1">
                <a:solidFill>
                  <a:srgbClr val="014FEB"/>
                </a:solidFill>
              </a:rPr>
              <a:t>сечением многогранника</a:t>
            </a:r>
            <a:r>
              <a:rPr lang="ru-RU" sz="2000" i="1"/>
              <a:t>.</a:t>
            </a:r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1477963" y="3870325"/>
            <a:ext cx="1736725" cy="957263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24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nimBg="1"/>
      <p:bldP spid="5161" grpId="0" animBg="1"/>
      <p:bldP spid="5162" grpId="0" animBg="1"/>
      <p:bldP spid="5163" grpId="0" animBg="1"/>
      <p:bldP spid="5164" grpId="0" animBg="1"/>
      <p:bldP spid="5165" grpId="0" animBg="1"/>
      <p:bldP spid="5166" grpId="0" animBg="1"/>
      <p:bldP spid="5167" grpId="0"/>
      <p:bldP spid="5168" grpId="0"/>
      <p:bldP spid="51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905000" y="1524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МНОГОГРАННИКИ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4800" y="304800"/>
            <a:ext cx="3157538" cy="2865438"/>
            <a:chOff x="480" y="384"/>
            <a:chExt cx="1989" cy="1805"/>
          </a:xfrm>
        </p:grpSpPr>
        <p:sp>
          <p:nvSpPr>
            <p:cNvPr id="67598" name="Text Box 14"/>
            <p:cNvSpPr txBox="1">
              <a:spLocks noChangeArrowheads="1"/>
            </p:cNvSpPr>
            <p:nvPr/>
          </p:nvSpPr>
          <p:spPr bwMode="auto">
            <a:xfrm>
              <a:off x="480" y="624"/>
              <a:ext cx="4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A</a:t>
              </a:r>
              <a:r>
                <a:rPr lang="en-US" sz="2000" baseline="-25000"/>
                <a:t>1</a:t>
              </a:r>
              <a:endParaRPr lang="ru-RU" sz="2000"/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576" y="384"/>
              <a:ext cx="1893" cy="1805"/>
              <a:chOff x="159" y="336"/>
              <a:chExt cx="1893" cy="1805"/>
            </a:xfrm>
          </p:grpSpPr>
          <p:sp>
            <p:nvSpPr>
              <p:cNvPr id="67590" name="Line 6"/>
              <p:cNvSpPr>
                <a:spLocks noChangeShapeType="1"/>
              </p:cNvSpPr>
              <p:nvPr/>
            </p:nvSpPr>
            <p:spPr bwMode="auto">
              <a:xfrm flipH="1">
                <a:off x="630" y="1650"/>
                <a:ext cx="10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591" name="Line 7"/>
              <p:cNvSpPr>
                <a:spLocks noChangeShapeType="1"/>
              </p:cNvSpPr>
              <p:nvPr/>
            </p:nvSpPr>
            <p:spPr bwMode="auto">
              <a:xfrm flipV="1">
                <a:off x="377" y="1650"/>
                <a:ext cx="253" cy="2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592" name="Line 8"/>
              <p:cNvSpPr>
                <a:spLocks noChangeShapeType="1"/>
              </p:cNvSpPr>
              <p:nvPr/>
            </p:nvSpPr>
            <p:spPr bwMode="auto">
              <a:xfrm>
                <a:off x="630" y="556"/>
                <a:ext cx="0" cy="10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593" name="AutoShape 9"/>
              <p:cNvSpPr>
                <a:spLocks noChangeArrowheads="1"/>
              </p:cNvSpPr>
              <p:nvPr/>
            </p:nvSpPr>
            <p:spPr bwMode="auto">
              <a:xfrm>
                <a:off x="377" y="556"/>
                <a:ext cx="1349" cy="1327"/>
              </a:xfrm>
              <a:prstGeom prst="cube">
                <a:avLst>
                  <a:gd name="adj" fmla="val 17449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594" name="Text Box 10"/>
              <p:cNvSpPr txBox="1">
                <a:spLocks noChangeArrowheads="1"/>
              </p:cNvSpPr>
              <p:nvPr/>
            </p:nvSpPr>
            <p:spPr bwMode="auto">
              <a:xfrm>
                <a:off x="159" y="1891"/>
                <a:ext cx="42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A</a:t>
                </a:r>
                <a:endParaRPr lang="ru-RU" sz="2000"/>
              </a:p>
            </p:txBody>
          </p:sp>
          <p:sp>
            <p:nvSpPr>
              <p:cNvPr id="67595" name="Text Box 11"/>
              <p:cNvSpPr txBox="1">
                <a:spLocks noChangeArrowheads="1"/>
              </p:cNvSpPr>
              <p:nvPr/>
            </p:nvSpPr>
            <p:spPr bwMode="auto">
              <a:xfrm>
                <a:off x="1296" y="1891"/>
                <a:ext cx="42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B</a:t>
                </a:r>
                <a:endParaRPr lang="ru-RU" sz="2000"/>
              </a:p>
            </p:txBody>
          </p:sp>
          <p:sp>
            <p:nvSpPr>
              <p:cNvPr id="67596" name="Text Box 12"/>
              <p:cNvSpPr txBox="1">
                <a:spLocks noChangeArrowheads="1"/>
              </p:cNvSpPr>
              <p:nvPr/>
            </p:nvSpPr>
            <p:spPr bwMode="auto">
              <a:xfrm>
                <a:off x="1632" y="1392"/>
                <a:ext cx="42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C</a:t>
                </a:r>
                <a:endParaRPr lang="ru-RU" sz="2000"/>
              </a:p>
            </p:txBody>
          </p:sp>
          <p:sp>
            <p:nvSpPr>
              <p:cNvPr id="67597" name="Text Box 13"/>
              <p:cNvSpPr txBox="1">
                <a:spLocks noChangeArrowheads="1"/>
              </p:cNvSpPr>
              <p:nvPr/>
            </p:nvSpPr>
            <p:spPr bwMode="auto">
              <a:xfrm>
                <a:off x="528" y="1392"/>
                <a:ext cx="42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D</a:t>
                </a:r>
                <a:endParaRPr lang="ru-RU" sz="2000"/>
              </a:p>
            </p:txBody>
          </p:sp>
          <p:sp>
            <p:nvSpPr>
              <p:cNvPr id="67599" name="Text Box 15"/>
              <p:cNvSpPr txBox="1">
                <a:spLocks noChangeArrowheads="1"/>
              </p:cNvSpPr>
              <p:nvPr/>
            </p:nvSpPr>
            <p:spPr bwMode="auto">
              <a:xfrm>
                <a:off x="1248" y="528"/>
                <a:ext cx="42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B</a:t>
                </a:r>
                <a:r>
                  <a:rPr lang="en-US" sz="2000" baseline="-25000"/>
                  <a:t>1</a:t>
                </a:r>
                <a:endParaRPr lang="ru-RU" sz="2000"/>
              </a:p>
            </p:txBody>
          </p:sp>
          <p:sp>
            <p:nvSpPr>
              <p:cNvPr id="67600" name="Text Box 16"/>
              <p:cNvSpPr txBox="1">
                <a:spLocks noChangeArrowheads="1"/>
              </p:cNvSpPr>
              <p:nvPr/>
            </p:nvSpPr>
            <p:spPr bwMode="auto">
              <a:xfrm>
                <a:off x="1584" y="336"/>
                <a:ext cx="42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C</a:t>
                </a:r>
                <a:r>
                  <a:rPr lang="en-US" sz="2000" baseline="-25000"/>
                  <a:t>1</a:t>
                </a:r>
                <a:endParaRPr lang="ru-RU" sz="2000"/>
              </a:p>
            </p:txBody>
          </p:sp>
          <p:sp>
            <p:nvSpPr>
              <p:cNvPr id="67601" name="Text Box 17"/>
              <p:cNvSpPr txBox="1">
                <a:spLocks noChangeArrowheads="1"/>
              </p:cNvSpPr>
              <p:nvPr/>
            </p:nvSpPr>
            <p:spPr bwMode="auto">
              <a:xfrm>
                <a:off x="432" y="336"/>
                <a:ext cx="49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D</a:t>
                </a:r>
                <a:r>
                  <a:rPr lang="en-US" sz="2000" baseline="-25000"/>
                  <a:t>1</a:t>
                </a:r>
                <a:endParaRPr lang="ru-RU" sz="2000"/>
              </a:p>
            </p:txBody>
          </p:sp>
        </p:grp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5410200" y="0"/>
            <a:ext cx="3205163" cy="3325813"/>
            <a:chOff x="3408" y="144"/>
            <a:chExt cx="2019" cy="2095"/>
          </a:xfrm>
        </p:grpSpPr>
        <p:grpSp>
          <p:nvGrpSpPr>
            <p:cNvPr id="5" name="Group 31"/>
            <p:cNvGrpSpPr>
              <a:grpSpLocks/>
            </p:cNvGrpSpPr>
            <p:nvPr/>
          </p:nvGrpSpPr>
          <p:grpSpPr bwMode="auto">
            <a:xfrm>
              <a:off x="3408" y="144"/>
              <a:ext cx="1626" cy="2095"/>
              <a:chOff x="3408" y="144"/>
              <a:chExt cx="1626" cy="2095"/>
            </a:xfrm>
          </p:grpSpPr>
          <p:sp>
            <p:nvSpPr>
              <p:cNvPr id="67605" name="Line 21"/>
              <p:cNvSpPr>
                <a:spLocks noChangeShapeType="1"/>
              </p:cNvSpPr>
              <p:nvPr/>
            </p:nvSpPr>
            <p:spPr bwMode="auto">
              <a:xfrm flipH="1">
                <a:off x="3998" y="327"/>
                <a:ext cx="311" cy="125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06" name="Freeform 22"/>
              <p:cNvSpPr>
                <a:spLocks/>
              </p:cNvSpPr>
              <p:nvPr/>
            </p:nvSpPr>
            <p:spPr bwMode="auto">
              <a:xfrm>
                <a:off x="3480" y="327"/>
                <a:ext cx="1554" cy="1671"/>
              </a:xfrm>
              <a:custGeom>
                <a:avLst/>
                <a:gdLst/>
                <a:ahLst/>
                <a:cxnLst>
                  <a:cxn ang="0">
                    <a:pos x="0" y="576"/>
                  </a:cxn>
                  <a:cxn ang="0">
                    <a:pos x="384" y="0"/>
                  </a:cxn>
                  <a:cxn ang="0">
                    <a:pos x="720" y="432"/>
                  </a:cxn>
                  <a:cxn ang="0">
                    <a:pos x="480" y="576"/>
                  </a:cxn>
                  <a:cxn ang="0">
                    <a:pos x="0" y="576"/>
                  </a:cxn>
                </a:cxnLst>
                <a:rect l="0" t="0" r="r" b="b"/>
                <a:pathLst>
                  <a:path w="720" h="576">
                    <a:moveTo>
                      <a:pt x="0" y="576"/>
                    </a:moveTo>
                    <a:lnTo>
                      <a:pt x="384" y="0"/>
                    </a:lnTo>
                    <a:lnTo>
                      <a:pt x="720" y="432"/>
                    </a:lnTo>
                    <a:lnTo>
                      <a:pt x="480" y="576"/>
                    </a:lnTo>
                    <a:lnTo>
                      <a:pt x="0" y="576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07" name="Line 23"/>
              <p:cNvSpPr>
                <a:spLocks noChangeShapeType="1"/>
              </p:cNvSpPr>
              <p:nvPr/>
            </p:nvSpPr>
            <p:spPr bwMode="auto">
              <a:xfrm>
                <a:off x="4309" y="327"/>
                <a:ext cx="207" cy="16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08" name="Line 24"/>
              <p:cNvSpPr>
                <a:spLocks noChangeShapeType="1"/>
              </p:cNvSpPr>
              <p:nvPr/>
            </p:nvSpPr>
            <p:spPr bwMode="auto">
              <a:xfrm flipH="1">
                <a:off x="3998" y="1580"/>
                <a:ext cx="10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09" name="Line 25"/>
              <p:cNvSpPr>
                <a:spLocks noChangeShapeType="1"/>
              </p:cNvSpPr>
              <p:nvPr/>
            </p:nvSpPr>
            <p:spPr bwMode="auto">
              <a:xfrm flipV="1">
                <a:off x="3480" y="1580"/>
                <a:ext cx="518" cy="41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10" name="Text Box 26"/>
              <p:cNvSpPr txBox="1">
                <a:spLocks noChangeArrowheads="1"/>
              </p:cNvSpPr>
              <p:nvPr/>
            </p:nvSpPr>
            <p:spPr bwMode="auto">
              <a:xfrm>
                <a:off x="4032" y="1392"/>
                <a:ext cx="312" cy="25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000"/>
                  <a:t>B</a:t>
                </a:r>
                <a:endParaRPr lang="ru-RU" sz="2000"/>
              </a:p>
            </p:txBody>
          </p:sp>
          <p:sp>
            <p:nvSpPr>
              <p:cNvPr id="67611" name="Text Box 27"/>
              <p:cNvSpPr txBox="1">
                <a:spLocks noChangeArrowheads="1"/>
              </p:cNvSpPr>
              <p:nvPr/>
            </p:nvSpPr>
            <p:spPr bwMode="auto">
              <a:xfrm>
                <a:off x="3408" y="1989"/>
                <a:ext cx="31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000"/>
                  <a:t>A</a:t>
                </a:r>
                <a:endParaRPr lang="ru-RU" sz="2000"/>
              </a:p>
            </p:txBody>
          </p:sp>
          <p:sp>
            <p:nvSpPr>
              <p:cNvPr id="67612" name="Text Box 28"/>
              <p:cNvSpPr txBox="1">
                <a:spLocks noChangeArrowheads="1"/>
              </p:cNvSpPr>
              <p:nvPr/>
            </p:nvSpPr>
            <p:spPr bwMode="auto">
              <a:xfrm>
                <a:off x="4519" y="1989"/>
                <a:ext cx="38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000"/>
                  <a:t>D</a:t>
                </a:r>
                <a:endParaRPr lang="ru-RU" sz="2000"/>
              </a:p>
            </p:txBody>
          </p:sp>
          <p:sp>
            <p:nvSpPr>
              <p:cNvPr id="67613" name="Text Box 29"/>
              <p:cNvSpPr txBox="1">
                <a:spLocks noChangeArrowheads="1"/>
              </p:cNvSpPr>
              <p:nvPr/>
            </p:nvSpPr>
            <p:spPr bwMode="auto">
              <a:xfrm>
                <a:off x="4224" y="144"/>
                <a:ext cx="38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000"/>
                  <a:t>S</a:t>
                </a:r>
                <a:endParaRPr lang="ru-RU" sz="2000"/>
              </a:p>
            </p:txBody>
          </p:sp>
        </p:grpSp>
        <p:sp>
          <p:nvSpPr>
            <p:cNvPr id="67614" name="Text Box 30"/>
            <p:cNvSpPr txBox="1">
              <a:spLocks noChangeArrowheads="1"/>
            </p:cNvSpPr>
            <p:nvPr/>
          </p:nvSpPr>
          <p:spPr bwMode="auto">
            <a:xfrm>
              <a:off x="5040" y="1440"/>
              <a:ext cx="3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/>
                <a:t>C</a:t>
              </a:r>
              <a:endParaRPr lang="ru-RU" sz="2000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685800" y="3048000"/>
            <a:ext cx="2897188" cy="3810000"/>
            <a:chOff x="384" y="1920"/>
            <a:chExt cx="1825" cy="2400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500" y="2129"/>
              <a:ext cx="1593" cy="1970"/>
              <a:chOff x="1680" y="624"/>
              <a:chExt cx="2640" cy="3264"/>
            </a:xfrm>
          </p:grpSpPr>
          <p:grpSp>
            <p:nvGrpSpPr>
              <p:cNvPr id="8" name="Group 36"/>
              <p:cNvGrpSpPr>
                <a:grpSpLocks/>
              </p:cNvGrpSpPr>
              <p:nvPr/>
            </p:nvGrpSpPr>
            <p:grpSpPr bwMode="auto">
              <a:xfrm>
                <a:off x="1680" y="2880"/>
                <a:ext cx="2640" cy="1008"/>
                <a:chOff x="1104" y="2016"/>
                <a:chExt cx="2640" cy="1008"/>
              </a:xfrm>
            </p:grpSpPr>
            <p:sp>
              <p:nvSpPr>
                <p:cNvPr id="67621" name="Line 37"/>
                <p:cNvSpPr>
                  <a:spLocks noChangeShapeType="1"/>
                </p:cNvSpPr>
                <p:nvPr/>
              </p:nvSpPr>
              <p:spPr bwMode="auto">
                <a:xfrm>
                  <a:off x="1104" y="2496"/>
                  <a:ext cx="1392" cy="5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67622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2496" y="2016"/>
                  <a:ext cx="1248" cy="100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67623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1104" y="2016"/>
                  <a:ext cx="2640" cy="48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sp>
            <p:nvSpPr>
              <p:cNvPr id="67624" name="Line 40"/>
              <p:cNvSpPr>
                <a:spLocks noChangeShapeType="1"/>
              </p:cNvSpPr>
              <p:nvPr/>
            </p:nvSpPr>
            <p:spPr bwMode="auto">
              <a:xfrm flipH="1" flipV="1">
                <a:off x="2880" y="624"/>
                <a:ext cx="192" cy="326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25" name="Line 41"/>
              <p:cNvSpPr>
                <a:spLocks noChangeShapeType="1"/>
              </p:cNvSpPr>
              <p:nvPr/>
            </p:nvSpPr>
            <p:spPr bwMode="auto">
              <a:xfrm flipV="1">
                <a:off x="1680" y="624"/>
                <a:ext cx="1200" cy="27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67626" name="Line 42"/>
              <p:cNvSpPr>
                <a:spLocks noChangeShapeType="1"/>
              </p:cNvSpPr>
              <p:nvPr/>
            </p:nvSpPr>
            <p:spPr bwMode="auto">
              <a:xfrm flipH="1" flipV="1">
                <a:off x="2880" y="624"/>
                <a:ext cx="1440" cy="22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sp>
          <p:nvSpPr>
            <p:cNvPr id="67627" name="Text Box 43"/>
            <p:cNvSpPr txBox="1">
              <a:spLocks noChangeArrowheads="1"/>
            </p:cNvSpPr>
            <p:nvPr/>
          </p:nvSpPr>
          <p:spPr bwMode="auto">
            <a:xfrm>
              <a:off x="384" y="3722"/>
              <a:ext cx="1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A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28" name="Text Box 44"/>
            <p:cNvSpPr txBox="1">
              <a:spLocks noChangeArrowheads="1"/>
            </p:cNvSpPr>
            <p:nvPr/>
          </p:nvSpPr>
          <p:spPr bwMode="auto">
            <a:xfrm>
              <a:off x="1311" y="4070"/>
              <a:ext cx="1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B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29" name="Text Box 45"/>
            <p:cNvSpPr txBox="1">
              <a:spLocks noChangeArrowheads="1"/>
            </p:cNvSpPr>
            <p:nvPr/>
          </p:nvSpPr>
          <p:spPr bwMode="auto">
            <a:xfrm>
              <a:off x="2064" y="3433"/>
              <a:ext cx="1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C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30" name="Text Box 46"/>
            <p:cNvSpPr txBox="1">
              <a:spLocks noChangeArrowheads="1"/>
            </p:cNvSpPr>
            <p:nvPr/>
          </p:nvSpPr>
          <p:spPr bwMode="auto">
            <a:xfrm>
              <a:off x="1200" y="1920"/>
              <a:ext cx="1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S</a:t>
              </a:r>
              <a:endParaRPr 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64"/>
          <p:cNvGrpSpPr>
            <a:grpSpLocks/>
          </p:cNvGrpSpPr>
          <p:nvPr/>
        </p:nvGrpSpPr>
        <p:grpSpPr bwMode="auto">
          <a:xfrm>
            <a:off x="4953000" y="3427413"/>
            <a:ext cx="3429000" cy="3430587"/>
            <a:chOff x="3120" y="1968"/>
            <a:chExt cx="2160" cy="2161"/>
          </a:xfrm>
        </p:grpSpPr>
        <p:sp>
          <p:nvSpPr>
            <p:cNvPr id="67633" name="Line 49"/>
            <p:cNvSpPr>
              <a:spLocks noChangeShapeType="1"/>
            </p:cNvSpPr>
            <p:nvPr/>
          </p:nvSpPr>
          <p:spPr bwMode="auto">
            <a:xfrm>
              <a:off x="3392" y="3585"/>
              <a:ext cx="853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34" name="Line 50"/>
            <p:cNvSpPr>
              <a:spLocks noChangeShapeType="1"/>
            </p:cNvSpPr>
            <p:nvPr/>
          </p:nvSpPr>
          <p:spPr bwMode="auto">
            <a:xfrm flipV="1">
              <a:off x="4245" y="3291"/>
              <a:ext cx="765" cy="6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35" name="Line 51"/>
            <p:cNvSpPr>
              <a:spLocks noChangeShapeType="1"/>
            </p:cNvSpPr>
            <p:nvPr/>
          </p:nvSpPr>
          <p:spPr bwMode="auto">
            <a:xfrm flipV="1">
              <a:off x="3392" y="3291"/>
              <a:ext cx="1618" cy="2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36" name="Text Box 52"/>
            <p:cNvSpPr txBox="1">
              <a:spLocks noChangeArrowheads="1"/>
            </p:cNvSpPr>
            <p:nvPr/>
          </p:nvSpPr>
          <p:spPr bwMode="auto">
            <a:xfrm>
              <a:off x="3275" y="3526"/>
              <a:ext cx="147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A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37" name="Text Box 53"/>
            <p:cNvSpPr txBox="1">
              <a:spLocks noChangeArrowheads="1"/>
            </p:cNvSpPr>
            <p:nvPr/>
          </p:nvSpPr>
          <p:spPr bwMode="auto">
            <a:xfrm>
              <a:off x="4216" y="3879"/>
              <a:ext cx="147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B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38" name="Text Box 54"/>
            <p:cNvSpPr txBox="1">
              <a:spLocks noChangeArrowheads="1"/>
            </p:cNvSpPr>
            <p:nvPr/>
          </p:nvSpPr>
          <p:spPr bwMode="auto">
            <a:xfrm>
              <a:off x="4980" y="3232"/>
              <a:ext cx="147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C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39" name="Line 55"/>
            <p:cNvSpPr>
              <a:spLocks noChangeShapeType="1"/>
            </p:cNvSpPr>
            <p:nvPr/>
          </p:nvSpPr>
          <p:spPr bwMode="auto">
            <a:xfrm>
              <a:off x="3392" y="2321"/>
              <a:ext cx="853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 flipV="1">
              <a:off x="4245" y="2027"/>
              <a:ext cx="765" cy="6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41" name="Line 57"/>
            <p:cNvSpPr>
              <a:spLocks noChangeShapeType="1"/>
            </p:cNvSpPr>
            <p:nvPr/>
          </p:nvSpPr>
          <p:spPr bwMode="auto">
            <a:xfrm flipV="1">
              <a:off x="3392" y="2027"/>
              <a:ext cx="1618" cy="2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42" name="Text Box 58"/>
            <p:cNvSpPr txBox="1">
              <a:spLocks noChangeArrowheads="1"/>
            </p:cNvSpPr>
            <p:nvPr/>
          </p:nvSpPr>
          <p:spPr bwMode="auto">
            <a:xfrm>
              <a:off x="3120" y="2262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A</a:t>
              </a:r>
              <a:r>
                <a:rPr lang="ru-RU" sz="2000" baseline="-25000">
                  <a:solidFill>
                    <a:srgbClr val="000000"/>
                  </a:solidFill>
                </a:rPr>
                <a:t>1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43" name="Text Box 59"/>
            <p:cNvSpPr txBox="1">
              <a:spLocks noChangeArrowheads="1"/>
            </p:cNvSpPr>
            <p:nvPr/>
          </p:nvSpPr>
          <p:spPr bwMode="auto">
            <a:xfrm>
              <a:off x="4216" y="2615"/>
              <a:ext cx="3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B</a:t>
              </a:r>
              <a:r>
                <a:rPr lang="ru-RU" sz="2000" baseline="-25000">
                  <a:solidFill>
                    <a:srgbClr val="000000"/>
                  </a:solidFill>
                </a:rPr>
                <a:t>1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44" name="Text Box 60"/>
            <p:cNvSpPr txBox="1">
              <a:spLocks noChangeArrowheads="1"/>
            </p:cNvSpPr>
            <p:nvPr/>
          </p:nvSpPr>
          <p:spPr bwMode="auto">
            <a:xfrm>
              <a:off x="4980" y="1968"/>
              <a:ext cx="3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000000"/>
                  </a:solidFill>
                </a:rPr>
                <a:t>C</a:t>
              </a:r>
              <a:r>
                <a:rPr lang="ru-RU" sz="2000" baseline="-25000">
                  <a:solidFill>
                    <a:srgbClr val="000000"/>
                  </a:solidFill>
                </a:rPr>
                <a:t>1</a:t>
              </a:r>
              <a:endParaRPr lang="ru-RU" sz="2000">
                <a:solidFill>
                  <a:srgbClr val="000000"/>
                </a:solidFill>
              </a:endParaRPr>
            </a:p>
          </p:txBody>
        </p:sp>
        <p:sp>
          <p:nvSpPr>
            <p:cNvPr id="67645" name="Line 61"/>
            <p:cNvSpPr>
              <a:spLocks noChangeShapeType="1"/>
            </p:cNvSpPr>
            <p:nvPr/>
          </p:nvSpPr>
          <p:spPr bwMode="auto">
            <a:xfrm>
              <a:off x="3392" y="2321"/>
              <a:ext cx="0" cy="1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46" name="Line 62"/>
            <p:cNvSpPr>
              <a:spLocks noChangeShapeType="1"/>
            </p:cNvSpPr>
            <p:nvPr/>
          </p:nvSpPr>
          <p:spPr bwMode="auto">
            <a:xfrm>
              <a:off x="4245" y="2644"/>
              <a:ext cx="0" cy="1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7647" name="Line 63"/>
            <p:cNvSpPr>
              <a:spLocks noChangeShapeType="1"/>
            </p:cNvSpPr>
            <p:nvPr/>
          </p:nvSpPr>
          <p:spPr bwMode="auto">
            <a:xfrm>
              <a:off x="5010" y="2027"/>
              <a:ext cx="0" cy="1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9" name="Freeform 105" descr="Светлый диагональный 2"/>
          <p:cNvSpPr>
            <a:spLocks/>
          </p:cNvSpPr>
          <p:nvPr/>
        </p:nvSpPr>
        <p:spPr bwMode="auto">
          <a:xfrm>
            <a:off x="5219700" y="2492375"/>
            <a:ext cx="936625" cy="857250"/>
          </a:xfrm>
          <a:custGeom>
            <a:avLst/>
            <a:gdLst>
              <a:gd name="T0" fmla="*/ 0 w 590"/>
              <a:gd name="T1" fmla="*/ 0 h 545"/>
              <a:gd name="T2" fmla="*/ 215900 w 590"/>
              <a:gd name="T3" fmla="*/ 857250 h 545"/>
              <a:gd name="T4" fmla="*/ 936625 w 590"/>
              <a:gd name="T5" fmla="*/ 570976 h 545"/>
              <a:gd name="T6" fmla="*/ 0 w 590"/>
              <a:gd name="T7" fmla="*/ 0 h 545"/>
              <a:gd name="T8" fmla="*/ 0 60000 65536"/>
              <a:gd name="T9" fmla="*/ 0 60000 65536"/>
              <a:gd name="T10" fmla="*/ 0 60000 65536"/>
              <a:gd name="T11" fmla="*/ 0 60000 65536"/>
              <a:gd name="T12" fmla="*/ 0 w 590"/>
              <a:gd name="T13" fmla="*/ 0 h 545"/>
              <a:gd name="T14" fmla="*/ 590 w 590"/>
              <a:gd name="T15" fmla="*/ 545 h 5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0" h="545">
                <a:moveTo>
                  <a:pt x="0" y="0"/>
                </a:moveTo>
                <a:lnTo>
                  <a:pt x="136" y="545"/>
                </a:lnTo>
                <a:lnTo>
                  <a:pt x="590" y="363"/>
                </a:lnTo>
                <a:lnTo>
                  <a:pt x="0" y="0"/>
                </a:lnTo>
                <a:close/>
              </a:path>
            </a:pathLst>
          </a:custGeom>
          <a:pattFill prst="ltUpDiag">
            <a:fgClr>
              <a:srgbClr val="FF3300">
                <a:alpha val="54901"/>
              </a:srgbClr>
            </a:fgClr>
            <a:bgClr>
              <a:schemeClr val="bg1">
                <a:alpha val="54901"/>
              </a:schemeClr>
            </a:bgClr>
          </a:pattFill>
          <a:ln w="12700">
            <a:solidFill>
              <a:srgbClr val="000000">
                <a:alpha val="81960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927" name="Freeform 103" descr="Светлый диагональный 2"/>
          <p:cNvSpPr>
            <a:spLocks/>
          </p:cNvSpPr>
          <p:nvPr/>
        </p:nvSpPr>
        <p:spPr bwMode="auto">
          <a:xfrm>
            <a:off x="1042988" y="2205038"/>
            <a:ext cx="1081087" cy="647700"/>
          </a:xfrm>
          <a:custGeom>
            <a:avLst/>
            <a:gdLst>
              <a:gd name="T0" fmla="*/ 73025 w 681"/>
              <a:gd name="T1" fmla="*/ 0 h 408"/>
              <a:gd name="T2" fmla="*/ 360362 w 681"/>
              <a:gd name="T3" fmla="*/ 647700 h 408"/>
              <a:gd name="T4" fmla="*/ 1081087 w 681"/>
              <a:gd name="T5" fmla="*/ 215900 h 408"/>
              <a:gd name="T6" fmla="*/ 0 w 681"/>
              <a:gd name="T7" fmla="*/ 0 h 408"/>
              <a:gd name="T8" fmla="*/ 73025 w 681"/>
              <a:gd name="T9" fmla="*/ 0 h 4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1"/>
              <a:gd name="T16" fmla="*/ 0 h 408"/>
              <a:gd name="T17" fmla="*/ 681 w 681"/>
              <a:gd name="T18" fmla="*/ 408 h 4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1" h="408">
                <a:moveTo>
                  <a:pt x="46" y="0"/>
                </a:moveTo>
                <a:lnTo>
                  <a:pt x="227" y="408"/>
                </a:lnTo>
                <a:lnTo>
                  <a:pt x="681" y="136"/>
                </a:lnTo>
                <a:lnTo>
                  <a:pt x="0" y="0"/>
                </a:lnTo>
                <a:lnTo>
                  <a:pt x="46" y="0"/>
                </a:lnTo>
                <a:close/>
              </a:path>
            </a:pathLst>
          </a:custGeom>
          <a:pattFill prst="ltUpDiag">
            <a:fgClr>
              <a:srgbClr val="FF3300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97" name="Text Box 73"/>
          <p:cNvSpPr txBox="1">
            <a:spLocks noChangeArrowheads="1"/>
          </p:cNvSpPr>
          <p:nvPr/>
        </p:nvSpPr>
        <p:spPr bwMode="auto">
          <a:xfrm>
            <a:off x="5724525" y="3213100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900" name="Line 76"/>
          <p:cNvSpPr>
            <a:spLocks noChangeShapeType="1"/>
          </p:cNvSpPr>
          <p:nvPr/>
        </p:nvSpPr>
        <p:spPr bwMode="auto">
          <a:xfrm flipV="1">
            <a:off x="5435600" y="3068638"/>
            <a:ext cx="720725" cy="288925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98" name="Line 74"/>
          <p:cNvSpPr>
            <a:spLocks noChangeShapeType="1"/>
          </p:cNvSpPr>
          <p:nvPr/>
        </p:nvSpPr>
        <p:spPr bwMode="auto">
          <a:xfrm>
            <a:off x="5219700" y="2420938"/>
            <a:ext cx="215900" cy="100806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96" name="Text Box 72"/>
          <p:cNvSpPr txBox="1">
            <a:spLocks noChangeArrowheads="1"/>
          </p:cNvSpPr>
          <p:nvPr/>
        </p:nvSpPr>
        <p:spPr bwMode="auto">
          <a:xfrm>
            <a:off x="5076825" y="3429000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869" name="Line 45"/>
          <p:cNvSpPr>
            <a:spLocks noChangeShapeType="1"/>
          </p:cNvSpPr>
          <p:nvPr/>
        </p:nvSpPr>
        <p:spPr bwMode="auto">
          <a:xfrm flipH="1">
            <a:off x="1403350" y="2420938"/>
            <a:ext cx="720725" cy="431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8" name="Line 44"/>
          <p:cNvSpPr>
            <a:spLocks noChangeShapeType="1"/>
          </p:cNvSpPr>
          <p:nvPr/>
        </p:nvSpPr>
        <p:spPr bwMode="auto">
          <a:xfrm>
            <a:off x="1116013" y="2205038"/>
            <a:ext cx="1008062" cy="215900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539750" y="1484313"/>
            <a:ext cx="2016125" cy="2520950"/>
            <a:chOff x="340" y="935"/>
            <a:chExt cx="1270" cy="1588"/>
          </a:xfrm>
        </p:grpSpPr>
        <p:sp>
          <p:nvSpPr>
            <p:cNvPr id="7223" name="Line 5"/>
            <p:cNvSpPr>
              <a:spLocks noChangeShapeType="1"/>
            </p:cNvSpPr>
            <p:nvPr/>
          </p:nvSpPr>
          <p:spPr bwMode="auto">
            <a:xfrm>
              <a:off x="340" y="1922"/>
              <a:ext cx="127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Line 6"/>
            <p:cNvSpPr>
              <a:spLocks noChangeShapeType="1"/>
            </p:cNvSpPr>
            <p:nvPr/>
          </p:nvSpPr>
          <p:spPr bwMode="auto">
            <a:xfrm>
              <a:off x="918" y="935"/>
              <a:ext cx="0" cy="134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" name="Line 7"/>
            <p:cNvSpPr>
              <a:spLocks noChangeShapeType="1"/>
            </p:cNvSpPr>
            <p:nvPr/>
          </p:nvSpPr>
          <p:spPr bwMode="auto">
            <a:xfrm flipV="1">
              <a:off x="349" y="935"/>
              <a:ext cx="569" cy="9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Line 8"/>
            <p:cNvSpPr>
              <a:spLocks noChangeShapeType="1"/>
            </p:cNvSpPr>
            <p:nvPr/>
          </p:nvSpPr>
          <p:spPr bwMode="auto">
            <a:xfrm>
              <a:off x="918" y="935"/>
              <a:ext cx="692" cy="9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" name="Line 9"/>
            <p:cNvSpPr>
              <a:spLocks noChangeShapeType="1"/>
            </p:cNvSpPr>
            <p:nvPr/>
          </p:nvSpPr>
          <p:spPr bwMode="auto">
            <a:xfrm flipV="1">
              <a:off x="918" y="1922"/>
              <a:ext cx="692" cy="3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8" name="Text Box 10"/>
            <p:cNvSpPr txBox="1">
              <a:spLocks noChangeArrowheads="1"/>
            </p:cNvSpPr>
            <p:nvPr/>
          </p:nvSpPr>
          <p:spPr bwMode="auto">
            <a:xfrm>
              <a:off x="880" y="2330"/>
              <a:ext cx="142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" name="Line 11"/>
            <p:cNvSpPr>
              <a:spLocks noChangeShapeType="1"/>
            </p:cNvSpPr>
            <p:nvPr/>
          </p:nvSpPr>
          <p:spPr bwMode="auto">
            <a:xfrm>
              <a:off x="349" y="1922"/>
              <a:ext cx="569" cy="3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1800" i="1" smtClean="0">
                <a:solidFill>
                  <a:srgbClr val="014FEB"/>
                </a:solidFill>
              </a:rPr>
              <a:t>Построить сечение тетраэдра плоскостью, заданной тремя точками.</a:t>
            </a:r>
          </a:p>
        </p:txBody>
      </p:sp>
      <p:sp>
        <p:nvSpPr>
          <p:cNvPr id="7180" name="Rectangle 60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endParaRPr lang="ru-RU" sz="1400" smtClean="0"/>
          </a:p>
          <a:p>
            <a:pPr eaLnBrk="1" hangingPunct="1"/>
            <a:endParaRPr lang="ru-RU" sz="2400" smtClean="0"/>
          </a:p>
        </p:txBody>
      </p:sp>
      <p:sp>
        <p:nvSpPr>
          <p:cNvPr id="77904" name="Rectangle 80"/>
          <p:cNvSpPr>
            <a:spLocks noGrp="1" noChangeArrowheads="1"/>
          </p:cNvSpPr>
          <p:nvPr>
            <p:ph sz="quarter" idx="3"/>
          </p:nvPr>
        </p:nvSpPr>
        <p:spPr>
          <a:xfrm>
            <a:off x="4787900" y="4221163"/>
            <a:ext cx="3535363" cy="431800"/>
          </a:xfrm>
        </p:spPr>
        <p:txBody>
          <a:bodyPr>
            <a:normAutofit fontScale="62500" lnSpcReduction="20000"/>
          </a:bodyPr>
          <a:lstStyle/>
          <a:p>
            <a:pPr marL="457200" indent="-457200" eaLnBrk="1" hangingPunct="1">
              <a:buFontTx/>
              <a:buNone/>
            </a:pPr>
            <a:r>
              <a:rPr lang="en-US" sz="1800" i="1" smtClean="0"/>
              <a:t>   </a:t>
            </a:r>
            <a:r>
              <a:rPr lang="ru-RU" sz="1800" i="1" smtClean="0"/>
              <a:t>Построение:</a:t>
            </a:r>
          </a:p>
          <a:p>
            <a:pPr marL="457200" indent="-457200" eaLnBrk="1" hangingPunct="1">
              <a:buFontTx/>
              <a:buNone/>
            </a:pPr>
            <a:r>
              <a:rPr lang="en-US" sz="1800" smtClean="0"/>
              <a:t> </a:t>
            </a:r>
          </a:p>
          <a:p>
            <a:pPr marL="457200" indent="-457200" eaLnBrk="1" hangingPunct="1">
              <a:buFontTx/>
              <a:buNone/>
            </a:pPr>
            <a:endParaRPr lang="ru-RU" sz="1800" smtClean="0"/>
          </a:p>
        </p:txBody>
      </p:sp>
      <p:sp>
        <p:nvSpPr>
          <p:cNvPr id="77836" name="Oval 12"/>
          <p:cNvSpPr>
            <a:spLocks noChangeArrowheads="1"/>
          </p:cNvSpPr>
          <p:nvPr/>
        </p:nvSpPr>
        <p:spPr bwMode="auto">
          <a:xfrm>
            <a:off x="1042988" y="2133600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37" name="Oval 13"/>
          <p:cNvSpPr>
            <a:spLocks noChangeArrowheads="1"/>
          </p:cNvSpPr>
          <p:nvPr/>
        </p:nvSpPr>
        <p:spPr bwMode="auto">
          <a:xfrm>
            <a:off x="2051050" y="2349500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38" name="Oval 14"/>
          <p:cNvSpPr>
            <a:spLocks noChangeArrowheads="1"/>
          </p:cNvSpPr>
          <p:nvPr/>
        </p:nvSpPr>
        <p:spPr bwMode="auto">
          <a:xfrm>
            <a:off x="1403350" y="2781300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179388" y="2852738"/>
            <a:ext cx="574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1331913" y="37163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В</a:t>
            </a: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2555875" y="29241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С</a:t>
            </a:r>
          </a:p>
        </p:txBody>
      </p:sp>
      <p:sp>
        <p:nvSpPr>
          <p:cNvPr id="77842" name="Text Box 18"/>
          <p:cNvSpPr txBox="1">
            <a:spLocks noChangeArrowheads="1"/>
          </p:cNvSpPr>
          <p:nvPr/>
        </p:nvSpPr>
        <p:spPr bwMode="auto">
          <a:xfrm>
            <a:off x="1476375" y="11255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auto">
          <a:xfrm>
            <a:off x="971550" y="2708275"/>
            <a:ext cx="287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846" name="Text Box 22"/>
          <p:cNvSpPr txBox="1">
            <a:spLocks noChangeArrowheads="1"/>
          </p:cNvSpPr>
          <p:nvPr/>
        </p:nvSpPr>
        <p:spPr bwMode="auto">
          <a:xfrm>
            <a:off x="755650" y="184467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847" name="Text Box 23"/>
          <p:cNvSpPr txBox="1">
            <a:spLocks noChangeArrowheads="1"/>
          </p:cNvSpPr>
          <p:nvPr/>
        </p:nvSpPr>
        <p:spPr bwMode="auto">
          <a:xfrm>
            <a:off x="2051050" y="206057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192" name="Line 28"/>
          <p:cNvSpPr>
            <a:spLocks noChangeShapeType="1"/>
          </p:cNvSpPr>
          <p:nvPr/>
        </p:nvSpPr>
        <p:spPr bwMode="auto">
          <a:xfrm>
            <a:off x="1042988" y="21336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0" name="Line 46"/>
          <p:cNvSpPr>
            <a:spLocks noChangeShapeType="1"/>
          </p:cNvSpPr>
          <p:nvPr/>
        </p:nvSpPr>
        <p:spPr bwMode="auto">
          <a:xfrm>
            <a:off x="1116013" y="2205038"/>
            <a:ext cx="287337" cy="6477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106"/>
          <p:cNvGrpSpPr>
            <a:grpSpLocks/>
          </p:cNvGrpSpPr>
          <p:nvPr/>
        </p:nvGrpSpPr>
        <p:grpSpPr bwMode="auto">
          <a:xfrm>
            <a:off x="4787900" y="1557338"/>
            <a:ext cx="1943100" cy="2376487"/>
            <a:chOff x="3016" y="981"/>
            <a:chExt cx="1224" cy="1542"/>
          </a:xfrm>
        </p:grpSpPr>
        <p:sp>
          <p:nvSpPr>
            <p:cNvPr id="7216" name="Line 53" descr="Светлый диагональный 2"/>
            <p:cNvSpPr>
              <a:spLocks noChangeShapeType="1"/>
            </p:cNvSpPr>
            <p:nvPr/>
          </p:nvSpPr>
          <p:spPr bwMode="auto">
            <a:xfrm>
              <a:off x="3016" y="1939"/>
              <a:ext cx="12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" name="Line 54" descr="Светлый диагональный 2"/>
            <p:cNvSpPr>
              <a:spLocks noChangeShapeType="1"/>
            </p:cNvSpPr>
            <p:nvPr/>
          </p:nvSpPr>
          <p:spPr bwMode="auto">
            <a:xfrm>
              <a:off x="3573" y="981"/>
              <a:ext cx="0" cy="13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8" name="Line 55" descr="Светлый диагональный 2"/>
            <p:cNvSpPr>
              <a:spLocks noChangeShapeType="1"/>
            </p:cNvSpPr>
            <p:nvPr/>
          </p:nvSpPr>
          <p:spPr bwMode="auto">
            <a:xfrm flipV="1">
              <a:off x="3025" y="981"/>
              <a:ext cx="548" cy="9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Line 56" descr="Светлый диагональный 2"/>
            <p:cNvSpPr>
              <a:spLocks noChangeShapeType="1"/>
            </p:cNvSpPr>
            <p:nvPr/>
          </p:nvSpPr>
          <p:spPr bwMode="auto">
            <a:xfrm>
              <a:off x="3573" y="981"/>
              <a:ext cx="667" cy="9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" name="Line 57" descr="Светлый диагональный 2"/>
            <p:cNvSpPr>
              <a:spLocks noChangeShapeType="1"/>
            </p:cNvSpPr>
            <p:nvPr/>
          </p:nvSpPr>
          <p:spPr bwMode="auto">
            <a:xfrm flipV="1">
              <a:off x="3573" y="1939"/>
              <a:ext cx="667" cy="3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1" name="Text Box 58" descr="Светлый диагональный 2"/>
            <p:cNvSpPr txBox="1">
              <a:spLocks noChangeArrowheads="1"/>
            </p:cNvSpPr>
            <p:nvPr/>
          </p:nvSpPr>
          <p:spPr bwMode="auto">
            <a:xfrm>
              <a:off x="3537" y="2336"/>
              <a:ext cx="137" cy="187"/>
            </a:xfrm>
            <a:prstGeom prst="rect">
              <a:avLst/>
            </a:prstGeom>
            <a:pattFill prst="ltUpDiag">
              <a:fgClr>
                <a:srgbClr val="FF33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" name="Line 59" descr="Светлый диагональный 2"/>
            <p:cNvSpPr>
              <a:spLocks noChangeShapeType="1"/>
            </p:cNvSpPr>
            <p:nvPr/>
          </p:nvSpPr>
          <p:spPr bwMode="auto">
            <a:xfrm>
              <a:off x="3025" y="1939"/>
              <a:ext cx="548" cy="3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87" name="Rectangle 63"/>
          <p:cNvSpPr>
            <a:spLocks noChangeArrowheads="1"/>
          </p:cNvSpPr>
          <p:nvPr/>
        </p:nvSpPr>
        <p:spPr bwMode="auto">
          <a:xfrm>
            <a:off x="323850" y="5084763"/>
            <a:ext cx="41275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en-US" i="1"/>
              <a:t>  2.</a:t>
            </a:r>
            <a:r>
              <a:rPr lang="ru-RU" i="1"/>
              <a:t> Отрезок</a:t>
            </a:r>
            <a:r>
              <a:rPr lang="en-US" i="1"/>
              <a:t> PN</a:t>
            </a:r>
            <a:endParaRPr lang="ru-RU" i="1"/>
          </a:p>
        </p:txBody>
      </p:sp>
      <p:sp>
        <p:nvSpPr>
          <p:cNvPr id="77888" name="Oval 64"/>
          <p:cNvSpPr>
            <a:spLocks noChangeArrowheads="1"/>
          </p:cNvSpPr>
          <p:nvPr/>
        </p:nvSpPr>
        <p:spPr bwMode="auto">
          <a:xfrm>
            <a:off x="5795963" y="3213100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89" name="Oval 65"/>
          <p:cNvSpPr>
            <a:spLocks noChangeArrowheads="1"/>
          </p:cNvSpPr>
          <p:nvPr/>
        </p:nvSpPr>
        <p:spPr bwMode="auto">
          <a:xfrm>
            <a:off x="5364163" y="3357563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90" name="Oval 66"/>
          <p:cNvSpPr>
            <a:spLocks noChangeArrowheads="1"/>
          </p:cNvSpPr>
          <p:nvPr/>
        </p:nvSpPr>
        <p:spPr bwMode="auto">
          <a:xfrm>
            <a:off x="5148263" y="2420938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91" name="Text Box 67"/>
          <p:cNvSpPr txBox="1">
            <a:spLocks noChangeArrowheads="1"/>
          </p:cNvSpPr>
          <p:nvPr/>
        </p:nvSpPr>
        <p:spPr bwMode="auto">
          <a:xfrm>
            <a:off x="4356100" y="299720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77892" name="Text Box 68"/>
          <p:cNvSpPr txBox="1">
            <a:spLocks noChangeArrowheads="1"/>
          </p:cNvSpPr>
          <p:nvPr/>
        </p:nvSpPr>
        <p:spPr bwMode="auto">
          <a:xfrm>
            <a:off x="5508625" y="36449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В</a:t>
            </a:r>
          </a:p>
        </p:txBody>
      </p:sp>
      <p:sp>
        <p:nvSpPr>
          <p:cNvPr id="77893" name="Text Box 69"/>
          <p:cNvSpPr txBox="1">
            <a:spLocks noChangeArrowheads="1"/>
          </p:cNvSpPr>
          <p:nvPr/>
        </p:nvSpPr>
        <p:spPr bwMode="auto">
          <a:xfrm>
            <a:off x="6732588" y="29972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С</a:t>
            </a:r>
          </a:p>
        </p:txBody>
      </p:sp>
      <p:sp>
        <p:nvSpPr>
          <p:cNvPr id="77894" name="Text Box 70"/>
          <p:cNvSpPr txBox="1">
            <a:spLocks noChangeArrowheads="1"/>
          </p:cNvSpPr>
          <p:nvPr/>
        </p:nvSpPr>
        <p:spPr bwMode="auto">
          <a:xfrm>
            <a:off x="5508625" y="12684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77895" name="Text Box 71"/>
          <p:cNvSpPr txBox="1">
            <a:spLocks noChangeArrowheads="1"/>
          </p:cNvSpPr>
          <p:nvPr/>
        </p:nvSpPr>
        <p:spPr bwMode="auto">
          <a:xfrm>
            <a:off x="4787900" y="2205038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901" name="Line 77"/>
          <p:cNvSpPr>
            <a:spLocks noChangeShapeType="1"/>
          </p:cNvSpPr>
          <p:nvPr/>
        </p:nvSpPr>
        <p:spPr bwMode="auto">
          <a:xfrm>
            <a:off x="5219700" y="2492375"/>
            <a:ext cx="936625" cy="576263"/>
          </a:xfrm>
          <a:prstGeom prst="line">
            <a:avLst/>
          </a:prstGeom>
          <a:noFill/>
          <a:ln w="254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902" name="Text Box 78"/>
          <p:cNvSpPr txBox="1">
            <a:spLocks noChangeArrowheads="1"/>
          </p:cNvSpPr>
          <p:nvPr/>
        </p:nvSpPr>
        <p:spPr bwMode="auto">
          <a:xfrm>
            <a:off x="6011863" y="2781300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L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77914" name="Rectangle 90"/>
          <p:cNvSpPr>
            <a:spLocks noChangeArrowheads="1"/>
          </p:cNvSpPr>
          <p:nvPr/>
        </p:nvSpPr>
        <p:spPr bwMode="auto">
          <a:xfrm>
            <a:off x="395288" y="4724400"/>
            <a:ext cx="4414837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en-US" i="1"/>
              <a:t> </a:t>
            </a:r>
            <a:r>
              <a:rPr lang="ru-RU" i="1"/>
              <a:t>1. Отрезок </a:t>
            </a:r>
            <a:r>
              <a:rPr lang="en-US" i="1"/>
              <a:t>MP</a:t>
            </a:r>
            <a:r>
              <a:rPr lang="ru-RU" i="1"/>
              <a:t> </a:t>
            </a:r>
          </a:p>
        </p:txBody>
      </p:sp>
      <p:sp>
        <p:nvSpPr>
          <p:cNvPr id="77915" name="Rectangle 91"/>
          <p:cNvSpPr>
            <a:spLocks noChangeArrowheads="1"/>
          </p:cNvSpPr>
          <p:nvPr/>
        </p:nvSpPr>
        <p:spPr bwMode="auto">
          <a:xfrm>
            <a:off x="755650" y="4365625"/>
            <a:ext cx="41275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ru-RU" i="1"/>
              <a:t>Построение:</a:t>
            </a:r>
          </a:p>
        </p:txBody>
      </p:sp>
      <p:sp>
        <p:nvSpPr>
          <p:cNvPr id="77916" name="Rectangle 92"/>
          <p:cNvSpPr>
            <a:spLocks noChangeArrowheads="1"/>
          </p:cNvSpPr>
          <p:nvPr/>
        </p:nvSpPr>
        <p:spPr bwMode="auto">
          <a:xfrm>
            <a:off x="468313" y="5373688"/>
            <a:ext cx="41275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en-US" i="1"/>
              <a:t>3. </a:t>
            </a:r>
            <a:r>
              <a:rPr lang="ru-RU" i="1"/>
              <a:t>Отрезок </a:t>
            </a:r>
            <a:r>
              <a:rPr lang="en-US" i="1"/>
              <a:t>MN</a:t>
            </a:r>
            <a:endParaRPr lang="ru-RU" i="1"/>
          </a:p>
        </p:txBody>
      </p:sp>
      <p:sp>
        <p:nvSpPr>
          <p:cNvPr id="77917" name="Rectangle 93"/>
          <p:cNvSpPr>
            <a:spLocks noChangeArrowheads="1"/>
          </p:cNvSpPr>
          <p:nvPr/>
        </p:nvSpPr>
        <p:spPr bwMode="auto">
          <a:xfrm>
            <a:off x="323850" y="5734050"/>
            <a:ext cx="43434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1" hangingPunct="1"/>
            <a:r>
              <a:rPr lang="en-US" i="1"/>
              <a:t>MPN </a:t>
            </a:r>
            <a:r>
              <a:rPr lang="ru-RU" i="1"/>
              <a:t>– искомое сечение</a:t>
            </a:r>
          </a:p>
        </p:txBody>
      </p:sp>
      <p:sp>
        <p:nvSpPr>
          <p:cNvPr id="77919" name="Rectangle 95"/>
          <p:cNvSpPr>
            <a:spLocks noChangeArrowheads="1"/>
          </p:cNvSpPr>
          <p:nvPr/>
        </p:nvSpPr>
        <p:spPr bwMode="auto">
          <a:xfrm>
            <a:off x="4500563" y="4581525"/>
            <a:ext cx="4038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i="1"/>
              <a:t>   </a:t>
            </a:r>
            <a:r>
              <a:rPr lang="ru-RU" i="1"/>
              <a:t>1. Отрезок </a:t>
            </a:r>
            <a:r>
              <a:rPr lang="en-US" i="1"/>
              <a:t>MN</a:t>
            </a:r>
            <a:endParaRPr lang="ru-RU" i="1"/>
          </a:p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 </a:t>
            </a:r>
          </a:p>
          <a:p>
            <a:pPr marL="457200" indent="-457200" eaLnBrk="1" hangingPunct="1">
              <a:spcBef>
                <a:spcPct val="20000"/>
              </a:spcBef>
            </a:pPr>
            <a:endParaRPr lang="ru-RU"/>
          </a:p>
        </p:txBody>
      </p:sp>
      <p:sp>
        <p:nvSpPr>
          <p:cNvPr id="77920" name="Rectangle 96"/>
          <p:cNvSpPr>
            <a:spLocks noChangeArrowheads="1"/>
          </p:cNvSpPr>
          <p:nvPr/>
        </p:nvSpPr>
        <p:spPr bwMode="auto">
          <a:xfrm>
            <a:off x="4716463" y="4868863"/>
            <a:ext cx="4038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2. </a:t>
            </a:r>
            <a:r>
              <a:rPr lang="ru-RU"/>
              <a:t>Луч </a:t>
            </a:r>
            <a:r>
              <a:rPr lang="en-US"/>
              <a:t>NP;</a:t>
            </a:r>
          </a:p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  </a:t>
            </a:r>
            <a:r>
              <a:rPr lang="ru-RU"/>
              <a:t>луч </a:t>
            </a:r>
            <a:r>
              <a:rPr lang="en-US"/>
              <a:t>NP </a:t>
            </a:r>
            <a:r>
              <a:rPr lang="ru-RU"/>
              <a:t>пересекает АС в точке </a:t>
            </a:r>
            <a:r>
              <a:rPr lang="en-US"/>
              <a:t>L</a:t>
            </a:r>
          </a:p>
          <a:p>
            <a:pPr marL="457200" indent="-457200" eaLnBrk="1" hangingPunct="1">
              <a:spcBef>
                <a:spcPct val="20000"/>
              </a:spcBef>
            </a:pPr>
            <a:endParaRPr lang="ru-RU"/>
          </a:p>
        </p:txBody>
      </p:sp>
      <p:sp>
        <p:nvSpPr>
          <p:cNvPr id="7212" name="Rectangle 97"/>
          <p:cNvSpPr>
            <a:spLocks noChangeArrowheads="1"/>
          </p:cNvSpPr>
          <p:nvPr/>
        </p:nvSpPr>
        <p:spPr bwMode="auto">
          <a:xfrm rot="10800000" flipV="1">
            <a:off x="4572000" y="5661025"/>
            <a:ext cx="41830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i="1"/>
              <a:t>   </a:t>
            </a:r>
            <a:endParaRPr lang="ru-RU" i="1"/>
          </a:p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 </a:t>
            </a:r>
          </a:p>
          <a:p>
            <a:pPr marL="457200" indent="-457200" eaLnBrk="1" hangingPunct="1">
              <a:spcBef>
                <a:spcPct val="20000"/>
              </a:spcBef>
            </a:pPr>
            <a:endParaRPr lang="ru-RU"/>
          </a:p>
        </p:txBody>
      </p:sp>
      <p:sp>
        <p:nvSpPr>
          <p:cNvPr id="77922" name="Rectangle 98"/>
          <p:cNvSpPr>
            <a:spLocks noChangeArrowheads="1"/>
          </p:cNvSpPr>
          <p:nvPr/>
        </p:nvSpPr>
        <p:spPr bwMode="auto">
          <a:xfrm>
            <a:off x="4643438" y="5516563"/>
            <a:ext cx="4038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i="1"/>
              <a:t> 3. </a:t>
            </a:r>
            <a:r>
              <a:rPr lang="ru-RU" i="1"/>
              <a:t>Отрезок </a:t>
            </a:r>
            <a:r>
              <a:rPr lang="en-US" i="1"/>
              <a:t>ML</a:t>
            </a:r>
            <a:endParaRPr lang="ru-RU" i="1"/>
          </a:p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 </a:t>
            </a:r>
          </a:p>
          <a:p>
            <a:pPr marL="457200" indent="-457200" eaLnBrk="1" hangingPunct="1">
              <a:spcBef>
                <a:spcPct val="20000"/>
              </a:spcBef>
            </a:pPr>
            <a:endParaRPr lang="ru-RU"/>
          </a:p>
        </p:txBody>
      </p:sp>
      <p:sp>
        <p:nvSpPr>
          <p:cNvPr id="77924" name="Rectangle 100"/>
          <p:cNvSpPr>
            <a:spLocks noChangeArrowheads="1"/>
          </p:cNvSpPr>
          <p:nvPr/>
        </p:nvSpPr>
        <p:spPr bwMode="auto">
          <a:xfrm>
            <a:off x="4643438" y="5805488"/>
            <a:ext cx="4038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20000"/>
              </a:spcBef>
            </a:pPr>
            <a:r>
              <a:rPr lang="en-US" i="1"/>
              <a:t>   MNL </a:t>
            </a:r>
            <a:r>
              <a:rPr lang="ru-RU" i="1"/>
              <a:t>–искомое сечение </a:t>
            </a:r>
          </a:p>
          <a:p>
            <a:pPr marL="457200" indent="-457200" eaLnBrk="1" hangingPunct="1">
              <a:spcBef>
                <a:spcPct val="20000"/>
              </a:spcBef>
            </a:pPr>
            <a:r>
              <a:rPr lang="en-US"/>
              <a:t> </a:t>
            </a:r>
          </a:p>
          <a:p>
            <a:pPr marL="457200" indent="-457200" eaLnBrk="1" hangingPunct="1">
              <a:spcBef>
                <a:spcPct val="20000"/>
              </a:spcBef>
            </a:pPr>
            <a:endParaRPr lang="ru-RU"/>
          </a:p>
        </p:txBody>
      </p:sp>
      <p:sp>
        <p:nvSpPr>
          <p:cNvPr id="7215" name="Freeform 104"/>
          <p:cNvSpPr>
            <a:spLocks/>
          </p:cNvSpPr>
          <p:nvPr/>
        </p:nvSpPr>
        <p:spPr bwMode="auto">
          <a:xfrm>
            <a:off x="5203825" y="2457450"/>
            <a:ext cx="15875" cy="79375"/>
          </a:xfrm>
          <a:custGeom>
            <a:avLst/>
            <a:gdLst>
              <a:gd name="T0" fmla="*/ 6350 w 10"/>
              <a:gd name="T1" fmla="*/ 0 h 50"/>
              <a:gd name="T2" fmla="*/ 15875 w 10"/>
              <a:gd name="T3" fmla="*/ 28575 h 50"/>
              <a:gd name="T4" fmla="*/ 6350 w 10"/>
              <a:gd name="T5" fmla="*/ 66675 h 50"/>
              <a:gd name="T6" fmla="*/ 6350 w 10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50"/>
              <a:gd name="T14" fmla="*/ 10 w 10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50">
                <a:moveTo>
                  <a:pt x="4" y="0"/>
                </a:moveTo>
                <a:cubicBezTo>
                  <a:pt x="6" y="6"/>
                  <a:pt x="10" y="12"/>
                  <a:pt x="10" y="18"/>
                </a:cubicBezTo>
                <a:cubicBezTo>
                  <a:pt x="10" y="26"/>
                  <a:pt x="7" y="50"/>
                  <a:pt x="4" y="42"/>
                </a:cubicBezTo>
                <a:cubicBezTo>
                  <a:pt x="0" y="29"/>
                  <a:pt x="4" y="14"/>
                  <a:pt x="4" y="0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7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7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7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77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7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77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7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2000"/>
                                        <p:tgtEl>
                                          <p:spTgt spid="77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7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7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7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7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7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7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7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2000"/>
                                        <p:tgtEl>
                                          <p:spTgt spid="7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000"/>
                                        <p:tgtEl>
                                          <p:spTgt spid="7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2000"/>
                                        <p:tgtEl>
                                          <p:spTgt spid="7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7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2000"/>
                                        <p:tgtEl>
                                          <p:spTgt spid="7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2000"/>
                                        <p:tgtEl>
                                          <p:spTgt spid="7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2000"/>
                                        <p:tgtEl>
                                          <p:spTgt spid="7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2000"/>
                                        <p:tgtEl>
                                          <p:spTgt spid="77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2000"/>
                                        <p:tgtEl>
                                          <p:spTgt spid="7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929" grpId="0" animBg="1"/>
      <p:bldP spid="77927" grpId="0" animBg="1"/>
      <p:bldP spid="77897" grpId="0"/>
      <p:bldP spid="77900" grpId="0" animBg="1"/>
      <p:bldP spid="77898" grpId="0" animBg="1"/>
      <p:bldP spid="77896" grpId="0"/>
      <p:bldP spid="77869" grpId="0" animBg="1"/>
      <p:bldP spid="77868" grpId="0" animBg="1"/>
      <p:bldP spid="77826" grpId="0"/>
      <p:bldP spid="77904" grpId="0"/>
      <p:bldP spid="77836" grpId="0" animBg="1"/>
      <p:bldP spid="77837" grpId="0" animBg="1"/>
      <p:bldP spid="77838" grpId="0" animBg="1"/>
      <p:bldP spid="77839" grpId="0"/>
      <p:bldP spid="77840" grpId="0"/>
      <p:bldP spid="77841" grpId="0"/>
      <p:bldP spid="77842" grpId="0"/>
      <p:bldP spid="77845" grpId="0"/>
      <p:bldP spid="77846" grpId="0"/>
      <p:bldP spid="77847" grpId="0"/>
      <p:bldP spid="77870" grpId="0" animBg="1"/>
      <p:bldP spid="77887" grpId="0"/>
      <p:bldP spid="77888" grpId="0" animBg="1"/>
      <p:bldP spid="77889" grpId="0" animBg="1"/>
      <p:bldP spid="77890" grpId="0" animBg="1"/>
      <p:bldP spid="77891" grpId="0"/>
      <p:bldP spid="77892" grpId="0"/>
      <p:bldP spid="77893" grpId="0"/>
      <p:bldP spid="77894" grpId="0"/>
      <p:bldP spid="77895" grpId="0"/>
      <p:bldP spid="77901" grpId="0" animBg="1"/>
      <p:bldP spid="77902" grpId="0"/>
      <p:bldP spid="77914" grpId="0"/>
      <p:bldP spid="77915" grpId="0"/>
      <p:bldP spid="77916" grpId="0"/>
      <p:bldP spid="77917" grpId="0"/>
      <p:bldP spid="77919" grpId="0"/>
      <p:bldP spid="77920" grpId="0"/>
      <p:bldP spid="77922" grpId="0"/>
      <p:bldP spid="779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54" name="Rectangle 26"/>
          <p:cNvSpPr>
            <a:spLocks noChangeArrowheads="1"/>
          </p:cNvSpPr>
          <p:nvPr/>
        </p:nvSpPr>
        <p:spPr bwMode="auto">
          <a:xfrm>
            <a:off x="468313" y="549275"/>
            <a:ext cx="82296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sz="4000" b="1">
                <a:solidFill>
                  <a:schemeClr val="bg2"/>
                </a:solidFill>
              </a:rPr>
              <a:t>       </a:t>
            </a:r>
            <a:r>
              <a:rPr lang="ru-RU" sz="3600" b="1">
                <a:solidFill>
                  <a:srgbClr val="0000FF"/>
                </a:solidFill>
                <a:latin typeface="Verdana" pitchFamily="34" charset="0"/>
              </a:rPr>
              <a:t>Аксиоматический  метод</a:t>
            </a:r>
            <a:r>
              <a:rPr lang="ru-RU" sz="360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lang="ru-RU" sz="360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4000">
                <a:solidFill>
                  <a:schemeClr val="tx2"/>
                </a:solidFill>
              </a:rPr>
              <a:t>			</a:t>
            </a:r>
            <a:br>
              <a:rPr lang="ru-RU" sz="4000">
                <a:solidFill>
                  <a:schemeClr val="tx2"/>
                </a:solidFill>
              </a:rPr>
            </a:br>
            <a:endParaRPr lang="ru-RU" sz="4000">
              <a:solidFill>
                <a:schemeClr val="tx2"/>
              </a:solidFill>
            </a:endParaRPr>
          </a:p>
        </p:txBody>
      </p:sp>
      <p:sp>
        <p:nvSpPr>
          <p:cNvPr id="99355" name="Rectangle 27"/>
          <p:cNvSpPr>
            <a:spLocks noChangeArrowheads="1"/>
          </p:cNvSpPr>
          <p:nvPr/>
        </p:nvSpPr>
        <p:spPr bwMode="auto">
          <a:xfrm>
            <a:off x="576263" y="908050"/>
            <a:ext cx="856773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ru-RU" sz="2800"/>
              <a:t>			</a:t>
            </a:r>
            <a:r>
              <a:rPr lang="ru-RU" sz="4000" b="1" i="1">
                <a:solidFill>
                  <a:srgbClr val="0000FF"/>
                </a:solidFill>
              </a:rPr>
              <a:t>Метод следов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ru-RU" sz="4000">
              <a:solidFill>
                <a:schemeClr val="bg2"/>
              </a:solidFill>
            </a:endParaRPr>
          </a:p>
        </p:txBody>
      </p:sp>
      <p:sp>
        <p:nvSpPr>
          <p:cNvPr id="99356" name="Rectangle 28"/>
          <p:cNvSpPr>
            <a:spLocks noChangeArrowheads="1"/>
          </p:cNvSpPr>
          <p:nvPr/>
        </p:nvSpPr>
        <p:spPr bwMode="auto">
          <a:xfrm>
            <a:off x="863600" y="1738313"/>
            <a:ext cx="8280400" cy="337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sz="2400" i="1">
                <a:solidFill>
                  <a:srgbClr val="996633"/>
                </a:solidFill>
              </a:rPr>
              <a:t>Суть метода заключается в построении вспомогательной прямой, являющейся изображением линии пересечения секущей плоскости с плоскостью какой-либо грани фигуры . Удобнее всего строить изображение линии пересечения секущей плоскости с плоскостью нижнего основания. Эту линию называют следом секущей плоскости. Используя след, легко построить изображения точек секущей плоскости, находящихся на боковых ребрах</a:t>
            </a:r>
            <a:r>
              <a:rPr lang="ru-RU" sz="2400"/>
              <a:t> </a:t>
            </a:r>
            <a:r>
              <a:rPr lang="ru-RU" sz="2400" i="1">
                <a:solidFill>
                  <a:srgbClr val="996633"/>
                </a:solidFill>
              </a:rPr>
              <a:t>или гранях фигуры .     </a:t>
            </a:r>
          </a:p>
        </p:txBody>
      </p:sp>
      <p:sp>
        <p:nvSpPr>
          <p:cNvPr id="10245" name="Oval 29"/>
          <p:cNvSpPr>
            <a:spLocks noChangeArrowheads="1"/>
          </p:cNvSpPr>
          <p:nvPr/>
        </p:nvSpPr>
        <p:spPr bwMode="auto">
          <a:xfrm>
            <a:off x="985838" y="5800725"/>
            <a:ext cx="376237" cy="2254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30"/>
          <p:cNvSpPr>
            <a:spLocks noChangeArrowheads="1"/>
          </p:cNvSpPr>
          <p:nvPr/>
        </p:nvSpPr>
        <p:spPr bwMode="auto">
          <a:xfrm>
            <a:off x="1423988" y="5651500"/>
            <a:ext cx="179387" cy="1651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31"/>
          <p:cNvSpPr>
            <a:spLocks noChangeArrowheads="1"/>
          </p:cNvSpPr>
          <p:nvPr/>
        </p:nvSpPr>
        <p:spPr bwMode="auto">
          <a:xfrm>
            <a:off x="1500188" y="5851525"/>
            <a:ext cx="119062" cy="13493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32"/>
          <p:cNvSpPr>
            <a:spLocks noChangeArrowheads="1"/>
          </p:cNvSpPr>
          <p:nvPr/>
        </p:nvSpPr>
        <p:spPr bwMode="auto">
          <a:xfrm>
            <a:off x="1427163" y="6027738"/>
            <a:ext cx="119062" cy="1492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33"/>
          <p:cNvSpPr>
            <a:spLocks noChangeArrowheads="1"/>
          </p:cNvSpPr>
          <p:nvPr/>
        </p:nvSpPr>
        <p:spPr bwMode="auto">
          <a:xfrm>
            <a:off x="2230438" y="5368925"/>
            <a:ext cx="376237" cy="2254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Oval 34"/>
          <p:cNvSpPr>
            <a:spLocks noChangeArrowheads="1"/>
          </p:cNvSpPr>
          <p:nvPr/>
        </p:nvSpPr>
        <p:spPr bwMode="auto">
          <a:xfrm>
            <a:off x="2744788" y="5419725"/>
            <a:ext cx="119062" cy="13493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35"/>
          <p:cNvSpPr>
            <a:spLocks noChangeArrowheads="1"/>
          </p:cNvSpPr>
          <p:nvPr/>
        </p:nvSpPr>
        <p:spPr bwMode="auto">
          <a:xfrm>
            <a:off x="2671763" y="5595938"/>
            <a:ext cx="119062" cy="1492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36"/>
          <p:cNvSpPr>
            <a:spLocks noChangeArrowheads="1"/>
          </p:cNvSpPr>
          <p:nvPr/>
        </p:nvSpPr>
        <p:spPr bwMode="auto">
          <a:xfrm>
            <a:off x="3790950" y="5775325"/>
            <a:ext cx="376238" cy="2254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37"/>
          <p:cNvSpPr>
            <a:spLocks noChangeArrowheads="1"/>
          </p:cNvSpPr>
          <p:nvPr/>
        </p:nvSpPr>
        <p:spPr bwMode="auto">
          <a:xfrm>
            <a:off x="4229100" y="5626100"/>
            <a:ext cx="179388" cy="1651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Oval 38"/>
          <p:cNvSpPr>
            <a:spLocks noChangeArrowheads="1"/>
          </p:cNvSpPr>
          <p:nvPr/>
        </p:nvSpPr>
        <p:spPr bwMode="auto">
          <a:xfrm>
            <a:off x="4305300" y="5826125"/>
            <a:ext cx="119063" cy="13493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Oval 39"/>
          <p:cNvSpPr>
            <a:spLocks noChangeArrowheads="1"/>
          </p:cNvSpPr>
          <p:nvPr/>
        </p:nvSpPr>
        <p:spPr bwMode="auto">
          <a:xfrm>
            <a:off x="4232275" y="6002338"/>
            <a:ext cx="119063" cy="1492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Oval 40"/>
          <p:cNvSpPr>
            <a:spLocks noChangeArrowheads="1"/>
          </p:cNvSpPr>
          <p:nvPr/>
        </p:nvSpPr>
        <p:spPr bwMode="auto">
          <a:xfrm>
            <a:off x="5457825" y="6016625"/>
            <a:ext cx="376238" cy="2254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Oval 41"/>
          <p:cNvSpPr>
            <a:spLocks noChangeArrowheads="1"/>
          </p:cNvSpPr>
          <p:nvPr/>
        </p:nvSpPr>
        <p:spPr bwMode="auto">
          <a:xfrm>
            <a:off x="5895975" y="5867400"/>
            <a:ext cx="179388" cy="1651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Oval 42"/>
          <p:cNvSpPr>
            <a:spLocks noChangeArrowheads="1"/>
          </p:cNvSpPr>
          <p:nvPr/>
        </p:nvSpPr>
        <p:spPr bwMode="auto">
          <a:xfrm>
            <a:off x="5972175" y="6067425"/>
            <a:ext cx="119063" cy="13493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9" name="Oval 43"/>
          <p:cNvSpPr>
            <a:spLocks noChangeArrowheads="1"/>
          </p:cNvSpPr>
          <p:nvPr/>
        </p:nvSpPr>
        <p:spPr bwMode="auto">
          <a:xfrm>
            <a:off x="5899150" y="6243638"/>
            <a:ext cx="119063" cy="1492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0" name="Oval 44"/>
          <p:cNvSpPr>
            <a:spLocks noChangeArrowheads="1"/>
          </p:cNvSpPr>
          <p:nvPr/>
        </p:nvSpPr>
        <p:spPr bwMode="auto">
          <a:xfrm>
            <a:off x="7343775" y="5835650"/>
            <a:ext cx="376238" cy="2254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1" name="Oval 45"/>
          <p:cNvSpPr>
            <a:spLocks noChangeArrowheads="1"/>
          </p:cNvSpPr>
          <p:nvPr/>
        </p:nvSpPr>
        <p:spPr bwMode="auto">
          <a:xfrm>
            <a:off x="7781925" y="5686425"/>
            <a:ext cx="179388" cy="1651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Oval 46"/>
          <p:cNvSpPr>
            <a:spLocks noChangeArrowheads="1"/>
          </p:cNvSpPr>
          <p:nvPr/>
        </p:nvSpPr>
        <p:spPr bwMode="auto">
          <a:xfrm>
            <a:off x="7858125" y="5886450"/>
            <a:ext cx="119063" cy="13493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3" name="Oval 47"/>
          <p:cNvSpPr>
            <a:spLocks noChangeArrowheads="1"/>
          </p:cNvSpPr>
          <p:nvPr/>
        </p:nvSpPr>
        <p:spPr bwMode="auto">
          <a:xfrm>
            <a:off x="7785100" y="6062663"/>
            <a:ext cx="119063" cy="1492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9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9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99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54" grpId="0"/>
      <p:bldP spid="99355" grpId="0" build="p"/>
      <p:bldP spid="993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2857500" y="2214563"/>
            <a:ext cx="3000375" cy="1857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821531" y="2035970"/>
            <a:ext cx="3000375" cy="22145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14438" y="4643438"/>
            <a:ext cx="4071937" cy="158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214438" y="4643438"/>
            <a:ext cx="1000125" cy="928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214563" y="4643438"/>
            <a:ext cx="3071812" cy="928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Прямоугольник 23"/>
          <p:cNvSpPr>
            <a:spLocks noChangeArrowheads="1"/>
          </p:cNvSpPr>
          <p:nvPr/>
        </p:nvSpPr>
        <p:spPr bwMode="auto">
          <a:xfrm>
            <a:off x="785813" y="4429125"/>
            <a:ext cx="36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/>
              <a:t>А</a:t>
            </a:r>
          </a:p>
        </p:txBody>
      </p:sp>
      <p:sp>
        <p:nvSpPr>
          <p:cNvPr id="18440" name="Прямоугольник 24"/>
          <p:cNvSpPr>
            <a:spLocks noChangeArrowheads="1"/>
          </p:cNvSpPr>
          <p:nvPr/>
        </p:nvSpPr>
        <p:spPr bwMode="auto">
          <a:xfrm>
            <a:off x="2071688" y="5643563"/>
            <a:ext cx="36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/>
              <a:t>В</a:t>
            </a:r>
          </a:p>
        </p:txBody>
      </p:sp>
      <p:sp>
        <p:nvSpPr>
          <p:cNvPr id="18441" name="Прямоугольник 25"/>
          <p:cNvSpPr>
            <a:spLocks noChangeArrowheads="1"/>
          </p:cNvSpPr>
          <p:nvPr/>
        </p:nvSpPr>
        <p:spPr bwMode="auto">
          <a:xfrm>
            <a:off x="5214938" y="4643438"/>
            <a:ext cx="36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/>
              <a:t>С</a:t>
            </a:r>
          </a:p>
        </p:txBody>
      </p:sp>
      <p:sp>
        <p:nvSpPr>
          <p:cNvPr id="18442" name="Прямоугольник 26"/>
          <p:cNvSpPr>
            <a:spLocks noChangeArrowheads="1"/>
          </p:cNvSpPr>
          <p:nvPr/>
        </p:nvSpPr>
        <p:spPr bwMode="auto">
          <a:xfrm>
            <a:off x="3286125" y="1285875"/>
            <a:ext cx="35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S</a:t>
            </a:r>
            <a:endParaRPr lang="ru-RU" sz="2000" b="1">
              <a:solidFill>
                <a:srgbClr val="000000"/>
              </a:solidFill>
            </a:endParaRPr>
          </a:p>
        </p:txBody>
      </p:sp>
      <p:cxnSp>
        <p:nvCxnSpPr>
          <p:cNvPr id="26" name="Прямая соединительная линия 25"/>
          <p:cNvCxnSpPr>
            <a:stCxn id="0" idx="2"/>
            <a:endCxn id="0" idx="1"/>
          </p:cNvCxnSpPr>
          <p:nvPr/>
        </p:nvCxnSpPr>
        <p:spPr>
          <a:xfrm rot="10800000" flipH="1" flipV="1">
            <a:off x="2000250" y="3482975"/>
            <a:ext cx="3087688" cy="890588"/>
          </a:xfrm>
          <a:prstGeom prst="line">
            <a:avLst/>
          </a:prstGeom>
          <a:ln w="38100">
            <a:solidFill>
              <a:srgbClr val="CC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0" idx="2"/>
          </p:cNvCxnSpPr>
          <p:nvPr/>
        </p:nvCxnSpPr>
        <p:spPr>
          <a:xfrm rot="10800000" flipV="1">
            <a:off x="1928813" y="4911725"/>
            <a:ext cx="2428875" cy="374650"/>
          </a:xfrm>
          <a:prstGeom prst="line">
            <a:avLst/>
          </a:prstGeom>
          <a:ln w="38100">
            <a:solidFill>
              <a:srgbClr val="CC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86375" y="4643438"/>
            <a:ext cx="928688" cy="1587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0" idx="1"/>
          </p:cNvCxnSpPr>
          <p:nvPr/>
        </p:nvCxnSpPr>
        <p:spPr>
          <a:xfrm rot="16200000" flipH="1">
            <a:off x="5552282" y="3909219"/>
            <a:ext cx="412750" cy="1341437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0" idx="2"/>
          </p:cNvCxnSpPr>
          <p:nvPr/>
        </p:nvCxnSpPr>
        <p:spPr>
          <a:xfrm rot="10800000" flipV="1">
            <a:off x="4357688" y="4572000"/>
            <a:ext cx="2000250" cy="339725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0" idx="0"/>
            <a:endCxn id="0" idx="3"/>
          </p:cNvCxnSpPr>
          <p:nvPr/>
        </p:nvCxnSpPr>
        <p:spPr>
          <a:xfrm rot="16200000" flipH="1" flipV="1">
            <a:off x="4453732" y="4277519"/>
            <a:ext cx="592137" cy="752475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39"/>
          <p:cNvSpPr>
            <a:spLocks noChangeArrowheads="1"/>
          </p:cNvSpPr>
          <p:nvPr/>
        </p:nvSpPr>
        <p:spPr bwMode="auto">
          <a:xfrm>
            <a:off x="5929322" y="4572008"/>
            <a:ext cx="107950" cy="10795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Oval 39"/>
          <p:cNvSpPr>
            <a:spLocks noChangeArrowheads="1"/>
          </p:cNvSpPr>
          <p:nvPr/>
        </p:nvSpPr>
        <p:spPr bwMode="auto">
          <a:xfrm>
            <a:off x="4357686" y="4857760"/>
            <a:ext cx="107950" cy="10795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Oval 39"/>
          <p:cNvSpPr>
            <a:spLocks noChangeArrowheads="1"/>
          </p:cNvSpPr>
          <p:nvPr/>
        </p:nvSpPr>
        <p:spPr bwMode="auto">
          <a:xfrm>
            <a:off x="5072066" y="4357694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2000232" y="3429000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Oval 39"/>
          <p:cNvSpPr>
            <a:spLocks noChangeArrowheads="1"/>
          </p:cNvSpPr>
          <p:nvPr/>
        </p:nvSpPr>
        <p:spPr bwMode="auto">
          <a:xfrm>
            <a:off x="1857356" y="5214950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65" name="Прямоугольник 58"/>
          <p:cNvSpPr>
            <a:spLocks noChangeArrowheads="1"/>
          </p:cNvSpPr>
          <p:nvPr/>
        </p:nvSpPr>
        <p:spPr bwMode="auto">
          <a:xfrm>
            <a:off x="571500" y="285750"/>
            <a:ext cx="80724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/>
              <a:t>Задача 1.</a:t>
            </a:r>
            <a:r>
              <a:rPr lang="ru-RU" sz="2400"/>
              <a:t> Построить сечение плоскостью, проходящей через</a:t>
            </a:r>
            <a:r>
              <a:rPr lang="en-US" sz="2400"/>
              <a:t> </a:t>
            </a:r>
            <a:r>
              <a:rPr lang="ru-RU" sz="2400"/>
              <a:t>данные точки  </a:t>
            </a:r>
            <a:r>
              <a:rPr lang="en-US" sz="2400"/>
              <a:t>D, </a:t>
            </a:r>
            <a:r>
              <a:rPr lang="ru-RU" sz="2400"/>
              <a:t>Е,</a:t>
            </a:r>
            <a:r>
              <a:rPr lang="en-US" sz="2400"/>
              <a:t> K</a:t>
            </a:r>
            <a:r>
              <a:rPr lang="ru-RU" sz="2400"/>
              <a:t>.</a:t>
            </a:r>
          </a:p>
        </p:txBody>
      </p:sp>
      <p:sp>
        <p:nvSpPr>
          <p:cNvPr id="18466" name="TextBox 59"/>
          <p:cNvSpPr txBox="1">
            <a:spLocks noChangeArrowheads="1"/>
          </p:cNvSpPr>
          <p:nvPr/>
        </p:nvSpPr>
        <p:spPr bwMode="auto">
          <a:xfrm>
            <a:off x="1428750" y="5143500"/>
            <a:ext cx="357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70AB6"/>
                </a:solidFill>
              </a:rPr>
              <a:t>D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18467" name="TextBox 60"/>
          <p:cNvSpPr txBox="1">
            <a:spLocks noChangeArrowheads="1"/>
          </p:cNvSpPr>
          <p:nvPr/>
        </p:nvSpPr>
        <p:spPr bwMode="auto">
          <a:xfrm>
            <a:off x="1643063" y="3071813"/>
            <a:ext cx="357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70AB6"/>
                </a:solidFill>
              </a:rPr>
              <a:t>E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18468" name="TextBox 61"/>
          <p:cNvSpPr txBox="1">
            <a:spLocks noChangeArrowheads="1"/>
          </p:cNvSpPr>
          <p:nvPr/>
        </p:nvSpPr>
        <p:spPr bwMode="auto">
          <a:xfrm>
            <a:off x="5072063" y="3929063"/>
            <a:ext cx="357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70AB6"/>
                </a:solidFill>
              </a:rPr>
              <a:t>K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14813" y="4929188"/>
            <a:ext cx="357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57875" y="4214813"/>
            <a:ext cx="357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1" name="Прямоугольник 64"/>
          <p:cNvSpPr>
            <a:spLocks noChangeArrowheads="1"/>
          </p:cNvSpPr>
          <p:nvPr/>
        </p:nvSpPr>
        <p:spPr bwMode="auto">
          <a:xfrm>
            <a:off x="6357938" y="1143000"/>
            <a:ext cx="2357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/>
              <a:t>Построение:</a:t>
            </a:r>
          </a:p>
        </p:txBody>
      </p:sp>
      <p:sp>
        <p:nvSpPr>
          <p:cNvPr id="18472" name="TextBox 65"/>
          <p:cNvSpPr txBox="1">
            <a:spLocks noChangeArrowheads="1"/>
          </p:cNvSpPr>
          <p:nvPr/>
        </p:nvSpPr>
        <p:spPr bwMode="auto">
          <a:xfrm>
            <a:off x="6429375" y="1785938"/>
            <a:ext cx="1643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2. ЕК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429375" y="2071688"/>
            <a:ext cx="18240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/>
              <a:t>3. ЕК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∩ АС =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F</a:t>
            </a:r>
            <a:endParaRPr lang="ru-RU" sz="2000" dirty="0"/>
          </a:p>
        </p:txBody>
      </p:sp>
      <p:sp>
        <p:nvSpPr>
          <p:cNvPr id="18474" name="TextBox 67"/>
          <p:cNvSpPr txBox="1">
            <a:spLocks noChangeArrowheads="1"/>
          </p:cNvSpPr>
          <p:nvPr/>
        </p:nvSpPr>
        <p:spPr bwMode="auto">
          <a:xfrm>
            <a:off x="6429375" y="235743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4</a:t>
            </a:r>
            <a:r>
              <a:rPr lang="en-US" sz="2000"/>
              <a:t>. FD</a:t>
            </a:r>
            <a:endParaRPr lang="ru-RU" sz="2000"/>
          </a:p>
        </p:txBody>
      </p:sp>
      <p:sp>
        <p:nvSpPr>
          <p:cNvPr id="69" name="Прямоугольник 68"/>
          <p:cNvSpPr/>
          <p:nvPr/>
        </p:nvSpPr>
        <p:spPr>
          <a:xfrm>
            <a:off x="6429375" y="2643188"/>
            <a:ext cx="19050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/>
              <a:t>5. </a:t>
            </a:r>
            <a:r>
              <a:rPr lang="en-US" sz="2000" dirty="0"/>
              <a:t>FD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∩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B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С =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M</a:t>
            </a:r>
            <a:endParaRPr lang="ru-RU" sz="2000" dirty="0"/>
          </a:p>
        </p:txBody>
      </p:sp>
      <p:sp>
        <p:nvSpPr>
          <p:cNvPr id="18476" name="TextBox 69"/>
          <p:cNvSpPr txBox="1">
            <a:spLocks noChangeArrowheads="1"/>
          </p:cNvSpPr>
          <p:nvPr/>
        </p:nvSpPr>
        <p:spPr bwMode="auto">
          <a:xfrm>
            <a:off x="6429375" y="2928938"/>
            <a:ext cx="1428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6</a:t>
            </a:r>
            <a:r>
              <a:rPr lang="en-US" sz="2000"/>
              <a:t>. KM</a:t>
            </a:r>
            <a:endParaRPr lang="ru-RU" sz="2000"/>
          </a:p>
        </p:txBody>
      </p:sp>
      <p:sp>
        <p:nvSpPr>
          <p:cNvPr id="18477" name="TextBox 70"/>
          <p:cNvSpPr txBox="1">
            <a:spLocks noChangeArrowheads="1"/>
          </p:cNvSpPr>
          <p:nvPr/>
        </p:nvSpPr>
        <p:spPr bwMode="auto">
          <a:xfrm>
            <a:off x="6429375" y="1500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1</a:t>
            </a:r>
            <a:r>
              <a:rPr lang="en-US" sz="2000"/>
              <a:t>. DE</a:t>
            </a:r>
            <a:endParaRPr lang="ru-RU" sz="2000"/>
          </a:p>
        </p:txBody>
      </p:sp>
      <p:sp>
        <p:nvSpPr>
          <p:cNvPr id="18478" name="Прямоугольник 71"/>
          <p:cNvSpPr>
            <a:spLocks noChangeArrowheads="1"/>
          </p:cNvSpPr>
          <p:nvPr/>
        </p:nvSpPr>
        <p:spPr bwMode="auto">
          <a:xfrm>
            <a:off x="5643563" y="3286125"/>
            <a:ext cx="323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D</a:t>
            </a:r>
            <a:r>
              <a:rPr lang="ru-RU" sz="2000"/>
              <a:t>Е</a:t>
            </a:r>
            <a:r>
              <a:rPr lang="en-US" sz="2000"/>
              <a:t>K</a:t>
            </a:r>
            <a:r>
              <a:rPr lang="ru-RU" sz="2000"/>
              <a:t>М – искомое сечение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2071687" y="3571876"/>
            <a:ext cx="214313" cy="2143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000251" y="3662362"/>
            <a:ext cx="500062" cy="5000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2000250" y="3752850"/>
            <a:ext cx="714375" cy="7143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8812" y="3771901"/>
            <a:ext cx="1071563" cy="10715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1928813" y="3862388"/>
            <a:ext cx="1285875" cy="12858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143125" y="3952875"/>
            <a:ext cx="1285875" cy="12858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2500313" y="4043363"/>
            <a:ext cx="1143000" cy="1143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2857500" y="4071938"/>
            <a:ext cx="1062037" cy="10620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3224212" y="4152901"/>
            <a:ext cx="919163" cy="9191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>
            <a:off x="3600450" y="4171950"/>
            <a:ext cx="828675" cy="8286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3929063" y="4262438"/>
            <a:ext cx="714375" cy="7143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4286250" y="4352925"/>
            <a:ext cx="571500" cy="5715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57251" y="3000375"/>
            <a:ext cx="3929062" cy="12144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0" idx="4"/>
            <a:endCxn id="0" idx="0"/>
          </p:cNvCxnSpPr>
          <p:nvPr/>
        </p:nvCxnSpPr>
        <p:spPr>
          <a:xfrm rot="5400000">
            <a:off x="1143794" y="4304506"/>
            <a:ext cx="1677988" cy="142875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6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/>
      <p:bldP spid="18441" grpId="0"/>
      <p:bldP spid="18442" grpId="0"/>
      <p:bldP spid="18465" grpId="0"/>
      <p:bldP spid="18466" grpId="0"/>
      <p:bldP spid="18467" grpId="0"/>
      <p:bldP spid="18468" grpId="0"/>
      <p:bldP spid="63" grpId="0"/>
      <p:bldP spid="64" grpId="0"/>
      <p:bldP spid="18471" grpId="0"/>
      <p:bldP spid="18472" grpId="0"/>
      <p:bldP spid="67" grpId="0"/>
      <p:bldP spid="18474" grpId="0"/>
      <p:bldP spid="69" grpId="0"/>
      <p:bldP spid="18476" grpId="0"/>
      <p:bldP spid="18477" grpId="0"/>
      <p:bldP spid="184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Прямоугольник 91"/>
          <p:cNvSpPr/>
          <p:nvPr/>
        </p:nvSpPr>
        <p:spPr>
          <a:xfrm>
            <a:off x="4071938" y="5143500"/>
            <a:ext cx="4786312" cy="923925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 marL="342900" indent="-342900"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1. Соединяем точки </a:t>
            </a:r>
            <a:r>
              <a:rPr lang="en-US" dirty="0">
                <a:latin typeface="Arial" pitchFamily="34" charset="0"/>
                <a:cs typeface="Arial" pitchFamily="34" charset="0"/>
              </a:rPr>
              <a:t>K</a:t>
            </a:r>
            <a:r>
              <a:rPr lang="ru-RU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dirty="0">
                <a:latin typeface="Arial" pitchFamily="34" charset="0"/>
                <a:cs typeface="Arial" pitchFamily="34" charset="0"/>
              </a:rPr>
              <a:t>F</a:t>
            </a:r>
            <a:r>
              <a:rPr lang="ru-RU" dirty="0">
                <a:latin typeface="Arial" pitchFamily="34" charset="0"/>
                <a:cs typeface="Arial" pitchFamily="34" charset="0"/>
              </a:rPr>
              <a:t>, принадлежащие одной плоскости  А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С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D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87" name="Прямая соединительная линия 86"/>
          <p:cNvCxnSpPr>
            <a:stCxn id="0" idx="5"/>
          </p:cNvCxnSpPr>
          <p:nvPr/>
        </p:nvCxnSpPr>
        <p:spPr>
          <a:xfrm rot="16200000" flipH="1">
            <a:off x="2422525" y="2762250"/>
            <a:ext cx="2230438" cy="1176338"/>
          </a:xfrm>
          <a:prstGeom prst="line">
            <a:avLst/>
          </a:prstGeom>
          <a:ln w="28575">
            <a:solidFill>
              <a:srgbClr val="CC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>
            <a:stCxn id="0" idx="6"/>
            <a:endCxn id="0" idx="3"/>
          </p:cNvCxnSpPr>
          <p:nvPr/>
        </p:nvCxnSpPr>
        <p:spPr>
          <a:xfrm flipV="1">
            <a:off x="2536825" y="4449763"/>
            <a:ext cx="1550988" cy="676275"/>
          </a:xfrm>
          <a:prstGeom prst="line">
            <a:avLst/>
          </a:prstGeom>
          <a:ln w="28575">
            <a:solidFill>
              <a:srgbClr val="CC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0" idx="4"/>
            <a:endCxn id="0" idx="3"/>
          </p:cNvCxnSpPr>
          <p:nvPr/>
        </p:nvCxnSpPr>
        <p:spPr>
          <a:xfrm rot="5400000">
            <a:off x="1185863" y="3081338"/>
            <a:ext cx="1341437" cy="395287"/>
          </a:xfrm>
          <a:prstGeom prst="line">
            <a:avLst/>
          </a:prstGeom>
          <a:ln w="28575">
            <a:solidFill>
              <a:srgbClr val="CC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0" idx="3"/>
          </p:cNvCxnSpPr>
          <p:nvPr/>
        </p:nvCxnSpPr>
        <p:spPr>
          <a:xfrm flipV="1">
            <a:off x="1143000" y="5164138"/>
            <a:ext cx="1301750" cy="5508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285875" y="1857375"/>
            <a:ext cx="3714750" cy="3716338"/>
            <a:chOff x="2109" y="457"/>
            <a:chExt cx="2541" cy="2981"/>
          </a:xfrm>
        </p:grpSpPr>
        <p:grpSp>
          <p:nvGrpSpPr>
            <p:cNvPr id="41024" name="Group 21"/>
            <p:cNvGrpSpPr>
              <a:grpSpLocks/>
            </p:cNvGrpSpPr>
            <p:nvPr/>
          </p:nvGrpSpPr>
          <p:grpSpPr bwMode="auto">
            <a:xfrm>
              <a:off x="2381" y="754"/>
              <a:ext cx="1982" cy="2359"/>
              <a:chOff x="1882" y="890"/>
              <a:chExt cx="1982" cy="2359"/>
            </a:xfrm>
          </p:grpSpPr>
          <p:sp>
            <p:nvSpPr>
              <p:cNvPr id="41034" name="AutoShape 22"/>
              <p:cNvSpPr>
                <a:spLocks noChangeArrowheads="1"/>
              </p:cNvSpPr>
              <p:nvPr/>
            </p:nvSpPr>
            <p:spPr bwMode="auto">
              <a:xfrm>
                <a:off x="1882" y="890"/>
                <a:ext cx="1951" cy="2359"/>
              </a:xfrm>
              <a:prstGeom prst="cube">
                <a:avLst>
                  <a:gd name="adj" fmla="val 26190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35" name="Line 23"/>
              <p:cNvSpPr>
                <a:spLocks noChangeShapeType="1"/>
              </p:cNvSpPr>
              <p:nvPr/>
            </p:nvSpPr>
            <p:spPr bwMode="auto">
              <a:xfrm>
                <a:off x="2388" y="906"/>
                <a:ext cx="31" cy="175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36" name="Line 24"/>
              <p:cNvSpPr>
                <a:spLocks noChangeShapeType="1"/>
              </p:cNvSpPr>
              <p:nvPr/>
            </p:nvSpPr>
            <p:spPr bwMode="auto">
              <a:xfrm>
                <a:off x="2441" y="2656"/>
                <a:ext cx="142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37" name="Line 25"/>
              <p:cNvSpPr>
                <a:spLocks noChangeShapeType="1"/>
              </p:cNvSpPr>
              <p:nvPr/>
            </p:nvSpPr>
            <p:spPr bwMode="auto">
              <a:xfrm flipH="1">
                <a:off x="1882" y="2713"/>
                <a:ext cx="510" cy="5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025" name="Group 26"/>
            <p:cNvGrpSpPr>
              <a:grpSpLocks/>
            </p:cNvGrpSpPr>
            <p:nvPr/>
          </p:nvGrpSpPr>
          <p:grpSpPr bwMode="auto">
            <a:xfrm>
              <a:off x="2109" y="457"/>
              <a:ext cx="2541" cy="2981"/>
              <a:chOff x="2109" y="457"/>
              <a:chExt cx="2541" cy="2981"/>
            </a:xfrm>
          </p:grpSpPr>
          <p:sp>
            <p:nvSpPr>
              <p:cNvPr id="41026" name="Text Box 27"/>
              <p:cNvSpPr txBox="1">
                <a:spLocks noChangeArrowheads="1"/>
              </p:cNvSpPr>
              <p:nvPr/>
            </p:nvSpPr>
            <p:spPr bwMode="auto">
              <a:xfrm>
                <a:off x="2109" y="2863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/>
                  <a:t>А</a:t>
                </a:r>
              </a:p>
            </p:txBody>
          </p:sp>
          <p:sp>
            <p:nvSpPr>
              <p:cNvPr id="41027" name="Text Box 28"/>
              <p:cNvSpPr txBox="1">
                <a:spLocks noChangeArrowheads="1"/>
              </p:cNvSpPr>
              <p:nvPr/>
            </p:nvSpPr>
            <p:spPr bwMode="auto">
              <a:xfrm>
                <a:off x="3722" y="3207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/>
                  <a:t>D</a:t>
                </a:r>
                <a:endParaRPr lang="ru-RU" b="1"/>
              </a:p>
            </p:txBody>
          </p:sp>
          <p:sp>
            <p:nvSpPr>
              <p:cNvPr id="41028" name="Text Box 29"/>
              <p:cNvSpPr txBox="1">
                <a:spLocks noChangeArrowheads="1"/>
              </p:cNvSpPr>
              <p:nvPr/>
            </p:nvSpPr>
            <p:spPr bwMode="auto">
              <a:xfrm>
                <a:off x="2793" y="45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/>
                  <a:t>В</a:t>
                </a:r>
                <a:r>
                  <a:rPr lang="ru-RU" b="1" baseline="-25000"/>
                  <a:t>1</a:t>
                </a:r>
              </a:p>
            </p:txBody>
          </p:sp>
          <p:sp>
            <p:nvSpPr>
              <p:cNvPr id="41029" name="Text Box 30"/>
              <p:cNvSpPr txBox="1">
                <a:spLocks noChangeArrowheads="1"/>
              </p:cNvSpPr>
              <p:nvPr/>
            </p:nvSpPr>
            <p:spPr bwMode="auto">
              <a:xfrm>
                <a:off x="2647" y="2290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/>
                  <a:t>В</a:t>
                </a:r>
              </a:p>
            </p:txBody>
          </p:sp>
          <p:sp>
            <p:nvSpPr>
              <p:cNvPr id="41030" name="Text Box 31"/>
              <p:cNvSpPr txBox="1">
                <a:spLocks noChangeArrowheads="1"/>
              </p:cNvSpPr>
              <p:nvPr/>
            </p:nvSpPr>
            <p:spPr bwMode="auto">
              <a:xfrm>
                <a:off x="4377" y="2431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/>
                  <a:t>С</a:t>
                </a:r>
              </a:p>
            </p:txBody>
          </p:sp>
          <p:sp>
            <p:nvSpPr>
              <p:cNvPr id="41031" name="Text Box 32"/>
              <p:cNvSpPr txBox="1">
                <a:spLocks noChangeArrowheads="1"/>
              </p:cNvSpPr>
              <p:nvPr/>
            </p:nvSpPr>
            <p:spPr bwMode="auto">
              <a:xfrm>
                <a:off x="2109" y="1088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/>
                  <a:t>А</a:t>
                </a:r>
                <a:r>
                  <a:rPr lang="ru-RU" b="1" baseline="-25000"/>
                  <a:t>1</a:t>
                </a:r>
              </a:p>
            </p:txBody>
          </p:sp>
          <p:sp>
            <p:nvSpPr>
              <p:cNvPr id="41032" name="Text Box 33"/>
              <p:cNvSpPr txBox="1">
                <a:spLocks noChangeArrowheads="1"/>
              </p:cNvSpPr>
              <p:nvPr/>
            </p:nvSpPr>
            <p:spPr bwMode="auto">
              <a:xfrm>
                <a:off x="4332" y="572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/>
                  <a:t>C</a:t>
                </a:r>
                <a:r>
                  <a:rPr lang="ru-RU" b="1" baseline="-25000"/>
                  <a:t>1</a:t>
                </a:r>
              </a:p>
            </p:txBody>
          </p:sp>
          <p:sp>
            <p:nvSpPr>
              <p:cNvPr id="41033" name="Text Box 34"/>
              <p:cNvSpPr txBox="1">
                <a:spLocks noChangeArrowheads="1"/>
              </p:cNvSpPr>
              <p:nvPr/>
            </p:nvSpPr>
            <p:spPr bwMode="auto">
              <a:xfrm>
                <a:off x="3833" y="120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/>
                  <a:t>D</a:t>
                </a:r>
                <a:r>
                  <a:rPr lang="ru-RU" b="1" baseline="-25000"/>
                  <a:t>1</a:t>
                </a:r>
              </a:p>
            </p:txBody>
          </p:sp>
        </p:grpSp>
      </p:grpSp>
      <p:sp>
        <p:nvSpPr>
          <p:cNvPr id="47111" name="TextBox 19"/>
          <p:cNvSpPr txBox="1">
            <a:spLocks noChangeArrowheads="1"/>
          </p:cNvSpPr>
          <p:nvPr/>
        </p:nvSpPr>
        <p:spPr bwMode="auto">
          <a:xfrm>
            <a:off x="1071563" y="285750"/>
            <a:ext cx="7500937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/>
              <a:t>Задача</a:t>
            </a:r>
            <a:r>
              <a:rPr lang="en-US" sz="2400" b="1" dirty="0"/>
              <a:t> </a:t>
            </a:r>
            <a:r>
              <a:rPr lang="ru-RU" sz="2400" b="1" dirty="0"/>
              <a:t>2</a:t>
            </a:r>
            <a:r>
              <a:rPr lang="ru-RU" sz="2400" b="1" dirty="0" smtClean="0"/>
              <a:t>.</a:t>
            </a:r>
            <a:r>
              <a:rPr lang="ru-RU" sz="2400" dirty="0" smtClean="0"/>
              <a:t> </a:t>
            </a:r>
            <a:r>
              <a:rPr lang="ru-RU" sz="2400" dirty="0"/>
              <a:t>Построить сечение плоскостью, проходящей через</a:t>
            </a:r>
            <a:r>
              <a:rPr lang="en-US" sz="2400" dirty="0"/>
              <a:t> </a:t>
            </a:r>
            <a:r>
              <a:rPr lang="ru-RU" sz="2400" dirty="0"/>
              <a:t>данные точки  Е, </a:t>
            </a:r>
            <a:r>
              <a:rPr lang="en-US" sz="2400" dirty="0"/>
              <a:t>F, K</a:t>
            </a:r>
            <a:r>
              <a:rPr lang="ru-RU" sz="2400" dirty="0"/>
              <a:t>.</a:t>
            </a:r>
          </a:p>
        </p:txBody>
      </p:sp>
      <p:sp>
        <p:nvSpPr>
          <p:cNvPr id="47112" name="TextBox 27"/>
          <p:cNvSpPr txBox="1">
            <a:spLocks noChangeArrowheads="1"/>
          </p:cNvSpPr>
          <p:nvPr/>
        </p:nvSpPr>
        <p:spPr bwMode="auto">
          <a:xfrm>
            <a:off x="2857500" y="1643063"/>
            <a:ext cx="428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370AB6"/>
                </a:solidFill>
              </a:rPr>
              <a:t>К</a:t>
            </a:r>
          </a:p>
        </p:txBody>
      </p:sp>
      <p:sp>
        <p:nvSpPr>
          <p:cNvPr id="17422" name="TextBox 28"/>
          <p:cNvSpPr txBox="1">
            <a:spLocks noChangeArrowheads="1"/>
          </p:cNvSpPr>
          <p:nvPr/>
        </p:nvSpPr>
        <p:spPr bwMode="auto">
          <a:xfrm>
            <a:off x="785813" y="5286375"/>
            <a:ext cx="285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423" name="TextBox 29"/>
          <p:cNvSpPr txBox="1">
            <a:spLocks noChangeArrowheads="1"/>
          </p:cNvSpPr>
          <p:nvPr/>
        </p:nvSpPr>
        <p:spPr bwMode="auto">
          <a:xfrm>
            <a:off x="2286000" y="5214938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</a:t>
            </a:r>
          </a:p>
        </p:txBody>
      </p:sp>
      <p:sp>
        <p:nvSpPr>
          <p:cNvPr id="47115" name="TextBox 23"/>
          <p:cNvSpPr txBox="1">
            <a:spLocks noChangeArrowheads="1"/>
          </p:cNvSpPr>
          <p:nvPr/>
        </p:nvSpPr>
        <p:spPr bwMode="auto">
          <a:xfrm>
            <a:off x="5786438" y="1071563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Построение:</a:t>
            </a:r>
          </a:p>
        </p:txBody>
      </p:sp>
      <p:sp>
        <p:nvSpPr>
          <p:cNvPr id="47116" name="TextBox 24"/>
          <p:cNvSpPr txBox="1">
            <a:spLocks noChangeArrowheads="1"/>
          </p:cNvSpPr>
          <p:nvPr/>
        </p:nvSpPr>
        <p:spPr bwMode="auto">
          <a:xfrm>
            <a:off x="5857875" y="1357313"/>
            <a:ext cx="85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1. </a:t>
            </a:r>
            <a:r>
              <a:rPr lang="en-US"/>
              <a:t>KF</a:t>
            </a:r>
            <a:endParaRPr lang="ru-RU"/>
          </a:p>
        </p:txBody>
      </p:sp>
      <p:sp>
        <p:nvSpPr>
          <p:cNvPr id="47117" name="TextBox 26"/>
          <p:cNvSpPr txBox="1">
            <a:spLocks noChangeArrowheads="1"/>
          </p:cNvSpPr>
          <p:nvPr/>
        </p:nvSpPr>
        <p:spPr bwMode="auto">
          <a:xfrm>
            <a:off x="5857875" y="1643063"/>
            <a:ext cx="2214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2. </a:t>
            </a:r>
            <a:r>
              <a:rPr lang="en-US"/>
              <a:t>FE</a:t>
            </a:r>
            <a:endParaRPr lang="ru-RU"/>
          </a:p>
        </p:txBody>
      </p:sp>
      <p:sp>
        <p:nvSpPr>
          <p:cNvPr id="17427" name="TextBox 30"/>
          <p:cNvSpPr txBox="1">
            <a:spLocks noChangeArrowheads="1"/>
          </p:cNvSpPr>
          <p:nvPr/>
        </p:nvSpPr>
        <p:spPr bwMode="auto">
          <a:xfrm>
            <a:off x="5857875" y="1928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3. FE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b="1" dirty="0"/>
              <a:t> </a:t>
            </a:r>
            <a:r>
              <a:rPr lang="ru-RU" dirty="0"/>
              <a:t>А</a:t>
            </a:r>
            <a:r>
              <a:rPr lang="en-US" dirty="0"/>
              <a:t>B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= L</a:t>
            </a:r>
          </a:p>
        </p:txBody>
      </p:sp>
      <p:sp>
        <p:nvSpPr>
          <p:cNvPr id="47119" name="TextBox 31"/>
          <p:cNvSpPr txBox="1">
            <a:spLocks noChangeArrowheads="1"/>
          </p:cNvSpPr>
          <p:nvPr/>
        </p:nvSpPr>
        <p:spPr bwMode="auto">
          <a:xfrm>
            <a:off x="5143500" y="3929063"/>
            <a:ext cx="3714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EFKNM</a:t>
            </a:r>
            <a:r>
              <a:rPr lang="ru-RU"/>
              <a:t> – искомое сечение</a:t>
            </a:r>
          </a:p>
        </p:txBody>
      </p:sp>
      <p:sp>
        <p:nvSpPr>
          <p:cNvPr id="120" name="Oval 39"/>
          <p:cNvSpPr>
            <a:spLocks noChangeArrowheads="1"/>
          </p:cNvSpPr>
          <p:nvPr/>
        </p:nvSpPr>
        <p:spPr bwMode="auto">
          <a:xfrm>
            <a:off x="2000232" y="2500306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1" name="Oval 39"/>
          <p:cNvSpPr>
            <a:spLocks noChangeArrowheads="1"/>
          </p:cNvSpPr>
          <p:nvPr/>
        </p:nvSpPr>
        <p:spPr bwMode="auto">
          <a:xfrm>
            <a:off x="2857488" y="2143116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" name="Oval 39"/>
          <p:cNvSpPr>
            <a:spLocks noChangeArrowheads="1"/>
          </p:cNvSpPr>
          <p:nvPr/>
        </p:nvSpPr>
        <p:spPr bwMode="auto">
          <a:xfrm>
            <a:off x="4071934" y="4357694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5" name="Oval 39"/>
          <p:cNvSpPr>
            <a:spLocks noChangeArrowheads="1"/>
          </p:cNvSpPr>
          <p:nvPr/>
        </p:nvSpPr>
        <p:spPr bwMode="auto">
          <a:xfrm>
            <a:off x="2428860" y="5072074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7135" name="Прямоугольник 135"/>
          <p:cNvSpPr>
            <a:spLocks noChangeArrowheads="1"/>
          </p:cNvSpPr>
          <p:nvPr/>
        </p:nvSpPr>
        <p:spPr bwMode="auto">
          <a:xfrm>
            <a:off x="1571625" y="2071688"/>
            <a:ext cx="371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70AB6"/>
                </a:solidFill>
              </a:rPr>
              <a:t>F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47136" name="Прямоугольник 136"/>
          <p:cNvSpPr>
            <a:spLocks noChangeArrowheads="1"/>
          </p:cNvSpPr>
          <p:nvPr/>
        </p:nvSpPr>
        <p:spPr bwMode="auto">
          <a:xfrm>
            <a:off x="1143000" y="3643313"/>
            <a:ext cx="390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70AB6"/>
                </a:solidFill>
              </a:rPr>
              <a:t>E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4143375" y="4000500"/>
            <a:ext cx="35083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5857875" y="2214563"/>
            <a:ext cx="18288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4</a:t>
            </a:r>
            <a:r>
              <a:rPr lang="ru-RU" dirty="0"/>
              <a:t>. </a:t>
            </a:r>
            <a:r>
              <a:rPr lang="en-US" dirty="0"/>
              <a:t>LN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║</a:t>
            </a:r>
            <a:r>
              <a:rPr lang="en-US" dirty="0"/>
              <a:t> FK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47139" name="Прямоугольник 142"/>
          <p:cNvSpPr>
            <a:spLocks noChangeArrowheads="1"/>
          </p:cNvSpPr>
          <p:nvPr/>
        </p:nvSpPr>
        <p:spPr bwMode="auto">
          <a:xfrm>
            <a:off x="5857875" y="2786063"/>
            <a:ext cx="78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6</a:t>
            </a:r>
            <a:r>
              <a:rPr lang="ru-RU"/>
              <a:t>. </a:t>
            </a:r>
            <a:r>
              <a:rPr lang="en-US"/>
              <a:t>EM</a:t>
            </a:r>
            <a:endParaRPr lang="ru-RU"/>
          </a:p>
        </p:txBody>
      </p:sp>
      <p:sp>
        <p:nvSpPr>
          <p:cNvPr id="144" name="Прямоугольник 143"/>
          <p:cNvSpPr/>
          <p:nvPr/>
        </p:nvSpPr>
        <p:spPr>
          <a:xfrm>
            <a:off x="5857875" y="2500313"/>
            <a:ext cx="19288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5</a:t>
            </a:r>
            <a:r>
              <a:rPr lang="ru-RU" dirty="0"/>
              <a:t>. </a:t>
            </a:r>
            <a:r>
              <a:rPr lang="en-US" dirty="0"/>
              <a:t>LN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dirty="0"/>
              <a:t> </a:t>
            </a:r>
            <a:r>
              <a:rPr lang="en-US" dirty="0"/>
              <a:t>AD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= M</a:t>
            </a: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7141" name="Прямоугольник 144"/>
          <p:cNvSpPr>
            <a:spLocks noChangeArrowheads="1"/>
          </p:cNvSpPr>
          <p:nvPr/>
        </p:nvSpPr>
        <p:spPr bwMode="auto">
          <a:xfrm>
            <a:off x="5857875" y="3071813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7</a:t>
            </a:r>
            <a:r>
              <a:rPr lang="ru-RU"/>
              <a:t>. </a:t>
            </a:r>
            <a:r>
              <a:rPr lang="en-US"/>
              <a:t>KN</a:t>
            </a:r>
            <a:endParaRPr lang="ru-RU"/>
          </a:p>
        </p:txBody>
      </p:sp>
      <p:cxnSp>
        <p:nvCxnSpPr>
          <p:cNvPr id="60" name="Прямая соединительная линия 59"/>
          <p:cNvCxnSpPr>
            <a:stCxn id="41037" idx="1"/>
          </p:cNvCxnSpPr>
          <p:nvPr/>
        </p:nvCxnSpPr>
        <p:spPr>
          <a:xfrm rot="16200000" flipH="1" flipV="1">
            <a:off x="854075" y="5172075"/>
            <a:ext cx="831850" cy="8255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 flipH="1" flipV="1">
            <a:off x="500063" y="4572000"/>
            <a:ext cx="1785937" cy="50006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2071688" y="2214563"/>
            <a:ext cx="857250" cy="357187"/>
          </a:xfrm>
          <a:prstGeom prst="line">
            <a:avLst/>
          </a:prstGeom>
          <a:ln w="28575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39"/>
          <p:cNvSpPr>
            <a:spLocks noChangeArrowheads="1"/>
          </p:cNvSpPr>
          <p:nvPr/>
        </p:nvSpPr>
        <p:spPr bwMode="auto">
          <a:xfrm>
            <a:off x="1643042" y="3857628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cxnSp>
        <p:nvCxnSpPr>
          <p:cNvPr id="82" name="Прямая соединительная линия 81"/>
          <p:cNvCxnSpPr>
            <a:stCxn id="0" idx="5"/>
            <a:endCxn id="0" idx="1"/>
          </p:cNvCxnSpPr>
          <p:nvPr/>
        </p:nvCxnSpPr>
        <p:spPr>
          <a:xfrm rot="16200000" flipH="1">
            <a:off x="1520825" y="4164013"/>
            <a:ext cx="1138238" cy="709612"/>
          </a:xfrm>
          <a:prstGeom prst="line">
            <a:avLst/>
          </a:prstGeom>
          <a:ln w="28575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39"/>
          <p:cNvSpPr>
            <a:spLocks noChangeArrowheads="1"/>
          </p:cNvSpPr>
          <p:nvPr/>
        </p:nvSpPr>
        <p:spPr bwMode="auto">
          <a:xfrm>
            <a:off x="1071538" y="5643578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2000250" y="2428875"/>
            <a:ext cx="428625" cy="4286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857376" y="2233612"/>
            <a:ext cx="1071562" cy="10715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1714500" y="2428875"/>
            <a:ext cx="1323975" cy="13239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1771650" y="2628900"/>
            <a:ext cx="1371600" cy="1371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1857375" y="2857500"/>
            <a:ext cx="1362075" cy="13620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2000251" y="3024187"/>
            <a:ext cx="1357312" cy="13573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2143125" y="3257550"/>
            <a:ext cx="1285875" cy="12858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2205038" y="3419475"/>
            <a:ext cx="1366838" cy="13668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2366963" y="3643313"/>
            <a:ext cx="1285875" cy="12858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2500312" y="3800476"/>
            <a:ext cx="1300163" cy="13001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 flipH="1" flipV="1">
            <a:off x="2928938" y="4048125"/>
            <a:ext cx="928688" cy="9286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3533775" y="4210050"/>
            <a:ext cx="466725" cy="4667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Прямоугольник 94"/>
          <p:cNvSpPr/>
          <p:nvPr/>
        </p:nvSpPr>
        <p:spPr>
          <a:xfrm>
            <a:off x="4071938" y="5143500"/>
            <a:ext cx="4786312" cy="923925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 marL="342900" indent="-342900"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2. Соединяем точки </a:t>
            </a:r>
            <a:r>
              <a:rPr lang="en-US" dirty="0">
                <a:latin typeface="Arial" pitchFamily="34" charset="0"/>
                <a:cs typeface="Arial" pitchFamily="34" charset="0"/>
              </a:rPr>
              <a:t>F</a:t>
            </a:r>
            <a:r>
              <a:rPr lang="ru-RU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ru-RU" dirty="0">
                <a:latin typeface="Arial" pitchFamily="34" charset="0"/>
                <a:cs typeface="Arial" pitchFamily="34" charset="0"/>
              </a:rPr>
              <a:t>, принадлежащие одной плоскости  АА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В.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3500438" y="5072063"/>
            <a:ext cx="5357812" cy="923925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 marL="342900" indent="-342900"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3. Прямые </a:t>
            </a:r>
            <a:r>
              <a:rPr lang="en-US" dirty="0">
                <a:latin typeface="Arial" pitchFamily="34" charset="0"/>
                <a:cs typeface="Arial" pitchFamily="34" charset="0"/>
              </a:rPr>
              <a:t>FE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 АВ, лежащие в одной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плоскости</a:t>
            </a:r>
            <a:r>
              <a:rPr lang="ru-RU" dirty="0">
                <a:latin typeface="Arial" pitchFamily="34" charset="0"/>
                <a:cs typeface="Arial" pitchFamily="34" charset="0"/>
              </a:rPr>
              <a:t> АА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В, пересекаются в точке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L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3500438" y="4786313"/>
            <a:ext cx="5357812" cy="1477962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4</a:t>
            </a:r>
            <a:r>
              <a:rPr lang="ru-RU" dirty="0">
                <a:latin typeface="Arial" pitchFamily="34" charset="0"/>
                <a:cs typeface="Arial" pitchFamily="34" charset="0"/>
              </a:rPr>
              <a:t>. Проводим прямую </a:t>
            </a:r>
            <a:r>
              <a:rPr lang="en-US" dirty="0">
                <a:latin typeface="Arial" pitchFamily="34" charset="0"/>
                <a:cs typeface="Arial" pitchFamily="34" charset="0"/>
              </a:rPr>
              <a:t>LN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параллельно</a:t>
            </a:r>
            <a:r>
              <a:rPr lang="en-US" dirty="0">
                <a:latin typeface="Arial" pitchFamily="34" charset="0"/>
                <a:cs typeface="Arial" pitchFamily="34" charset="0"/>
              </a:rPr>
              <a:t> FK</a:t>
            </a:r>
            <a:r>
              <a:rPr lang="ru-RU" dirty="0">
                <a:latin typeface="Arial" pitchFamily="34" charset="0"/>
                <a:cs typeface="Arial" pitchFamily="34" charset="0"/>
              </a:rPr>
              <a:t> (если секущая плоскость пересекает противоположные грани, то она пересекает их по параллельным отрезкам).</a:t>
            </a:r>
            <a:endParaRPr lang="ru-RU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3500438" y="5357813"/>
            <a:ext cx="5357812" cy="646112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5</a:t>
            </a:r>
            <a:r>
              <a:rPr lang="ru-RU" dirty="0">
                <a:latin typeface="Arial" pitchFamily="34" charset="0"/>
                <a:cs typeface="Arial" pitchFamily="34" charset="0"/>
              </a:rPr>
              <a:t>. Прямая </a:t>
            </a:r>
            <a:r>
              <a:rPr lang="en-US" dirty="0">
                <a:latin typeface="Arial" pitchFamily="34" charset="0"/>
                <a:cs typeface="Arial" pitchFamily="34" charset="0"/>
              </a:rPr>
              <a:t>LN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пересекает ребро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точке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M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3500438" y="5286375"/>
            <a:ext cx="5357812" cy="923925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6</a:t>
            </a:r>
            <a:r>
              <a:rPr lang="ru-RU" dirty="0">
                <a:latin typeface="Arial" pitchFamily="34" charset="0"/>
                <a:cs typeface="Arial" pitchFamily="34" charset="0"/>
              </a:rPr>
              <a:t>. Соединяем точки Е и М, принадлежащие одной плоскости  АА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D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D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3429000" y="5286375"/>
            <a:ext cx="5357813" cy="923925"/>
          </a:xfrm>
          <a:prstGeom prst="rect">
            <a:avLst/>
          </a:prstGeom>
          <a:solidFill>
            <a:srgbClr val="F1AE6B"/>
          </a:solidFill>
          <a:ln w="57150" cmpd="thickThin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Пояснения к построению: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7</a:t>
            </a:r>
            <a:r>
              <a:rPr lang="ru-RU" dirty="0">
                <a:latin typeface="Arial" pitchFamily="34" charset="0"/>
                <a:cs typeface="Arial" pitchFamily="34" charset="0"/>
              </a:rPr>
              <a:t>. Соединяем точки К и </a:t>
            </a:r>
            <a:r>
              <a:rPr lang="en-US" dirty="0">
                <a:latin typeface="Arial" pitchFamily="34" charset="0"/>
                <a:cs typeface="Arial" pitchFamily="34" charset="0"/>
              </a:rPr>
              <a:t>N</a:t>
            </a:r>
            <a:r>
              <a:rPr lang="ru-RU" dirty="0">
                <a:latin typeface="Arial" pitchFamily="34" charset="0"/>
                <a:cs typeface="Arial" pitchFamily="34" charset="0"/>
              </a:rPr>
              <a:t>, принадлежащие одной плоскости  ВСС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7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7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</p:stCondLst>
                      <p:childTnLst>
                        <p:par>
                          <p:cTn id="2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2" grpId="1" animBg="1"/>
      <p:bldP spid="47111" grpId="0" animBg="1"/>
      <p:bldP spid="47112" grpId="0"/>
      <p:bldP spid="17422" grpId="0"/>
      <p:bldP spid="17423" grpId="0"/>
      <p:bldP spid="47115" grpId="0"/>
      <p:bldP spid="47116" grpId="0"/>
      <p:bldP spid="47117" grpId="0"/>
      <p:bldP spid="17427" grpId="0"/>
      <p:bldP spid="47119" grpId="0"/>
      <p:bldP spid="47135" grpId="0"/>
      <p:bldP spid="47136" grpId="0"/>
      <p:bldP spid="138" grpId="0"/>
      <p:bldP spid="142" grpId="0"/>
      <p:bldP spid="47139" grpId="0"/>
      <p:bldP spid="144" grpId="0"/>
      <p:bldP spid="47141" grpId="0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100" grpId="0" animBg="1"/>
      <p:bldP spid="100" grpId="1" animBg="1"/>
      <p:bldP spid="101" grpId="0" animBg="1"/>
      <p:bldP spid="10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Прямая соединительная линия 76"/>
          <p:cNvCxnSpPr/>
          <p:nvPr/>
        </p:nvCxnSpPr>
        <p:spPr>
          <a:xfrm flipV="1">
            <a:off x="1928813" y="2568575"/>
            <a:ext cx="428625" cy="3603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V="1">
            <a:off x="1866900" y="2478088"/>
            <a:ext cx="919163" cy="8175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V="1">
            <a:off x="1785938" y="2357438"/>
            <a:ext cx="1460500" cy="12985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V="1">
            <a:off x="1785938" y="2214563"/>
            <a:ext cx="1944687" cy="17287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V="1">
            <a:off x="1928813" y="2357438"/>
            <a:ext cx="1965325" cy="17462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0800000" flipH="1">
            <a:off x="2071688" y="2487613"/>
            <a:ext cx="2000250" cy="17986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 flipH="1" flipV="1">
            <a:off x="2339181" y="2483644"/>
            <a:ext cx="1846263" cy="20478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V="1">
            <a:off x="2428875" y="2714625"/>
            <a:ext cx="2035175" cy="18081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V="1">
            <a:off x="2617788" y="3000375"/>
            <a:ext cx="1847850" cy="16430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V="1">
            <a:off x="2781300" y="3384550"/>
            <a:ext cx="1576388" cy="14017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2928938" y="3735388"/>
            <a:ext cx="1357312" cy="12065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V="1">
            <a:off x="3143250" y="4071938"/>
            <a:ext cx="1089025" cy="9683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V="1">
            <a:off x="3429000" y="4500563"/>
            <a:ext cx="644525" cy="5730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V="1">
            <a:off x="3786188" y="4852988"/>
            <a:ext cx="214312" cy="1905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2000250" y="2235200"/>
            <a:ext cx="1730375" cy="407988"/>
          </a:xfrm>
          <a:prstGeom prst="line">
            <a:avLst/>
          </a:prstGeom>
          <a:ln w="38100">
            <a:solidFill>
              <a:srgbClr val="F949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3136900" y="3598863"/>
            <a:ext cx="2230437" cy="604838"/>
          </a:xfrm>
          <a:prstGeom prst="line">
            <a:avLst/>
          </a:prstGeom>
          <a:ln w="38100">
            <a:solidFill>
              <a:srgbClr val="F949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3143250" y="5000625"/>
            <a:ext cx="785813" cy="142875"/>
          </a:xfrm>
          <a:prstGeom prst="line">
            <a:avLst/>
          </a:prstGeom>
          <a:ln w="38100">
            <a:solidFill>
              <a:srgbClr val="F9493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1187450" y="3152776"/>
            <a:ext cx="1322387" cy="303212"/>
          </a:xfrm>
          <a:prstGeom prst="line">
            <a:avLst/>
          </a:prstGeom>
          <a:ln w="38100">
            <a:solidFill>
              <a:srgbClr val="F9493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786188" y="2214563"/>
            <a:ext cx="785812" cy="625475"/>
          </a:xfrm>
          <a:prstGeom prst="line">
            <a:avLst/>
          </a:prstGeom>
          <a:ln w="38100">
            <a:solidFill>
              <a:srgbClr val="F9493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285875" y="1857375"/>
            <a:ext cx="3714750" cy="3573463"/>
            <a:chOff x="2109" y="457"/>
            <a:chExt cx="2541" cy="2866"/>
          </a:xfrm>
        </p:grpSpPr>
        <p:grpSp>
          <p:nvGrpSpPr>
            <p:cNvPr id="43089" name="Group 21"/>
            <p:cNvGrpSpPr>
              <a:grpSpLocks/>
            </p:cNvGrpSpPr>
            <p:nvPr/>
          </p:nvGrpSpPr>
          <p:grpSpPr bwMode="auto">
            <a:xfrm>
              <a:off x="2381" y="754"/>
              <a:ext cx="1982" cy="2359"/>
              <a:chOff x="1882" y="890"/>
              <a:chExt cx="1982" cy="2359"/>
            </a:xfrm>
          </p:grpSpPr>
          <p:sp>
            <p:nvSpPr>
              <p:cNvPr id="43099" name="AutoShape 22"/>
              <p:cNvSpPr>
                <a:spLocks noChangeArrowheads="1"/>
              </p:cNvSpPr>
              <p:nvPr/>
            </p:nvSpPr>
            <p:spPr bwMode="auto">
              <a:xfrm>
                <a:off x="1882" y="890"/>
                <a:ext cx="1951" cy="2359"/>
              </a:xfrm>
              <a:prstGeom prst="cube">
                <a:avLst>
                  <a:gd name="adj" fmla="val 26190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3100" name="Line 23"/>
              <p:cNvSpPr>
                <a:spLocks noChangeShapeType="1"/>
              </p:cNvSpPr>
              <p:nvPr/>
            </p:nvSpPr>
            <p:spPr bwMode="auto">
              <a:xfrm>
                <a:off x="2388" y="906"/>
                <a:ext cx="31" cy="175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3101" name="Line 24"/>
              <p:cNvSpPr>
                <a:spLocks noChangeShapeType="1"/>
              </p:cNvSpPr>
              <p:nvPr/>
            </p:nvSpPr>
            <p:spPr bwMode="auto">
              <a:xfrm>
                <a:off x="2441" y="2656"/>
                <a:ext cx="142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3102" name="Line 25"/>
              <p:cNvSpPr>
                <a:spLocks noChangeShapeType="1"/>
              </p:cNvSpPr>
              <p:nvPr/>
            </p:nvSpPr>
            <p:spPr bwMode="auto">
              <a:xfrm flipH="1">
                <a:off x="1882" y="2713"/>
                <a:ext cx="510" cy="5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3090" name="Group 26"/>
            <p:cNvGrpSpPr>
              <a:grpSpLocks/>
            </p:cNvGrpSpPr>
            <p:nvPr/>
          </p:nvGrpSpPr>
          <p:grpSpPr bwMode="auto">
            <a:xfrm>
              <a:off x="2109" y="457"/>
              <a:ext cx="2541" cy="2866"/>
              <a:chOff x="2109" y="457"/>
              <a:chExt cx="2541" cy="2866"/>
            </a:xfrm>
          </p:grpSpPr>
          <p:sp>
            <p:nvSpPr>
              <p:cNvPr id="43091" name="Text Box 27"/>
              <p:cNvSpPr txBox="1">
                <a:spLocks noChangeArrowheads="1"/>
              </p:cNvSpPr>
              <p:nvPr/>
            </p:nvSpPr>
            <p:spPr bwMode="auto">
              <a:xfrm>
                <a:off x="2154" y="2976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prstClr val="black"/>
                    </a:solidFill>
                  </a:rPr>
                  <a:t>А</a:t>
                </a:r>
              </a:p>
            </p:txBody>
          </p:sp>
          <p:sp>
            <p:nvSpPr>
              <p:cNvPr id="43092" name="Text Box 28"/>
              <p:cNvSpPr txBox="1">
                <a:spLocks noChangeArrowheads="1"/>
              </p:cNvSpPr>
              <p:nvPr/>
            </p:nvSpPr>
            <p:spPr bwMode="auto">
              <a:xfrm>
                <a:off x="3819" y="3092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>
                    <a:solidFill>
                      <a:prstClr val="black"/>
                    </a:solidFill>
                  </a:rPr>
                  <a:t>D</a:t>
                </a:r>
                <a:endParaRPr lang="ru-RU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43093" name="Text Box 29"/>
              <p:cNvSpPr txBox="1">
                <a:spLocks noChangeArrowheads="1"/>
              </p:cNvSpPr>
              <p:nvPr/>
            </p:nvSpPr>
            <p:spPr bwMode="auto">
              <a:xfrm>
                <a:off x="2793" y="45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prstClr val="black"/>
                    </a:solidFill>
                  </a:rPr>
                  <a:t>В</a:t>
                </a:r>
                <a:r>
                  <a:rPr lang="ru-RU" b="1" baseline="-2500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43094" name="Text Box 30"/>
              <p:cNvSpPr txBox="1">
                <a:spLocks noChangeArrowheads="1"/>
              </p:cNvSpPr>
              <p:nvPr/>
            </p:nvSpPr>
            <p:spPr bwMode="auto">
              <a:xfrm>
                <a:off x="2647" y="2290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prstClr val="black"/>
                    </a:solidFill>
                  </a:rPr>
                  <a:t>В</a:t>
                </a:r>
              </a:p>
            </p:txBody>
          </p:sp>
          <p:sp>
            <p:nvSpPr>
              <p:cNvPr id="43095" name="Text Box 31"/>
              <p:cNvSpPr txBox="1">
                <a:spLocks noChangeArrowheads="1"/>
              </p:cNvSpPr>
              <p:nvPr/>
            </p:nvSpPr>
            <p:spPr bwMode="auto">
              <a:xfrm>
                <a:off x="4377" y="2431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prstClr val="black"/>
                    </a:solidFill>
                  </a:rPr>
                  <a:t>С</a:t>
                </a:r>
              </a:p>
            </p:txBody>
          </p:sp>
          <p:sp>
            <p:nvSpPr>
              <p:cNvPr id="43096" name="Text Box 32"/>
              <p:cNvSpPr txBox="1">
                <a:spLocks noChangeArrowheads="1"/>
              </p:cNvSpPr>
              <p:nvPr/>
            </p:nvSpPr>
            <p:spPr bwMode="auto">
              <a:xfrm>
                <a:off x="2109" y="1088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prstClr val="black"/>
                    </a:solidFill>
                  </a:rPr>
                  <a:t>А</a:t>
                </a:r>
                <a:r>
                  <a:rPr lang="ru-RU" b="1" baseline="-2500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43097" name="Text Box 33"/>
              <p:cNvSpPr txBox="1">
                <a:spLocks noChangeArrowheads="1"/>
              </p:cNvSpPr>
              <p:nvPr/>
            </p:nvSpPr>
            <p:spPr bwMode="auto">
              <a:xfrm>
                <a:off x="4332" y="572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>
                    <a:solidFill>
                      <a:prstClr val="black"/>
                    </a:solidFill>
                  </a:rPr>
                  <a:t>C</a:t>
                </a:r>
                <a:r>
                  <a:rPr lang="ru-RU" b="1" baseline="-2500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43098" name="Text Box 34"/>
              <p:cNvSpPr txBox="1">
                <a:spLocks noChangeArrowheads="1"/>
              </p:cNvSpPr>
              <p:nvPr/>
            </p:nvSpPr>
            <p:spPr bwMode="auto">
              <a:xfrm>
                <a:off x="3833" y="1207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b="1">
                    <a:solidFill>
                      <a:prstClr val="black"/>
                    </a:solidFill>
                  </a:rPr>
                  <a:t>D</a:t>
                </a:r>
                <a:r>
                  <a:rPr lang="ru-RU" b="1" baseline="-2500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</p:grpSp>
      <p:sp>
        <p:nvSpPr>
          <p:cNvPr id="51203" name="TextBox 19"/>
          <p:cNvSpPr txBox="1">
            <a:spLocks noChangeArrowheads="1"/>
          </p:cNvSpPr>
          <p:nvPr/>
        </p:nvSpPr>
        <p:spPr bwMode="auto">
          <a:xfrm>
            <a:off x="1071563" y="285750"/>
            <a:ext cx="7500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prstClr val="black"/>
                </a:solidFill>
              </a:rPr>
              <a:t>Задача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3.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Построить сечение плоскостью, проходящей через точки  К, </a:t>
            </a:r>
            <a:r>
              <a:rPr lang="en-US" sz="2400" dirty="0">
                <a:solidFill>
                  <a:prstClr val="black"/>
                </a:solidFill>
              </a:rPr>
              <a:t>L, </a:t>
            </a:r>
            <a:r>
              <a:rPr lang="ru-RU" sz="2400" dirty="0">
                <a:solidFill>
                  <a:prstClr val="black"/>
                </a:solidFill>
              </a:rPr>
              <a:t>М.</a:t>
            </a:r>
          </a:p>
        </p:txBody>
      </p:sp>
      <p:sp>
        <p:nvSpPr>
          <p:cNvPr id="51204" name="TextBox 27"/>
          <p:cNvSpPr txBox="1">
            <a:spLocks noChangeArrowheads="1"/>
          </p:cNvSpPr>
          <p:nvPr/>
        </p:nvSpPr>
        <p:spPr bwMode="auto">
          <a:xfrm>
            <a:off x="3571875" y="1643063"/>
            <a:ext cx="428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370AB6"/>
                </a:solidFill>
              </a:rPr>
              <a:t>К</a:t>
            </a:r>
          </a:p>
        </p:txBody>
      </p:sp>
      <p:sp>
        <p:nvSpPr>
          <p:cNvPr id="51205" name="TextBox 28"/>
          <p:cNvSpPr txBox="1">
            <a:spLocks noChangeArrowheads="1"/>
          </p:cNvSpPr>
          <p:nvPr/>
        </p:nvSpPr>
        <p:spPr bwMode="auto">
          <a:xfrm>
            <a:off x="1214438" y="3857625"/>
            <a:ext cx="571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70AB6"/>
                </a:solidFill>
              </a:rPr>
              <a:t>L</a:t>
            </a:r>
            <a:endParaRPr lang="ru-RU" sz="2400" b="1">
              <a:solidFill>
                <a:srgbClr val="370AB6"/>
              </a:solidFill>
            </a:endParaRPr>
          </a:p>
        </p:txBody>
      </p:sp>
      <p:sp>
        <p:nvSpPr>
          <p:cNvPr id="51206" name="TextBox 29"/>
          <p:cNvSpPr txBox="1">
            <a:spLocks noChangeArrowheads="1"/>
          </p:cNvSpPr>
          <p:nvPr/>
        </p:nvSpPr>
        <p:spPr bwMode="auto">
          <a:xfrm>
            <a:off x="2928938" y="5214938"/>
            <a:ext cx="571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370AB6"/>
                </a:solidFill>
              </a:rPr>
              <a:t>М</a:t>
            </a:r>
          </a:p>
        </p:txBody>
      </p:sp>
      <p:sp>
        <p:nvSpPr>
          <p:cNvPr id="51207" name="TextBox 23"/>
          <p:cNvSpPr txBox="1">
            <a:spLocks noChangeArrowheads="1"/>
          </p:cNvSpPr>
          <p:nvPr/>
        </p:nvSpPr>
        <p:spPr bwMode="auto">
          <a:xfrm>
            <a:off x="5786438" y="1071563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prstClr val="black"/>
                </a:solidFill>
              </a:rPr>
              <a:t>Построение:</a:t>
            </a:r>
          </a:p>
        </p:txBody>
      </p:sp>
      <p:sp>
        <p:nvSpPr>
          <p:cNvPr id="51208" name="TextBox 24"/>
          <p:cNvSpPr txBox="1">
            <a:spLocks noChangeArrowheads="1"/>
          </p:cNvSpPr>
          <p:nvPr/>
        </p:nvSpPr>
        <p:spPr bwMode="auto">
          <a:xfrm>
            <a:off x="5857875" y="1357313"/>
            <a:ext cx="85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prstClr val="black"/>
                </a:solidFill>
              </a:rPr>
              <a:t>1. </a:t>
            </a:r>
            <a:r>
              <a:rPr lang="en-US">
                <a:solidFill>
                  <a:prstClr val="black"/>
                </a:solidFill>
              </a:rPr>
              <a:t>ML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17426" name="TextBox 26"/>
          <p:cNvSpPr txBox="1">
            <a:spLocks noChangeArrowheads="1"/>
          </p:cNvSpPr>
          <p:nvPr/>
        </p:nvSpPr>
        <p:spPr bwMode="auto">
          <a:xfrm>
            <a:off x="5857875" y="1643063"/>
            <a:ext cx="2214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2. </a:t>
            </a:r>
            <a:r>
              <a:rPr lang="en-US" dirty="0">
                <a:solidFill>
                  <a:prstClr val="black"/>
                </a:solidFill>
              </a:rPr>
              <a:t>ML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∩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D</a:t>
            </a:r>
            <a:r>
              <a:rPr lang="en-US" baseline="-25000" dirty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</a:rPr>
              <a:t>А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= E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1210" name="TextBox 30"/>
          <p:cNvSpPr txBox="1">
            <a:spLocks noChangeArrowheads="1"/>
          </p:cNvSpPr>
          <p:nvPr/>
        </p:nvSpPr>
        <p:spPr bwMode="auto">
          <a:xfrm>
            <a:off x="5857875" y="1928813"/>
            <a:ext cx="785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prstClr val="black"/>
                </a:solidFill>
              </a:rPr>
              <a:t>3. </a:t>
            </a:r>
            <a:r>
              <a:rPr lang="en-US">
                <a:solidFill>
                  <a:prstClr val="black"/>
                </a:solidFill>
              </a:rPr>
              <a:t>EK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1211" name="TextBox 31"/>
          <p:cNvSpPr txBox="1">
            <a:spLocks noChangeArrowheads="1"/>
          </p:cNvSpPr>
          <p:nvPr/>
        </p:nvSpPr>
        <p:spPr bwMode="auto">
          <a:xfrm>
            <a:off x="5072063" y="4786313"/>
            <a:ext cx="3714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prstClr val="black"/>
                </a:solidFill>
              </a:rPr>
              <a:t>М</a:t>
            </a:r>
            <a:r>
              <a:rPr lang="en-US">
                <a:solidFill>
                  <a:prstClr val="black"/>
                </a:solidFill>
              </a:rPr>
              <a:t>LFKPG</a:t>
            </a:r>
            <a:r>
              <a:rPr lang="ru-RU">
                <a:solidFill>
                  <a:prstClr val="black"/>
                </a:solidFill>
              </a:rPr>
              <a:t> – искомое сечение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10800000">
            <a:off x="285750" y="3000375"/>
            <a:ext cx="1428750" cy="158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00063" y="3000375"/>
            <a:ext cx="2768600" cy="217963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571500" y="2214563"/>
            <a:ext cx="3306763" cy="76517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3463925" y="5465763"/>
            <a:ext cx="642937" cy="158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6200000" flipH="1">
            <a:off x="3342481" y="5056982"/>
            <a:ext cx="479425" cy="69373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 flipH="1" flipV="1">
            <a:off x="4500563" y="1785938"/>
            <a:ext cx="500062" cy="50006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 flipH="1" flipV="1">
            <a:off x="4234656" y="1469232"/>
            <a:ext cx="306387" cy="122555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 rot="16200000" flipH="1" flipV="1">
            <a:off x="2491581" y="3223420"/>
            <a:ext cx="3571875" cy="98266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39"/>
          <p:cNvSpPr>
            <a:spLocks noChangeArrowheads="1"/>
          </p:cNvSpPr>
          <p:nvPr/>
        </p:nvSpPr>
        <p:spPr bwMode="auto">
          <a:xfrm>
            <a:off x="3714744" y="5500702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0" name="Oval 39"/>
          <p:cNvSpPr>
            <a:spLocks noChangeArrowheads="1"/>
          </p:cNvSpPr>
          <p:nvPr/>
        </p:nvSpPr>
        <p:spPr bwMode="auto">
          <a:xfrm>
            <a:off x="1643042" y="3857628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1" name="Oval 39"/>
          <p:cNvSpPr>
            <a:spLocks noChangeArrowheads="1"/>
          </p:cNvSpPr>
          <p:nvPr/>
        </p:nvSpPr>
        <p:spPr bwMode="auto">
          <a:xfrm>
            <a:off x="3714744" y="2143116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2" name="Oval 39"/>
          <p:cNvSpPr>
            <a:spLocks noChangeArrowheads="1"/>
          </p:cNvSpPr>
          <p:nvPr/>
        </p:nvSpPr>
        <p:spPr bwMode="auto">
          <a:xfrm>
            <a:off x="4714876" y="1928802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Oval 39"/>
          <p:cNvSpPr>
            <a:spLocks noChangeArrowheads="1"/>
          </p:cNvSpPr>
          <p:nvPr/>
        </p:nvSpPr>
        <p:spPr bwMode="auto">
          <a:xfrm>
            <a:off x="500034" y="2928934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Oval 39"/>
          <p:cNvSpPr>
            <a:spLocks noChangeArrowheads="1"/>
          </p:cNvSpPr>
          <p:nvPr/>
        </p:nvSpPr>
        <p:spPr bwMode="auto">
          <a:xfrm>
            <a:off x="3143240" y="5072074"/>
            <a:ext cx="107950" cy="107950"/>
          </a:xfrm>
          <a:prstGeom prst="ellipse">
            <a:avLst/>
          </a:prstGeom>
          <a:solidFill>
            <a:srgbClr val="CC0000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3" name="Oval 39"/>
          <p:cNvSpPr>
            <a:spLocks noChangeArrowheads="1"/>
          </p:cNvSpPr>
          <p:nvPr/>
        </p:nvSpPr>
        <p:spPr bwMode="auto">
          <a:xfrm>
            <a:off x="1928794" y="2571744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4" name="Oval 39"/>
          <p:cNvSpPr>
            <a:spLocks noChangeArrowheads="1"/>
          </p:cNvSpPr>
          <p:nvPr/>
        </p:nvSpPr>
        <p:spPr bwMode="auto">
          <a:xfrm>
            <a:off x="4500562" y="2786058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5" name="Oval 39"/>
          <p:cNvSpPr>
            <a:spLocks noChangeArrowheads="1"/>
          </p:cNvSpPr>
          <p:nvPr/>
        </p:nvSpPr>
        <p:spPr bwMode="auto">
          <a:xfrm>
            <a:off x="3857620" y="5000636"/>
            <a:ext cx="107950" cy="107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1714500" y="2214563"/>
            <a:ext cx="3254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F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428625" y="2500313"/>
            <a:ext cx="3381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3357563" y="5572125"/>
            <a:ext cx="350837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N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4643438" y="2643188"/>
            <a:ext cx="33813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P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4000500" y="4857750"/>
            <a:ext cx="36353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G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4572000" y="1500188"/>
            <a:ext cx="3254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T</a:t>
            </a:r>
            <a:endParaRPr lang="ru-RU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5857875" y="2214563"/>
            <a:ext cx="18288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. </a:t>
            </a:r>
            <a:r>
              <a:rPr lang="en-US" dirty="0">
                <a:solidFill>
                  <a:prstClr val="black"/>
                </a:solidFill>
              </a:rPr>
              <a:t>EK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А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</a:rPr>
              <a:t>B</a:t>
            </a:r>
            <a:r>
              <a:rPr lang="en-US" baseline="-25000" dirty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= F</a:t>
            </a:r>
          </a:p>
        </p:txBody>
      </p:sp>
      <p:sp>
        <p:nvSpPr>
          <p:cNvPr id="143" name="Прямоугольник 142"/>
          <p:cNvSpPr/>
          <p:nvPr/>
        </p:nvSpPr>
        <p:spPr>
          <a:xfrm>
            <a:off x="5857875" y="2786063"/>
            <a:ext cx="18859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. </a:t>
            </a:r>
            <a:r>
              <a:rPr lang="en-US" dirty="0">
                <a:solidFill>
                  <a:prstClr val="black"/>
                </a:solidFill>
              </a:rPr>
              <a:t>LM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D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D = N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1255" name="Прямоугольник 143"/>
          <p:cNvSpPr>
            <a:spLocks noChangeArrowheads="1"/>
          </p:cNvSpPr>
          <p:nvPr/>
        </p:nvSpPr>
        <p:spPr bwMode="auto">
          <a:xfrm>
            <a:off x="5857875" y="2500313"/>
            <a:ext cx="71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5</a:t>
            </a:r>
            <a:r>
              <a:rPr lang="ru-RU">
                <a:solidFill>
                  <a:prstClr val="black"/>
                </a:solidFill>
              </a:rPr>
              <a:t>. </a:t>
            </a:r>
            <a:r>
              <a:rPr lang="en-US">
                <a:solidFill>
                  <a:prstClr val="black"/>
                </a:solidFill>
              </a:rPr>
              <a:t>LF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5857875" y="3071813"/>
            <a:ext cx="186848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. Е</a:t>
            </a:r>
            <a:r>
              <a:rPr lang="en-US" dirty="0">
                <a:solidFill>
                  <a:prstClr val="black"/>
                </a:solidFill>
              </a:rPr>
              <a:t>K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D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</a:rPr>
              <a:t>C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= T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1257" name="Прямоугольник 145"/>
          <p:cNvSpPr>
            <a:spLocks noChangeArrowheads="1"/>
          </p:cNvSpPr>
          <p:nvPr/>
        </p:nvSpPr>
        <p:spPr bwMode="auto">
          <a:xfrm>
            <a:off x="5857875" y="3357563"/>
            <a:ext cx="74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8</a:t>
            </a:r>
            <a:r>
              <a:rPr lang="ru-RU">
                <a:solidFill>
                  <a:prstClr val="black"/>
                </a:solidFill>
              </a:rPr>
              <a:t>. </a:t>
            </a:r>
            <a:r>
              <a:rPr lang="en-US">
                <a:solidFill>
                  <a:prstClr val="black"/>
                </a:solidFill>
              </a:rPr>
              <a:t>NT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5857875" y="3643313"/>
            <a:ext cx="18415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9</a:t>
            </a:r>
            <a:r>
              <a:rPr lang="ru-RU" dirty="0">
                <a:solidFill>
                  <a:prstClr val="black"/>
                </a:solidFill>
              </a:rPr>
              <a:t>. </a:t>
            </a:r>
            <a:r>
              <a:rPr lang="en-US" dirty="0">
                <a:solidFill>
                  <a:prstClr val="black"/>
                </a:solidFill>
              </a:rPr>
              <a:t>NT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DC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= G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    NT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∩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CC</a:t>
            </a:r>
            <a:r>
              <a:rPr lang="ru-RU" baseline="-25000" dirty="0">
                <a:solidFill>
                  <a:prstClr val="black"/>
                </a:solidFill>
              </a:rPr>
              <a:t>1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= P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1259" name="Прямоугольник 148"/>
          <p:cNvSpPr>
            <a:spLocks noChangeArrowheads="1"/>
          </p:cNvSpPr>
          <p:nvPr/>
        </p:nvSpPr>
        <p:spPr bwMode="auto">
          <a:xfrm>
            <a:off x="5786438" y="4214813"/>
            <a:ext cx="941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10</a:t>
            </a:r>
            <a:r>
              <a:rPr lang="ru-RU">
                <a:solidFill>
                  <a:prstClr val="black"/>
                </a:solidFill>
              </a:rPr>
              <a:t>. </a:t>
            </a:r>
            <a:r>
              <a:rPr lang="en-US">
                <a:solidFill>
                  <a:prstClr val="black"/>
                </a:solidFill>
              </a:rPr>
              <a:t>MG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1260" name="Прямоугольник 149"/>
          <p:cNvSpPr>
            <a:spLocks noChangeArrowheads="1"/>
          </p:cNvSpPr>
          <p:nvPr/>
        </p:nvSpPr>
        <p:spPr bwMode="auto">
          <a:xfrm>
            <a:off x="5786438" y="4500563"/>
            <a:ext cx="860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11</a:t>
            </a:r>
            <a:r>
              <a:rPr lang="ru-RU">
                <a:solidFill>
                  <a:prstClr val="black"/>
                </a:solidFill>
              </a:rPr>
              <a:t>. </a:t>
            </a:r>
            <a:r>
              <a:rPr lang="en-US">
                <a:solidFill>
                  <a:prstClr val="black"/>
                </a:solidFill>
              </a:rPr>
              <a:t>PK</a:t>
            </a:r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1714500" y="3929063"/>
            <a:ext cx="1444625" cy="1158875"/>
          </a:xfrm>
          <a:prstGeom prst="line">
            <a:avLst/>
          </a:prstGeom>
          <a:ln w="38100">
            <a:solidFill>
              <a:srgbClr val="F949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1731367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1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1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1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5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 nodeType="clickPar">
                      <p:stCondLst>
                        <p:cond delay="indefinite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1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1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5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4" grpId="0"/>
      <p:bldP spid="51205" grpId="0"/>
      <p:bldP spid="51206" grpId="0"/>
      <p:bldP spid="51207" grpId="0"/>
      <p:bldP spid="51208" grpId="0"/>
      <p:bldP spid="17426" grpId="0"/>
      <p:bldP spid="51210" grpId="0"/>
      <p:bldP spid="51211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51255" grpId="0"/>
      <p:bldP spid="145" grpId="0"/>
      <p:bldP spid="51257" grpId="0"/>
      <p:bldP spid="147" grpId="0"/>
      <p:bldP spid="51259" grpId="0"/>
      <p:bldP spid="512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889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b="1" i="1">
                <a:solidFill>
                  <a:srgbClr val="0000FF"/>
                </a:solidFill>
              </a:rPr>
              <a:t>Практическая работа.</a:t>
            </a:r>
            <a:r>
              <a:rPr lang="ru-RU" b="1"/>
              <a:t> Постройте сечение многогранника плоскостью, проходящей через указанные точки.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218373">
            <a:off x="574675" y="1231900"/>
            <a:ext cx="3240088" cy="1800225"/>
            <a:chOff x="612" y="981"/>
            <a:chExt cx="998" cy="1043"/>
          </a:xfrm>
        </p:grpSpPr>
        <p:sp>
          <p:nvSpPr>
            <p:cNvPr id="13388" name="Line 4"/>
            <p:cNvSpPr>
              <a:spLocks noChangeShapeType="1"/>
            </p:cNvSpPr>
            <p:nvPr/>
          </p:nvSpPr>
          <p:spPr bwMode="auto">
            <a:xfrm flipV="1">
              <a:off x="612" y="981"/>
              <a:ext cx="499" cy="8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9" name="Line 5"/>
            <p:cNvSpPr>
              <a:spLocks noChangeShapeType="1"/>
            </p:cNvSpPr>
            <p:nvPr/>
          </p:nvSpPr>
          <p:spPr bwMode="auto">
            <a:xfrm>
              <a:off x="1111" y="981"/>
              <a:ext cx="499" cy="7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0" name="Line 6"/>
            <p:cNvSpPr>
              <a:spLocks noChangeShapeType="1"/>
            </p:cNvSpPr>
            <p:nvPr/>
          </p:nvSpPr>
          <p:spPr bwMode="auto">
            <a:xfrm>
              <a:off x="1111" y="981"/>
              <a:ext cx="91" cy="10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1" name="Line 7"/>
            <p:cNvSpPr>
              <a:spLocks noChangeShapeType="1"/>
            </p:cNvSpPr>
            <p:nvPr/>
          </p:nvSpPr>
          <p:spPr bwMode="auto">
            <a:xfrm flipV="1">
              <a:off x="612" y="1752"/>
              <a:ext cx="998" cy="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2" name="Line 8"/>
            <p:cNvSpPr>
              <a:spLocks noChangeShapeType="1"/>
            </p:cNvSpPr>
            <p:nvPr/>
          </p:nvSpPr>
          <p:spPr bwMode="auto">
            <a:xfrm flipH="1">
              <a:off x="1202" y="1752"/>
              <a:ext cx="408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3" name="Line 9"/>
            <p:cNvSpPr>
              <a:spLocks noChangeShapeType="1"/>
            </p:cNvSpPr>
            <p:nvPr/>
          </p:nvSpPr>
          <p:spPr bwMode="auto">
            <a:xfrm flipH="1" flipV="1">
              <a:off x="612" y="1842"/>
              <a:ext cx="590" cy="1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1927225" y="3335338"/>
            <a:ext cx="43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M</a:t>
            </a:r>
            <a:endParaRPr lang="ru-RU" sz="1600" b="1"/>
          </a:p>
        </p:txBody>
      </p:sp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268288" y="25114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A</a:t>
            </a:r>
            <a:endParaRPr lang="ru-RU" sz="1600" b="1"/>
          </a:p>
        </p:txBody>
      </p:sp>
      <p:sp>
        <p:nvSpPr>
          <p:cNvPr id="13318" name="Line 34"/>
          <p:cNvSpPr>
            <a:spLocks noChangeShapeType="1"/>
          </p:cNvSpPr>
          <p:nvPr/>
        </p:nvSpPr>
        <p:spPr bwMode="auto">
          <a:xfrm rot="21302617" flipV="1">
            <a:off x="698500" y="5291138"/>
            <a:ext cx="1465263" cy="92868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35"/>
          <p:cNvSpPr>
            <a:spLocks noChangeShapeType="1"/>
          </p:cNvSpPr>
          <p:nvPr/>
        </p:nvSpPr>
        <p:spPr bwMode="auto">
          <a:xfrm rot="-297383">
            <a:off x="2185988" y="5118100"/>
            <a:ext cx="2139950" cy="128111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36"/>
          <p:cNvSpPr>
            <a:spLocks noChangeShapeType="1"/>
          </p:cNvSpPr>
          <p:nvPr/>
        </p:nvSpPr>
        <p:spPr bwMode="auto">
          <a:xfrm rot="-297383">
            <a:off x="733425" y="6135688"/>
            <a:ext cx="3613150" cy="32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37"/>
          <p:cNvSpPr>
            <a:spLocks noChangeShapeType="1"/>
          </p:cNvSpPr>
          <p:nvPr/>
        </p:nvSpPr>
        <p:spPr bwMode="auto">
          <a:xfrm>
            <a:off x="2101850" y="3632200"/>
            <a:ext cx="33338" cy="15938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38"/>
          <p:cNvSpPr>
            <a:spLocks noChangeShapeType="1"/>
          </p:cNvSpPr>
          <p:nvPr/>
        </p:nvSpPr>
        <p:spPr bwMode="auto">
          <a:xfrm>
            <a:off x="2101850" y="3632200"/>
            <a:ext cx="2251075" cy="2670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39"/>
          <p:cNvSpPr>
            <a:spLocks noChangeShapeType="1"/>
          </p:cNvSpPr>
          <p:nvPr/>
        </p:nvSpPr>
        <p:spPr bwMode="auto">
          <a:xfrm flipH="1">
            <a:off x="736600" y="3617913"/>
            <a:ext cx="1365250" cy="268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Text Box 40"/>
          <p:cNvSpPr txBox="1">
            <a:spLocks noChangeArrowheads="1"/>
          </p:cNvSpPr>
          <p:nvPr/>
        </p:nvSpPr>
        <p:spPr bwMode="auto">
          <a:xfrm>
            <a:off x="250825" y="1114425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1)</a:t>
            </a:r>
            <a:endParaRPr lang="ru-RU" b="1"/>
          </a:p>
        </p:txBody>
      </p:sp>
      <p:sp>
        <p:nvSpPr>
          <p:cNvPr id="13325" name="Text Box 41"/>
          <p:cNvSpPr txBox="1">
            <a:spLocks noChangeArrowheads="1"/>
          </p:cNvSpPr>
          <p:nvPr/>
        </p:nvSpPr>
        <p:spPr bwMode="auto">
          <a:xfrm>
            <a:off x="265113" y="3605213"/>
            <a:ext cx="396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b="1"/>
              <a:t>1</a:t>
            </a:r>
            <a:r>
              <a:rPr lang="en-US" b="1"/>
              <a:t>)</a:t>
            </a:r>
            <a:endParaRPr lang="ru-RU" b="1"/>
          </a:p>
        </p:txBody>
      </p:sp>
      <p:sp>
        <p:nvSpPr>
          <p:cNvPr id="13326" name="Text Box 42"/>
          <p:cNvSpPr txBox="1">
            <a:spLocks noChangeArrowheads="1"/>
          </p:cNvSpPr>
          <p:nvPr/>
        </p:nvSpPr>
        <p:spPr bwMode="auto">
          <a:xfrm>
            <a:off x="4373563" y="1193800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b="1"/>
              <a:t>2</a:t>
            </a:r>
            <a:r>
              <a:rPr lang="en-US" b="1"/>
              <a:t>)</a:t>
            </a:r>
            <a:endParaRPr lang="ru-RU" b="1"/>
          </a:p>
        </p:txBody>
      </p:sp>
      <p:sp>
        <p:nvSpPr>
          <p:cNvPr id="13327" name="Text Box 43"/>
          <p:cNvSpPr txBox="1">
            <a:spLocks noChangeArrowheads="1"/>
          </p:cNvSpPr>
          <p:nvPr/>
        </p:nvSpPr>
        <p:spPr bwMode="auto">
          <a:xfrm>
            <a:off x="4625975" y="3949700"/>
            <a:ext cx="396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b="1"/>
              <a:t>2</a:t>
            </a:r>
            <a:r>
              <a:rPr lang="en-US" b="1"/>
              <a:t>)</a:t>
            </a:r>
            <a:endParaRPr lang="ru-RU" b="1"/>
          </a:p>
        </p:txBody>
      </p:sp>
      <p:sp>
        <p:nvSpPr>
          <p:cNvPr id="13328" name="Text Box 44"/>
          <p:cNvSpPr txBox="1">
            <a:spLocks noChangeArrowheads="1"/>
          </p:cNvSpPr>
          <p:nvPr/>
        </p:nvSpPr>
        <p:spPr bwMode="auto">
          <a:xfrm>
            <a:off x="2311400" y="3027363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В</a:t>
            </a:r>
          </a:p>
        </p:txBody>
      </p:sp>
      <p:sp>
        <p:nvSpPr>
          <p:cNvPr id="13329" name="Text Box 45"/>
          <p:cNvSpPr txBox="1">
            <a:spLocks noChangeArrowheads="1"/>
          </p:cNvSpPr>
          <p:nvPr/>
        </p:nvSpPr>
        <p:spPr bwMode="auto">
          <a:xfrm>
            <a:off x="3641725" y="26416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С</a:t>
            </a:r>
          </a:p>
        </p:txBody>
      </p:sp>
      <p:sp>
        <p:nvSpPr>
          <p:cNvPr id="13330" name="Text Box 46"/>
          <p:cNvSpPr txBox="1">
            <a:spLocks noChangeArrowheads="1"/>
          </p:cNvSpPr>
          <p:nvPr/>
        </p:nvSpPr>
        <p:spPr bwMode="auto">
          <a:xfrm>
            <a:off x="2092325" y="9112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К</a:t>
            </a:r>
          </a:p>
        </p:txBody>
      </p:sp>
      <p:sp>
        <p:nvSpPr>
          <p:cNvPr id="13331" name="Text Box 47"/>
          <p:cNvSpPr txBox="1">
            <a:spLocks noChangeArrowheads="1"/>
          </p:cNvSpPr>
          <p:nvPr/>
        </p:nvSpPr>
        <p:spPr bwMode="auto">
          <a:xfrm>
            <a:off x="2082800" y="496252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В</a:t>
            </a:r>
          </a:p>
        </p:txBody>
      </p:sp>
      <p:sp>
        <p:nvSpPr>
          <p:cNvPr id="13332" name="Text Box 48"/>
          <p:cNvSpPr txBox="1">
            <a:spLocks noChangeArrowheads="1"/>
          </p:cNvSpPr>
          <p:nvPr/>
        </p:nvSpPr>
        <p:spPr bwMode="auto">
          <a:xfrm>
            <a:off x="571500" y="6234113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/>
              <a:t>A</a:t>
            </a:r>
            <a:endParaRPr lang="ru-RU" sz="1600" b="1"/>
          </a:p>
        </p:txBody>
      </p:sp>
      <p:sp>
        <p:nvSpPr>
          <p:cNvPr id="13333" name="Text Box 49"/>
          <p:cNvSpPr txBox="1">
            <a:spLocks noChangeArrowheads="1"/>
          </p:cNvSpPr>
          <p:nvPr/>
        </p:nvSpPr>
        <p:spPr bwMode="auto">
          <a:xfrm>
            <a:off x="4271963" y="62230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/>
              <a:t>С</a:t>
            </a:r>
          </a:p>
        </p:txBody>
      </p:sp>
      <p:sp>
        <p:nvSpPr>
          <p:cNvPr id="13334" name="Oval 65"/>
          <p:cNvSpPr>
            <a:spLocks noChangeArrowheads="1"/>
          </p:cNvSpPr>
          <p:nvPr/>
        </p:nvSpPr>
        <p:spPr bwMode="auto">
          <a:xfrm rot="-148812" flipH="1" flipV="1">
            <a:off x="1938338" y="1430338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5" name="Oval 66"/>
          <p:cNvSpPr>
            <a:spLocks noChangeArrowheads="1"/>
          </p:cNvSpPr>
          <p:nvPr/>
        </p:nvSpPr>
        <p:spPr bwMode="auto">
          <a:xfrm rot="-148812" flipH="1" flipV="1">
            <a:off x="2073275" y="2943225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6" name="Oval 67"/>
          <p:cNvSpPr>
            <a:spLocks noChangeArrowheads="1"/>
          </p:cNvSpPr>
          <p:nvPr/>
        </p:nvSpPr>
        <p:spPr bwMode="auto">
          <a:xfrm rot="-148812" flipH="1" flipV="1">
            <a:off x="3097213" y="2027238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7" name="Oval 68"/>
          <p:cNvSpPr>
            <a:spLocks noChangeArrowheads="1"/>
          </p:cNvSpPr>
          <p:nvPr/>
        </p:nvSpPr>
        <p:spPr bwMode="auto">
          <a:xfrm rot="-148812" flipH="1" flipV="1">
            <a:off x="2082800" y="4298950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8" name="Oval 69"/>
          <p:cNvSpPr>
            <a:spLocks noChangeArrowheads="1"/>
          </p:cNvSpPr>
          <p:nvPr/>
        </p:nvSpPr>
        <p:spPr bwMode="auto">
          <a:xfrm rot="-148812" flipH="1" flipV="1">
            <a:off x="3359150" y="5799138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9" name="Oval 70"/>
          <p:cNvSpPr>
            <a:spLocks noChangeArrowheads="1"/>
          </p:cNvSpPr>
          <p:nvPr/>
        </p:nvSpPr>
        <p:spPr bwMode="auto">
          <a:xfrm rot="-148812" flipH="1" flipV="1">
            <a:off x="1576388" y="6262688"/>
            <a:ext cx="60325" cy="571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0" name="Text Box 75"/>
          <p:cNvSpPr txBox="1">
            <a:spLocks noChangeArrowheads="1"/>
          </p:cNvSpPr>
          <p:nvPr/>
        </p:nvSpPr>
        <p:spPr bwMode="auto">
          <a:xfrm>
            <a:off x="1682750" y="118903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E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1" name="Text Box 76"/>
          <p:cNvSpPr txBox="1">
            <a:spLocks noChangeArrowheads="1"/>
          </p:cNvSpPr>
          <p:nvPr/>
        </p:nvSpPr>
        <p:spPr bwMode="auto">
          <a:xfrm>
            <a:off x="3100388" y="167957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F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2" name="Text Box 77"/>
          <p:cNvSpPr txBox="1">
            <a:spLocks noChangeArrowheads="1"/>
          </p:cNvSpPr>
          <p:nvPr/>
        </p:nvSpPr>
        <p:spPr bwMode="auto">
          <a:xfrm>
            <a:off x="1841500" y="2925763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H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3" name="Text Box 78"/>
          <p:cNvSpPr txBox="1">
            <a:spLocks noChangeArrowheads="1"/>
          </p:cNvSpPr>
          <p:nvPr/>
        </p:nvSpPr>
        <p:spPr bwMode="auto">
          <a:xfrm>
            <a:off x="2120900" y="4105275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E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4" name="Text Box 79"/>
          <p:cNvSpPr txBox="1">
            <a:spLocks noChangeArrowheads="1"/>
          </p:cNvSpPr>
          <p:nvPr/>
        </p:nvSpPr>
        <p:spPr bwMode="auto">
          <a:xfrm>
            <a:off x="1390650" y="631825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H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5" name="Text Box 80"/>
          <p:cNvSpPr txBox="1">
            <a:spLocks noChangeArrowheads="1"/>
          </p:cNvSpPr>
          <p:nvPr/>
        </p:nvSpPr>
        <p:spPr bwMode="auto">
          <a:xfrm>
            <a:off x="3298825" y="540385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F</a:t>
            </a:r>
            <a:endParaRPr lang="ru-RU" sz="1600" b="1">
              <a:solidFill>
                <a:srgbClr val="FF0000"/>
              </a:solidFill>
            </a:endParaRPr>
          </a:p>
        </p:txBody>
      </p:sp>
      <p:sp>
        <p:nvSpPr>
          <p:cNvPr id="13346" name="Text Box 85"/>
          <p:cNvSpPr txBox="1">
            <a:spLocks noChangeArrowheads="1"/>
          </p:cNvSpPr>
          <p:nvPr/>
        </p:nvSpPr>
        <p:spPr bwMode="auto">
          <a:xfrm>
            <a:off x="5830888" y="30607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600" b="1">
              <a:solidFill>
                <a:srgbClr val="0000CC"/>
              </a:solidFill>
            </a:endParaRPr>
          </a:p>
        </p:txBody>
      </p:sp>
      <p:sp>
        <p:nvSpPr>
          <p:cNvPr id="13347" name="Line 88"/>
          <p:cNvSpPr>
            <a:spLocks noChangeShapeType="1"/>
          </p:cNvSpPr>
          <p:nvPr/>
        </p:nvSpPr>
        <p:spPr bwMode="auto">
          <a:xfrm>
            <a:off x="0" y="33575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48" name="Text Box 89"/>
          <p:cNvSpPr txBox="1">
            <a:spLocks noChangeArrowheads="1"/>
          </p:cNvSpPr>
          <p:nvPr/>
        </p:nvSpPr>
        <p:spPr bwMode="auto">
          <a:xfrm>
            <a:off x="303213" y="808038"/>
            <a:ext cx="1176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1600" b="1">
                <a:solidFill>
                  <a:srgbClr val="0000FF"/>
                </a:solidFill>
              </a:rPr>
              <a:t>1 вариант</a:t>
            </a:r>
          </a:p>
        </p:txBody>
      </p:sp>
      <p:sp>
        <p:nvSpPr>
          <p:cNvPr id="13349" name="Text Box 90"/>
          <p:cNvSpPr txBox="1">
            <a:spLocks noChangeArrowheads="1"/>
          </p:cNvSpPr>
          <p:nvPr/>
        </p:nvSpPr>
        <p:spPr bwMode="auto">
          <a:xfrm>
            <a:off x="323850" y="3381375"/>
            <a:ext cx="1176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1600" b="1">
                <a:solidFill>
                  <a:srgbClr val="0000FF"/>
                </a:solidFill>
              </a:rPr>
              <a:t>2 вариант</a:t>
            </a:r>
          </a:p>
        </p:txBody>
      </p:sp>
      <p:sp>
        <p:nvSpPr>
          <p:cNvPr id="13350" name="Line 97"/>
          <p:cNvSpPr>
            <a:spLocks noChangeShapeType="1"/>
          </p:cNvSpPr>
          <p:nvPr/>
        </p:nvSpPr>
        <p:spPr bwMode="auto">
          <a:xfrm flipH="1">
            <a:off x="5724525" y="1268413"/>
            <a:ext cx="935038" cy="1008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1" name="Line 98"/>
          <p:cNvSpPr>
            <a:spLocks noChangeShapeType="1"/>
          </p:cNvSpPr>
          <p:nvPr/>
        </p:nvSpPr>
        <p:spPr bwMode="auto">
          <a:xfrm flipH="1">
            <a:off x="6372225" y="1268413"/>
            <a:ext cx="287338" cy="1655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2" name="Line 99"/>
          <p:cNvSpPr>
            <a:spLocks noChangeShapeType="1"/>
          </p:cNvSpPr>
          <p:nvPr/>
        </p:nvSpPr>
        <p:spPr bwMode="auto">
          <a:xfrm>
            <a:off x="6659563" y="1268413"/>
            <a:ext cx="1296987" cy="1655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3" name="Line 100"/>
          <p:cNvSpPr>
            <a:spLocks noChangeShapeType="1"/>
          </p:cNvSpPr>
          <p:nvPr/>
        </p:nvSpPr>
        <p:spPr bwMode="auto">
          <a:xfrm>
            <a:off x="6659563" y="1268413"/>
            <a:ext cx="144462" cy="1008062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4" name="Line 101"/>
          <p:cNvSpPr>
            <a:spLocks noChangeShapeType="1"/>
          </p:cNvSpPr>
          <p:nvPr/>
        </p:nvSpPr>
        <p:spPr bwMode="auto">
          <a:xfrm>
            <a:off x="5724525" y="2276475"/>
            <a:ext cx="64770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5" name="Line 102"/>
          <p:cNvSpPr>
            <a:spLocks noChangeShapeType="1"/>
          </p:cNvSpPr>
          <p:nvPr/>
        </p:nvSpPr>
        <p:spPr bwMode="auto">
          <a:xfrm>
            <a:off x="6804025" y="2276475"/>
            <a:ext cx="1152525" cy="6477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6" name="Line 103"/>
          <p:cNvSpPr>
            <a:spLocks noChangeShapeType="1"/>
          </p:cNvSpPr>
          <p:nvPr/>
        </p:nvSpPr>
        <p:spPr bwMode="auto">
          <a:xfrm flipV="1">
            <a:off x="5724525" y="2276475"/>
            <a:ext cx="10795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7" name="Oval 104"/>
          <p:cNvSpPr>
            <a:spLocks noChangeArrowheads="1"/>
          </p:cNvSpPr>
          <p:nvPr/>
        </p:nvSpPr>
        <p:spPr bwMode="auto">
          <a:xfrm>
            <a:off x="5867400" y="1989138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8" name="Oval 105"/>
          <p:cNvSpPr>
            <a:spLocks noChangeArrowheads="1"/>
          </p:cNvSpPr>
          <p:nvPr/>
        </p:nvSpPr>
        <p:spPr bwMode="auto">
          <a:xfrm>
            <a:off x="6659563" y="1557338"/>
            <a:ext cx="88900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9" name="Oval 106"/>
          <p:cNvSpPr>
            <a:spLocks noChangeArrowheads="1"/>
          </p:cNvSpPr>
          <p:nvPr/>
        </p:nvSpPr>
        <p:spPr bwMode="auto">
          <a:xfrm>
            <a:off x="7524750" y="2420938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60" name="Line 109"/>
          <p:cNvSpPr>
            <a:spLocks noChangeShapeType="1"/>
          </p:cNvSpPr>
          <p:nvPr/>
        </p:nvSpPr>
        <p:spPr bwMode="auto">
          <a:xfrm flipV="1">
            <a:off x="6372225" y="2924175"/>
            <a:ext cx="15843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61" name="Text Box 113"/>
          <p:cNvSpPr txBox="1">
            <a:spLocks noChangeArrowheads="1"/>
          </p:cNvSpPr>
          <p:nvPr/>
        </p:nvSpPr>
        <p:spPr bwMode="auto">
          <a:xfrm>
            <a:off x="6588125" y="22050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13362" name="Text Box 114"/>
          <p:cNvSpPr txBox="1">
            <a:spLocks noChangeArrowheads="1"/>
          </p:cNvSpPr>
          <p:nvPr/>
        </p:nvSpPr>
        <p:spPr bwMode="auto">
          <a:xfrm>
            <a:off x="7667625" y="29241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C</a:t>
            </a:r>
            <a:endParaRPr lang="ru-RU"/>
          </a:p>
        </p:txBody>
      </p:sp>
      <p:sp>
        <p:nvSpPr>
          <p:cNvPr id="13363" name="Text Box 115"/>
          <p:cNvSpPr txBox="1">
            <a:spLocks noChangeArrowheads="1"/>
          </p:cNvSpPr>
          <p:nvPr/>
        </p:nvSpPr>
        <p:spPr bwMode="auto">
          <a:xfrm>
            <a:off x="6011863" y="2852738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13364" name="Text Box 116"/>
          <p:cNvSpPr txBox="1">
            <a:spLocks noChangeArrowheads="1"/>
          </p:cNvSpPr>
          <p:nvPr/>
        </p:nvSpPr>
        <p:spPr bwMode="auto">
          <a:xfrm>
            <a:off x="5651500" y="1700213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65" name="Text Box 117"/>
          <p:cNvSpPr txBox="1">
            <a:spLocks noChangeArrowheads="1"/>
          </p:cNvSpPr>
          <p:nvPr/>
        </p:nvSpPr>
        <p:spPr bwMode="auto">
          <a:xfrm>
            <a:off x="6659563" y="1557338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66" name="Text Box 118"/>
          <p:cNvSpPr txBox="1">
            <a:spLocks noChangeArrowheads="1"/>
          </p:cNvSpPr>
          <p:nvPr/>
        </p:nvSpPr>
        <p:spPr bwMode="auto">
          <a:xfrm>
            <a:off x="7596188" y="2133600"/>
            <a:ext cx="287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67" name="Text Box 120"/>
          <p:cNvSpPr txBox="1">
            <a:spLocks noChangeArrowheads="1"/>
          </p:cNvSpPr>
          <p:nvPr/>
        </p:nvSpPr>
        <p:spPr bwMode="auto">
          <a:xfrm>
            <a:off x="5580063" y="227647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13368" name="Text Box 122"/>
          <p:cNvSpPr txBox="1">
            <a:spLocks noChangeArrowheads="1"/>
          </p:cNvSpPr>
          <p:nvPr/>
        </p:nvSpPr>
        <p:spPr bwMode="auto">
          <a:xfrm>
            <a:off x="6659563" y="98107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F</a:t>
            </a:r>
            <a:endParaRPr lang="ru-RU"/>
          </a:p>
        </p:txBody>
      </p:sp>
      <p:sp>
        <p:nvSpPr>
          <p:cNvPr id="13369" name="Line 126"/>
          <p:cNvSpPr>
            <a:spLocks noChangeShapeType="1"/>
          </p:cNvSpPr>
          <p:nvPr/>
        </p:nvSpPr>
        <p:spPr bwMode="auto">
          <a:xfrm flipH="1">
            <a:off x="6372225" y="4076700"/>
            <a:ext cx="71438" cy="115252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0" name="Line 127"/>
          <p:cNvSpPr>
            <a:spLocks noChangeShapeType="1"/>
          </p:cNvSpPr>
          <p:nvPr/>
        </p:nvSpPr>
        <p:spPr bwMode="auto">
          <a:xfrm flipH="1">
            <a:off x="5651500" y="4076700"/>
            <a:ext cx="792163" cy="2016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1" name="Line 128"/>
          <p:cNvSpPr>
            <a:spLocks noChangeShapeType="1"/>
          </p:cNvSpPr>
          <p:nvPr/>
        </p:nvSpPr>
        <p:spPr bwMode="auto">
          <a:xfrm>
            <a:off x="6443663" y="4076700"/>
            <a:ext cx="792162" cy="2016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2" name="Line 129"/>
          <p:cNvSpPr>
            <a:spLocks noChangeShapeType="1"/>
          </p:cNvSpPr>
          <p:nvPr/>
        </p:nvSpPr>
        <p:spPr bwMode="auto">
          <a:xfrm>
            <a:off x="6443663" y="4076700"/>
            <a:ext cx="1081087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3" name="Line 130"/>
          <p:cNvSpPr>
            <a:spLocks noChangeShapeType="1"/>
          </p:cNvSpPr>
          <p:nvPr/>
        </p:nvSpPr>
        <p:spPr bwMode="auto">
          <a:xfrm flipH="1">
            <a:off x="5651500" y="5229225"/>
            <a:ext cx="720725" cy="8636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4" name="Line 131"/>
          <p:cNvSpPr>
            <a:spLocks noChangeShapeType="1"/>
          </p:cNvSpPr>
          <p:nvPr/>
        </p:nvSpPr>
        <p:spPr bwMode="auto">
          <a:xfrm flipH="1">
            <a:off x="7235825" y="5229225"/>
            <a:ext cx="287338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5" name="Line 132"/>
          <p:cNvSpPr>
            <a:spLocks noChangeShapeType="1"/>
          </p:cNvSpPr>
          <p:nvPr/>
        </p:nvSpPr>
        <p:spPr bwMode="auto">
          <a:xfrm flipV="1">
            <a:off x="6372225" y="5229225"/>
            <a:ext cx="10795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76" name="Oval 133"/>
          <p:cNvSpPr>
            <a:spLocks noChangeArrowheads="1"/>
          </p:cNvSpPr>
          <p:nvPr/>
        </p:nvSpPr>
        <p:spPr bwMode="auto">
          <a:xfrm>
            <a:off x="6372225" y="4581525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77" name="Oval 134"/>
          <p:cNvSpPr>
            <a:spLocks noChangeArrowheads="1"/>
          </p:cNvSpPr>
          <p:nvPr/>
        </p:nvSpPr>
        <p:spPr bwMode="auto">
          <a:xfrm>
            <a:off x="7164388" y="4868863"/>
            <a:ext cx="88900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78" name="Oval 135"/>
          <p:cNvSpPr>
            <a:spLocks noChangeArrowheads="1"/>
          </p:cNvSpPr>
          <p:nvPr/>
        </p:nvSpPr>
        <p:spPr bwMode="auto">
          <a:xfrm>
            <a:off x="5867400" y="5445125"/>
            <a:ext cx="889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79" name="Line 139"/>
          <p:cNvSpPr>
            <a:spLocks noChangeShapeType="1"/>
          </p:cNvSpPr>
          <p:nvPr/>
        </p:nvSpPr>
        <p:spPr bwMode="auto">
          <a:xfrm flipV="1">
            <a:off x="5651500" y="6092825"/>
            <a:ext cx="15843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80" name="Text Box 143"/>
          <p:cNvSpPr txBox="1">
            <a:spLocks noChangeArrowheads="1"/>
          </p:cNvSpPr>
          <p:nvPr/>
        </p:nvSpPr>
        <p:spPr bwMode="auto">
          <a:xfrm>
            <a:off x="6372225" y="48688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D</a:t>
            </a:r>
            <a:endParaRPr lang="ru-RU"/>
          </a:p>
        </p:txBody>
      </p:sp>
      <p:sp>
        <p:nvSpPr>
          <p:cNvPr id="13381" name="Text Box 144"/>
          <p:cNvSpPr txBox="1">
            <a:spLocks noChangeArrowheads="1"/>
          </p:cNvSpPr>
          <p:nvPr/>
        </p:nvSpPr>
        <p:spPr bwMode="auto">
          <a:xfrm>
            <a:off x="7451725" y="515778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C</a:t>
            </a:r>
            <a:endParaRPr lang="ru-RU"/>
          </a:p>
        </p:txBody>
      </p:sp>
      <p:sp>
        <p:nvSpPr>
          <p:cNvPr id="13382" name="Text Box 145"/>
          <p:cNvSpPr txBox="1">
            <a:spLocks noChangeArrowheads="1"/>
          </p:cNvSpPr>
          <p:nvPr/>
        </p:nvSpPr>
        <p:spPr bwMode="auto">
          <a:xfrm>
            <a:off x="7092950" y="609282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13383" name="Text Box 146"/>
          <p:cNvSpPr txBox="1">
            <a:spLocks noChangeArrowheads="1"/>
          </p:cNvSpPr>
          <p:nvPr/>
        </p:nvSpPr>
        <p:spPr bwMode="auto">
          <a:xfrm>
            <a:off x="6372225" y="4581525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M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84" name="Text Box 147"/>
          <p:cNvSpPr txBox="1">
            <a:spLocks noChangeArrowheads="1"/>
          </p:cNvSpPr>
          <p:nvPr/>
        </p:nvSpPr>
        <p:spPr bwMode="auto">
          <a:xfrm>
            <a:off x="7164388" y="4581525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N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85" name="Text Box 148"/>
          <p:cNvSpPr txBox="1">
            <a:spLocks noChangeArrowheads="1"/>
          </p:cNvSpPr>
          <p:nvPr/>
        </p:nvSpPr>
        <p:spPr bwMode="auto">
          <a:xfrm>
            <a:off x="5580063" y="53006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solidFill>
                  <a:srgbClr val="D22800"/>
                </a:solidFill>
              </a:rPr>
              <a:t>P</a:t>
            </a:r>
            <a:endParaRPr lang="ru-RU" sz="1400">
              <a:solidFill>
                <a:srgbClr val="D22800"/>
              </a:solidFill>
            </a:endParaRPr>
          </a:p>
        </p:txBody>
      </p:sp>
      <p:sp>
        <p:nvSpPr>
          <p:cNvPr id="13386" name="Text Box 150"/>
          <p:cNvSpPr txBox="1">
            <a:spLocks noChangeArrowheads="1"/>
          </p:cNvSpPr>
          <p:nvPr/>
        </p:nvSpPr>
        <p:spPr bwMode="auto">
          <a:xfrm>
            <a:off x="5364163" y="609282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А</a:t>
            </a:r>
          </a:p>
        </p:txBody>
      </p:sp>
      <p:sp>
        <p:nvSpPr>
          <p:cNvPr id="13387" name="Text Box 152"/>
          <p:cNvSpPr txBox="1">
            <a:spLocks noChangeArrowheads="1"/>
          </p:cNvSpPr>
          <p:nvPr/>
        </p:nvSpPr>
        <p:spPr bwMode="auto">
          <a:xfrm>
            <a:off x="6300788" y="3716338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/>
              <a:t>F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2025</TotalTime>
  <Words>711</Words>
  <Application>Microsoft Office PowerPoint</Application>
  <PresentationFormat>Экран (4:3)</PresentationFormat>
  <Paragraphs>236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Презентацию выполнила хайрутдинова  Анна  11»б» </vt:lpstr>
      <vt:lpstr>Определение сечения.</vt:lpstr>
      <vt:lpstr>Слайд 3</vt:lpstr>
      <vt:lpstr>Построить сечение тетраэдра плоскостью, заданной тремя точками.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построение сечений</dc:title>
  <dc:creator>Admin</dc:creator>
  <cp:lastModifiedBy>Админ</cp:lastModifiedBy>
  <cp:revision>281</cp:revision>
  <dcterms:modified xsi:type="dcterms:W3CDTF">2014-01-28T15:06:52Z</dcterms:modified>
</cp:coreProperties>
</file>