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sldIdLst>
    <p:sldId id="256" r:id="rId2"/>
    <p:sldId id="263" r:id="rId3"/>
    <p:sldId id="259" r:id="rId4"/>
    <p:sldId id="262" r:id="rId5"/>
    <p:sldId id="265" r:id="rId6"/>
    <p:sldId id="267" r:id="rId7"/>
    <p:sldId id="268" r:id="rId8"/>
    <p:sldId id="269" r:id="rId9"/>
    <p:sldId id="270" r:id="rId10"/>
    <p:sldId id="271" r:id="rId11"/>
    <p:sldId id="272" r:id="rId12"/>
    <p:sldId id="266" r:id="rId13"/>
    <p:sldId id="273"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3366"/>
    <a:srgbClr val="CF6F9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842" autoAdjust="0"/>
    <p:restoredTop sz="94561" autoAdjust="0"/>
  </p:normalViewPr>
  <p:slideViewPr>
    <p:cSldViewPr>
      <p:cViewPr varScale="1">
        <p:scale>
          <a:sx n="74" d="100"/>
          <a:sy n="74" d="100"/>
        </p:scale>
        <p:origin x="-984" y="48"/>
      </p:cViewPr>
      <p:guideLst>
        <p:guide orient="horz" pos="2160"/>
        <p:guide pos="2880"/>
      </p:guideLst>
    </p:cSldViewPr>
  </p:slideViewPr>
  <p:outlineViewPr>
    <p:cViewPr>
      <p:scale>
        <a:sx n="33" d="100"/>
        <a:sy n="33" d="100"/>
      </p:scale>
      <p:origin x="0" y="684"/>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0550DD2C-A3D2-4FEF-97EA-53BF87A5EA75}" type="datetimeFigureOut">
              <a:rPr lang="ru-RU" smtClean="0"/>
              <a:pPr/>
              <a:t>19.12.2013</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21043C74-EF8F-402D-B619-13D65C3D8DAA}"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newsfla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550DD2C-A3D2-4FEF-97EA-53BF87A5EA75}" type="datetimeFigureOut">
              <a:rPr lang="ru-RU" smtClean="0"/>
              <a:pPr/>
              <a:t>19.12.2013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1043C74-EF8F-402D-B619-13D65C3D8DAA}" type="slidenum">
              <a:rPr lang="ru-RU" smtClean="0"/>
              <a:pPr/>
              <a:t>‹#›</a:t>
            </a:fld>
            <a:endParaRPr lang="ru-RU"/>
          </a:p>
        </p:txBody>
      </p:sp>
    </p:spTree>
  </p:cSld>
  <p:clrMapOvr>
    <a:masterClrMapping/>
  </p:clrMapOvr>
  <p:transition>
    <p:newsfla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550DD2C-A3D2-4FEF-97EA-53BF87A5EA75}" type="datetimeFigureOut">
              <a:rPr lang="ru-RU" smtClean="0"/>
              <a:pPr/>
              <a:t>19.12.2013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1043C74-EF8F-402D-B619-13D65C3D8DAA}" type="slidenum">
              <a:rPr lang="ru-RU" smtClean="0"/>
              <a:pPr/>
              <a:t>‹#›</a:t>
            </a:fld>
            <a:endParaRPr lang="ru-RU"/>
          </a:p>
        </p:txBody>
      </p:sp>
    </p:spTree>
  </p:cSld>
  <p:clrMapOvr>
    <a:masterClrMapping/>
  </p:clrMapOvr>
  <p:transition>
    <p:newsfla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550DD2C-A3D2-4FEF-97EA-53BF87A5EA75}" type="datetimeFigureOut">
              <a:rPr lang="ru-RU" smtClean="0"/>
              <a:pPr/>
              <a:t>19.12.2013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1043C74-EF8F-402D-B619-13D65C3D8DAA}" type="slidenum">
              <a:rPr lang="ru-RU" smtClean="0"/>
              <a:pPr/>
              <a:t>‹#›</a:t>
            </a:fld>
            <a:endParaRPr lang="ru-RU"/>
          </a:p>
        </p:txBody>
      </p:sp>
    </p:spTree>
  </p:cSld>
  <p:clrMapOvr>
    <a:masterClrMapping/>
  </p:clrMapOvr>
  <p:transition>
    <p:newsfla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0550DD2C-A3D2-4FEF-97EA-53BF87A5EA75}" type="datetimeFigureOut">
              <a:rPr lang="ru-RU" smtClean="0"/>
              <a:pPr/>
              <a:t>19.12.2013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1043C74-EF8F-402D-B619-13D65C3D8DAA}"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newsfla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0550DD2C-A3D2-4FEF-97EA-53BF87A5EA75}" type="datetimeFigureOut">
              <a:rPr lang="ru-RU" smtClean="0"/>
              <a:pPr/>
              <a:t>19.12.2013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1043C74-EF8F-402D-B619-13D65C3D8DAA}" type="slidenum">
              <a:rPr lang="ru-RU" smtClean="0"/>
              <a:pPr/>
              <a:t>‹#›</a:t>
            </a:fld>
            <a:endParaRPr lang="ru-RU"/>
          </a:p>
        </p:txBody>
      </p:sp>
    </p:spTree>
  </p:cSld>
  <p:clrMapOvr>
    <a:masterClrMapping/>
  </p:clrMapOvr>
  <p:transition>
    <p:newsfla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0550DD2C-A3D2-4FEF-97EA-53BF87A5EA75}" type="datetimeFigureOut">
              <a:rPr lang="ru-RU" smtClean="0"/>
              <a:pPr/>
              <a:t>19.12.2013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1043C74-EF8F-402D-B619-13D65C3D8DAA}" type="slidenum">
              <a:rPr lang="ru-RU" smtClean="0"/>
              <a:pPr/>
              <a:t>‹#›</a:t>
            </a:fld>
            <a:endParaRPr lang="ru-RU"/>
          </a:p>
        </p:txBody>
      </p:sp>
    </p:spTree>
  </p:cSld>
  <p:clrMapOvr>
    <a:masterClrMapping/>
  </p:clrMapOvr>
  <p:transition>
    <p:newsfla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0550DD2C-A3D2-4FEF-97EA-53BF87A5EA75}" type="datetimeFigureOut">
              <a:rPr lang="ru-RU" smtClean="0"/>
              <a:pPr/>
              <a:t>19.12.2013</a:t>
            </a:fld>
            <a:endParaRPr lang="ru-RU"/>
          </a:p>
        </p:txBody>
      </p:sp>
      <p:sp>
        <p:nvSpPr>
          <p:cNvPr id="8" name="Номер слайда 7"/>
          <p:cNvSpPr>
            <a:spLocks noGrp="1"/>
          </p:cNvSpPr>
          <p:nvPr>
            <p:ph type="sldNum" sz="quarter" idx="11"/>
          </p:nvPr>
        </p:nvSpPr>
        <p:spPr/>
        <p:txBody>
          <a:bodyPr/>
          <a:lstStyle/>
          <a:p>
            <a:fld id="{21043C74-EF8F-402D-B619-13D65C3D8DAA}" type="slidenum">
              <a:rPr lang="ru-RU" smtClean="0"/>
              <a:pPr/>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transition>
    <p:newsfla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550DD2C-A3D2-4FEF-97EA-53BF87A5EA75}" type="datetimeFigureOut">
              <a:rPr lang="ru-RU" smtClean="0"/>
              <a:pPr/>
              <a:t>19.12.2013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1043C74-EF8F-402D-B619-13D65C3D8DAA}" type="slidenum">
              <a:rPr lang="ru-RU" smtClean="0"/>
              <a:pPr/>
              <a:t>‹#›</a:t>
            </a:fld>
            <a:endParaRPr lang="ru-RU"/>
          </a:p>
        </p:txBody>
      </p:sp>
    </p:spTree>
  </p:cSld>
  <p:clrMapOvr>
    <a:masterClrMapping/>
  </p:clrMapOvr>
  <p:transition>
    <p:newsfla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0550DD2C-A3D2-4FEF-97EA-53BF87A5EA75}" type="datetimeFigureOut">
              <a:rPr lang="ru-RU" smtClean="0"/>
              <a:pPr/>
              <a:t>19.12.2013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21043C74-EF8F-402D-B619-13D65C3D8DAA}" type="slidenum">
              <a:rPr lang="ru-RU" smtClean="0"/>
              <a:pPr/>
              <a:t>‹#›</a:t>
            </a:fld>
            <a:endParaRPr lang="ru-RU"/>
          </a:p>
        </p:txBody>
      </p:sp>
    </p:spTree>
  </p:cSld>
  <p:clrMapOvr>
    <a:masterClrMapping/>
  </p:clrMapOvr>
  <p:transition>
    <p:newsfla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0550DD2C-A3D2-4FEF-97EA-53BF87A5EA75}" type="datetimeFigureOut">
              <a:rPr lang="ru-RU" smtClean="0"/>
              <a:pPr/>
              <a:t>19.12.2013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1043C74-EF8F-402D-B619-13D65C3D8DAA}" type="slidenum">
              <a:rPr lang="ru-RU" smtClean="0"/>
              <a:pPr/>
              <a:t>‹#›</a:t>
            </a:fld>
            <a:endParaRPr lang="ru-RU"/>
          </a:p>
        </p:txBody>
      </p:sp>
    </p:spTree>
  </p:cSld>
  <p:clrMapOvr>
    <a:masterClrMapping/>
  </p:clrMapOvr>
  <p:transition>
    <p:newsfla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3399"/>
            </a:gs>
            <a:gs pos="25000">
              <a:srgbClr val="FF6633"/>
            </a:gs>
            <a:gs pos="50000">
              <a:srgbClr val="FFFF00"/>
            </a:gs>
            <a:gs pos="75000">
              <a:srgbClr val="01A78F"/>
            </a:gs>
            <a:gs pos="100000">
              <a:srgbClr val="3366FF"/>
            </a:gs>
          </a:gsLst>
          <a:lin ang="13000000" scaled="0"/>
          <a:tileRect/>
        </a:gradFill>
        <a:effectLst/>
      </p:bgPr>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0550DD2C-A3D2-4FEF-97EA-53BF87A5EA75}" type="datetimeFigureOut">
              <a:rPr lang="ru-RU" smtClean="0"/>
              <a:pPr/>
              <a:t>19.12.2013</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21043C74-EF8F-402D-B619-13D65C3D8DAA}"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ransition>
    <p:newsflash/>
  </p:transition>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928741"/>
            <a:ext cx="7072330" cy="4286303"/>
          </a:xfrm>
        </p:spPr>
        <p:txBody>
          <a:bodyPr>
            <a:normAutofit fontScale="90000"/>
          </a:bodyPr>
          <a:lstStyle/>
          <a:p>
            <a:pPr algn="ctr"/>
            <a:r>
              <a:rPr lang="ru-RU" b="1" dirty="0" smtClean="0"/>
              <a:t> </a:t>
            </a:r>
            <a:br>
              <a:rPr lang="ru-RU" b="1" dirty="0" smtClean="0"/>
            </a:br>
            <a:r>
              <a:rPr lang="ru-RU" b="1" dirty="0" smtClean="0"/>
              <a:t/>
            </a:r>
            <a:br>
              <a:rPr lang="ru-RU" b="1" dirty="0" smtClean="0"/>
            </a:br>
            <a:r>
              <a:rPr lang="ru-RU" sz="3600" b="1" dirty="0" smtClean="0">
                <a:solidFill>
                  <a:srgbClr val="002060"/>
                </a:solidFill>
                <a:effectLst>
                  <a:outerShdw blurRad="38100" dist="38100" dir="2700000" algn="tl">
                    <a:srgbClr val="000000">
                      <a:alpha val="43137"/>
                    </a:srgbClr>
                  </a:outerShdw>
                </a:effectLst>
              </a:rPr>
              <a:t/>
            </a:r>
            <a:br>
              <a:rPr lang="ru-RU" sz="3600" b="1" dirty="0" smtClean="0">
                <a:solidFill>
                  <a:srgbClr val="002060"/>
                </a:solidFill>
                <a:effectLst>
                  <a:outerShdw blurRad="38100" dist="38100" dir="2700000" algn="tl">
                    <a:srgbClr val="000000">
                      <a:alpha val="43137"/>
                    </a:srgbClr>
                  </a:outerShdw>
                </a:effectLst>
              </a:rPr>
            </a:br>
            <a:r>
              <a:rPr lang="ru-RU" sz="3600" dirty="0" smtClean="0">
                <a:solidFill>
                  <a:srgbClr val="002060"/>
                </a:solidFill>
                <a:effectLst>
                  <a:outerShdw blurRad="38100" dist="38100" dir="2700000" algn="tl">
                    <a:srgbClr val="000000">
                      <a:alpha val="43137"/>
                    </a:srgbClr>
                  </a:outerShdw>
                </a:effectLst>
              </a:rPr>
              <a:t>Система работы ДОУ по профилактике дорожно-транспортного травматизма и ознакомлению детей с правилами дорожного движения.</a:t>
            </a:r>
            <a:r>
              <a:rPr lang="ru-RU" sz="3600" dirty="0" smtClean="0">
                <a:effectLst>
                  <a:outerShdw blurRad="38100" dist="38100" dir="2700000" algn="tl">
                    <a:srgbClr val="000000">
                      <a:alpha val="43137"/>
                    </a:srgbClr>
                  </a:outerShdw>
                </a:effectLst>
              </a:rPr>
              <a:t> </a:t>
            </a:r>
            <a:r>
              <a:rPr lang="ru-RU" b="1" dirty="0" smtClean="0"/>
              <a:t/>
            </a:r>
            <a:br>
              <a:rPr lang="ru-RU" b="1" dirty="0" smtClean="0"/>
            </a:br>
            <a:r>
              <a:rPr lang="ru-RU" b="1" dirty="0" smtClean="0"/>
              <a:t/>
            </a:r>
            <a:br>
              <a:rPr lang="ru-RU" b="1" dirty="0" smtClean="0"/>
            </a:br>
            <a:r>
              <a:rPr lang="ru-RU" b="1" dirty="0" smtClean="0"/>
              <a:t/>
            </a:r>
            <a:br>
              <a:rPr lang="ru-RU" b="1" dirty="0" smtClean="0"/>
            </a:br>
            <a:r>
              <a:rPr lang="ru-RU" b="1" dirty="0" smtClean="0"/>
              <a:t/>
            </a:r>
            <a:br>
              <a:rPr lang="ru-RU" b="1" dirty="0" smtClean="0"/>
            </a:br>
            <a:r>
              <a:rPr lang="ru-RU" b="1" dirty="0" smtClean="0"/>
              <a:t/>
            </a:r>
            <a:br>
              <a:rPr lang="ru-RU" b="1" dirty="0" smtClean="0"/>
            </a:br>
            <a:r>
              <a:rPr lang="ru-RU" b="1" dirty="0" smtClean="0"/>
              <a:t/>
            </a:r>
            <a:br>
              <a:rPr lang="ru-RU" b="1" dirty="0" smtClean="0"/>
            </a:br>
            <a:r>
              <a:rPr lang="ru-RU" b="1" dirty="0" smtClean="0"/>
              <a:t/>
            </a:r>
            <a:br>
              <a:rPr lang="ru-RU" b="1" dirty="0" smtClean="0"/>
            </a:br>
            <a:r>
              <a:rPr lang="ru-RU" sz="2700" dirty="0" smtClean="0"/>
              <a:t/>
            </a:r>
            <a:br>
              <a:rPr lang="ru-RU" sz="2700" dirty="0" smtClean="0"/>
            </a:br>
            <a:r>
              <a:rPr lang="ru-RU" sz="1800" dirty="0" smtClean="0"/>
              <a:t>Санкт-Петербург 2011</a:t>
            </a:r>
            <a:r>
              <a:rPr lang="ru-RU" sz="1800" b="1" dirty="0" smtClean="0"/>
              <a:t> </a:t>
            </a:r>
            <a:r>
              <a:rPr lang="ru-RU" dirty="0" smtClean="0"/>
              <a:t/>
            </a:r>
            <a:br>
              <a:rPr lang="ru-RU" dirty="0" smtClean="0"/>
            </a:br>
            <a:r>
              <a:rPr lang="ru-RU" b="1" dirty="0" smtClean="0"/>
              <a:t>	</a:t>
            </a:r>
            <a:r>
              <a:rPr lang="ru-RU" dirty="0" smtClean="0"/>
              <a:t/>
            </a:r>
            <a:br>
              <a:rPr lang="ru-RU" dirty="0" smtClean="0"/>
            </a:br>
            <a:r>
              <a:rPr lang="ru-RU" dirty="0" smtClean="0"/>
              <a:t>                              </a:t>
            </a:r>
            <a:br>
              <a:rPr lang="ru-RU" dirty="0" smtClean="0"/>
            </a:br>
            <a:r>
              <a:rPr lang="ru-RU" b="1" dirty="0" smtClean="0"/>
              <a:t>                                                               </a:t>
            </a:r>
            <a:r>
              <a:rPr lang="ru-RU" dirty="0" smtClean="0"/>
              <a:t/>
            </a:r>
            <a:br>
              <a:rPr lang="ru-RU" dirty="0" smtClean="0"/>
            </a:br>
            <a:r>
              <a:rPr lang="ru-RU" b="1" dirty="0" smtClean="0"/>
              <a:t> </a:t>
            </a:r>
            <a:r>
              <a:rPr lang="ru-RU" dirty="0" smtClean="0"/>
              <a:t/>
            </a:r>
            <a:br>
              <a:rPr lang="ru-RU" dirty="0" smtClean="0"/>
            </a:br>
            <a:r>
              <a:rPr lang="ru-RU" b="1" dirty="0" smtClean="0"/>
              <a:t> </a:t>
            </a:r>
            <a:r>
              <a:rPr lang="ru-RU" dirty="0" smtClean="0"/>
              <a:t/>
            </a:r>
            <a:br>
              <a:rPr lang="ru-RU" dirty="0" smtClean="0"/>
            </a:br>
            <a:r>
              <a:rPr lang="ru-RU" b="1" dirty="0" smtClean="0"/>
              <a:t> </a:t>
            </a:r>
            <a:r>
              <a:rPr lang="ru-RU" dirty="0" smtClean="0"/>
              <a:t/>
            </a:r>
            <a:br>
              <a:rPr lang="ru-RU" dirty="0" smtClean="0"/>
            </a:br>
            <a:r>
              <a:rPr lang="ru-RU" b="1" dirty="0" smtClean="0"/>
              <a:t> </a:t>
            </a:r>
            <a:r>
              <a:rPr lang="ru-RU" dirty="0" smtClean="0"/>
              <a:t/>
            </a:r>
            <a:br>
              <a:rPr lang="ru-RU" dirty="0" smtClean="0"/>
            </a:br>
            <a:r>
              <a:rPr lang="ru-RU" b="1" dirty="0" smtClean="0"/>
              <a:t> </a:t>
            </a:r>
            <a:endParaRPr lang="ru-RU" dirty="0"/>
          </a:p>
        </p:txBody>
      </p:sp>
      <p:sp>
        <p:nvSpPr>
          <p:cNvPr id="3" name="Подзаголовок 2"/>
          <p:cNvSpPr>
            <a:spLocks noGrp="1"/>
          </p:cNvSpPr>
          <p:nvPr>
            <p:ph type="subTitle" idx="1"/>
          </p:nvPr>
        </p:nvSpPr>
        <p:spPr>
          <a:xfrm>
            <a:off x="827584" y="4581128"/>
            <a:ext cx="8077200" cy="1499616"/>
          </a:xfrm>
          <a:noFill/>
          <a:ln>
            <a:noFill/>
          </a:ln>
        </p:spPr>
        <p:txBody>
          <a:bodyPr>
            <a:noAutofit/>
          </a:bodyPr>
          <a:lstStyle/>
          <a:p>
            <a:pPr algn="r"/>
            <a:endParaRPr lang="ru-RU" sz="1600" dirty="0" smtClean="0">
              <a:solidFill>
                <a:schemeClr val="bg1"/>
              </a:solidFill>
            </a:endParaRPr>
          </a:p>
          <a:p>
            <a:pPr algn="r"/>
            <a:endParaRPr lang="ru-RU" sz="1600" dirty="0" smtClean="0">
              <a:solidFill>
                <a:schemeClr val="bg1"/>
              </a:solidFill>
            </a:endParaRPr>
          </a:p>
          <a:p>
            <a:pPr algn="r">
              <a:buFont typeface="Arial" pitchFamily="34" charset="0"/>
              <a:buChar char="•"/>
            </a:pPr>
            <a:r>
              <a:rPr lang="ru-RU" sz="1600" dirty="0" smtClean="0">
                <a:solidFill>
                  <a:schemeClr val="bg1"/>
                </a:solidFill>
              </a:rPr>
              <a:t>Карпова Н.Г. Д </a:t>
            </a:r>
            <a:r>
              <a:rPr lang="en-US" sz="1600" dirty="0" smtClean="0">
                <a:solidFill>
                  <a:schemeClr val="bg1"/>
                </a:solidFill>
              </a:rPr>
              <a:t>/</a:t>
            </a:r>
            <a:r>
              <a:rPr lang="ru-RU" sz="1600" dirty="0" smtClean="0">
                <a:solidFill>
                  <a:schemeClr val="bg1"/>
                </a:solidFill>
              </a:rPr>
              <a:t>с №82</a:t>
            </a:r>
            <a:endParaRPr lang="ru-RU" sz="1200" dirty="0" smtClean="0">
              <a:solidFill>
                <a:schemeClr val="bg1"/>
              </a:solidFill>
            </a:endParaRPr>
          </a:p>
        </p:txBody>
      </p:sp>
      <p:sp>
        <p:nvSpPr>
          <p:cNvPr id="4" name="Прямоугольник 3"/>
          <p:cNvSpPr/>
          <p:nvPr/>
        </p:nvSpPr>
        <p:spPr>
          <a:xfrm>
            <a:off x="3275856" y="6237312"/>
            <a:ext cx="2556084" cy="369332"/>
          </a:xfrm>
          <a:prstGeom prst="rect">
            <a:avLst/>
          </a:prstGeom>
        </p:spPr>
        <p:txBody>
          <a:bodyPr wrap="none">
            <a:spAutoFit/>
          </a:bodyPr>
          <a:lstStyle/>
          <a:p>
            <a:pPr algn="ctr"/>
            <a:r>
              <a:rPr lang="ru-RU" dirty="0" smtClean="0">
                <a:solidFill>
                  <a:schemeClr val="bg1"/>
                </a:solidFill>
              </a:rPr>
              <a:t>Санкт-Петербург 2011</a:t>
            </a:r>
            <a:endParaRPr lang="ru-RU" dirty="0">
              <a:solidFill>
                <a:schemeClr val="bg1"/>
              </a:solidFill>
            </a:endParaRPr>
          </a:p>
        </p:txBody>
      </p:sp>
    </p:spTree>
    <p:custDataLst>
      <p:tags r:id="rId1"/>
    </p:custData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3" presetClass="entr" presetSubtype="1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blinds(horizontal)">
                                      <p:cBhvr>
                                        <p:cTn id="11" dur="500"/>
                                        <p:tgtEl>
                                          <p:spTgt spid="3">
                                            <p:txEl>
                                              <p:pRg st="2" end="2"/>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6"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down)">
                                      <p:cBhvr>
                                        <p:cTn id="16" dur="580">
                                          <p:stCondLst>
                                            <p:cond delay="0"/>
                                          </p:stCondLst>
                                        </p:cTn>
                                        <p:tgtEl>
                                          <p:spTgt spid="4"/>
                                        </p:tgtEl>
                                      </p:cBhvr>
                                    </p:animEffect>
                                    <p:anim calcmode="lin" valueType="num">
                                      <p:cBhvr>
                                        <p:cTn id="17"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8"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9"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20"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21"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22" dur="26">
                                          <p:stCondLst>
                                            <p:cond delay="650"/>
                                          </p:stCondLst>
                                        </p:cTn>
                                        <p:tgtEl>
                                          <p:spTgt spid="4"/>
                                        </p:tgtEl>
                                      </p:cBhvr>
                                      <p:to x="100000" y="60000"/>
                                    </p:animScale>
                                    <p:animScale>
                                      <p:cBhvr>
                                        <p:cTn id="23" dur="166" decel="50000">
                                          <p:stCondLst>
                                            <p:cond delay="676"/>
                                          </p:stCondLst>
                                        </p:cTn>
                                        <p:tgtEl>
                                          <p:spTgt spid="4"/>
                                        </p:tgtEl>
                                      </p:cBhvr>
                                      <p:to x="100000" y="100000"/>
                                    </p:animScale>
                                    <p:animScale>
                                      <p:cBhvr>
                                        <p:cTn id="24" dur="26">
                                          <p:stCondLst>
                                            <p:cond delay="1312"/>
                                          </p:stCondLst>
                                        </p:cTn>
                                        <p:tgtEl>
                                          <p:spTgt spid="4"/>
                                        </p:tgtEl>
                                      </p:cBhvr>
                                      <p:to x="100000" y="80000"/>
                                    </p:animScale>
                                    <p:animScale>
                                      <p:cBhvr>
                                        <p:cTn id="25" dur="166" decel="50000">
                                          <p:stCondLst>
                                            <p:cond delay="1338"/>
                                          </p:stCondLst>
                                        </p:cTn>
                                        <p:tgtEl>
                                          <p:spTgt spid="4"/>
                                        </p:tgtEl>
                                      </p:cBhvr>
                                      <p:to x="100000" y="100000"/>
                                    </p:animScale>
                                    <p:animScale>
                                      <p:cBhvr>
                                        <p:cTn id="26" dur="26">
                                          <p:stCondLst>
                                            <p:cond delay="1642"/>
                                          </p:stCondLst>
                                        </p:cTn>
                                        <p:tgtEl>
                                          <p:spTgt spid="4"/>
                                        </p:tgtEl>
                                      </p:cBhvr>
                                      <p:to x="100000" y="90000"/>
                                    </p:animScale>
                                    <p:animScale>
                                      <p:cBhvr>
                                        <p:cTn id="27" dur="166" decel="50000">
                                          <p:stCondLst>
                                            <p:cond delay="1668"/>
                                          </p:stCondLst>
                                        </p:cTn>
                                        <p:tgtEl>
                                          <p:spTgt spid="4"/>
                                        </p:tgtEl>
                                      </p:cBhvr>
                                      <p:to x="100000" y="100000"/>
                                    </p:animScale>
                                    <p:animScale>
                                      <p:cBhvr>
                                        <p:cTn id="28" dur="26">
                                          <p:stCondLst>
                                            <p:cond delay="1808"/>
                                          </p:stCondLst>
                                        </p:cTn>
                                        <p:tgtEl>
                                          <p:spTgt spid="4"/>
                                        </p:tgtEl>
                                      </p:cBhvr>
                                      <p:to x="100000" y="95000"/>
                                    </p:animScale>
                                    <p:animScale>
                                      <p:cBhvr>
                                        <p:cTn id="29"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600" b="1" dirty="0" smtClean="0">
                <a:solidFill>
                  <a:srgbClr val="FF0000"/>
                </a:solidFill>
                <a:effectLst>
                  <a:outerShdw blurRad="38100" dist="38100" dir="2700000" algn="tl">
                    <a:srgbClr val="000000">
                      <a:alpha val="43137"/>
                    </a:srgbClr>
                  </a:outerShdw>
                </a:effectLst>
              </a:rPr>
              <a:t>Обучение основам безопасного поведения детей подготовительной группы</a:t>
            </a:r>
            <a:r>
              <a:rPr lang="ru-RU" sz="3200" b="1" dirty="0" smtClean="0"/>
              <a:t/>
            </a:r>
            <a:br>
              <a:rPr lang="ru-RU" sz="3200" b="1" dirty="0" smtClean="0"/>
            </a:br>
            <a:endParaRPr lang="ru-RU" sz="3200" b="1" dirty="0"/>
          </a:p>
        </p:txBody>
      </p:sp>
      <p:pic>
        <p:nvPicPr>
          <p:cNvPr id="4" name="Picture 2" descr="D:\Documents and Settings\Мария\Рабочий стол\дети и дорога.jpg"/>
          <p:cNvPicPr>
            <a:picLocks noChangeAspect="1" noChangeArrowheads="1"/>
          </p:cNvPicPr>
          <p:nvPr/>
        </p:nvPicPr>
        <p:blipFill>
          <a:blip r:embed="rId2" cstate="print"/>
          <a:srcRect/>
          <a:stretch>
            <a:fillRect/>
          </a:stretch>
        </p:blipFill>
        <p:spPr bwMode="auto">
          <a:xfrm>
            <a:off x="6679420" y="1785926"/>
            <a:ext cx="2196719" cy="2928958"/>
          </a:xfrm>
          <a:prstGeom prst="rect">
            <a:avLst/>
          </a:prstGeom>
          <a:noFill/>
        </p:spPr>
      </p:pic>
      <p:sp>
        <p:nvSpPr>
          <p:cNvPr id="5" name="Скругленный прямоугольник 4"/>
          <p:cNvSpPr/>
          <p:nvPr/>
        </p:nvSpPr>
        <p:spPr>
          <a:xfrm>
            <a:off x="142844" y="1714488"/>
            <a:ext cx="6500858" cy="35004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400" dirty="0" smtClean="0"/>
              <a:t>К детям подготовительной группы следует относиться особенно внимательно, ведь они - будущие школьники, и вскоре им придется самостоятельно переходить дорогу, выполнять обязанности пешехода и пассажира. С ними продолжаются занятия на развитие познавательных процессов: внимания, восприятия, воображения, мышления, памяти, речи. У дошкольников этой возрастной группы нужно развивать способности к восприятию пространственных отрезков пространственной ориентации. Они должны уметь самостоятельно давать оценку действиям водителя, пешехода и пассажира, предвидеть опасность на улице. Также к этому возрасту дошкольники должны уметь наблюдать, оценивать дорожную обстановку с помощью зрения, слуха (увидел сигнал светофора, услышал предупредительный звуковой сигнал, подаваемый водителем автомобиля, и т. д.), с пониманием объяснять опасные места в окружающей дорожной среде.</a:t>
            </a:r>
          </a:p>
          <a:p>
            <a:endParaRPr lang="ru-RU" sz="1400"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1" nodeType="click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90"/>
                                          </p:val>
                                        </p:tav>
                                        <p:tav tm="100000">
                                          <p:val>
                                            <p:fltVal val="0"/>
                                          </p:val>
                                        </p:tav>
                                      </p:tavLst>
                                    </p:anim>
                                    <p:animEffect transition="in" filter="fad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ox(in)">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200" b="1" i="1" dirty="0" smtClean="0">
                <a:solidFill>
                  <a:srgbClr val="FF0000"/>
                </a:solidFill>
                <a:effectLst>
                  <a:outerShdw blurRad="38100" dist="38100" dir="2700000" algn="tl">
                    <a:srgbClr val="000000">
                      <a:alpha val="43137"/>
                    </a:srgbClr>
                  </a:outerShdw>
                </a:effectLst>
              </a:rPr>
              <a:t>Содержание уголков безопасности дорожного движения в группах</a:t>
            </a:r>
            <a:r>
              <a:rPr lang="ru-RU" sz="3200" i="1" dirty="0" smtClean="0">
                <a:solidFill>
                  <a:srgbClr val="FF0000"/>
                </a:solidFill>
                <a:effectLst>
                  <a:outerShdw blurRad="38100" dist="38100" dir="2700000" algn="tl">
                    <a:srgbClr val="000000">
                      <a:alpha val="43137"/>
                    </a:srgbClr>
                  </a:outerShdw>
                </a:effectLst>
              </a:rPr>
              <a:t/>
            </a:r>
            <a:br>
              <a:rPr lang="ru-RU" sz="3200" i="1" dirty="0" smtClean="0">
                <a:solidFill>
                  <a:srgbClr val="FF0000"/>
                </a:solidFill>
                <a:effectLst>
                  <a:outerShdw blurRad="38100" dist="38100" dir="2700000" algn="tl">
                    <a:srgbClr val="000000">
                      <a:alpha val="43137"/>
                    </a:srgbClr>
                  </a:outerShdw>
                </a:effectLst>
              </a:rPr>
            </a:br>
            <a:endParaRPr lang="ru-RU" sz="3200" i="1" dirty="0">
              <a:solidFill>
                <a:srgbClr val="FF0000"/>
              </a:solidFill>
              <a:effectLst>
                <a:outerShdw blurRad="38100" dist="38100" dir="2700000" algn="tl">
                  <a:srgbClr val="000000">
                    <a:alpha val="43137"/>
                  </a:srgbClr>
                </a:outerShdw>
              </a:effectLst>
            </a:endParaRPr>
          </a:p>
        </p:txBody>
      </p:sp>
      <p:sp>
        <p:nvSpPr>
          <p:cNvPr id="3" name="Содержимое 2"/>
          <p:cNvSpPr>
            <a:spLocks noGrp="1"/>
          </p:cNvSpPr>
          <p:nvPr>
            <p:ph idx="1"/>
          </p:nvPr>
        </p:nvSpPr>
        <p:spPr>
          <a:xfrm>
            <a:off x="457200" y="1600200"/>
            <a:ext cx="8329642" cy="1257295"/>
          </a:xfrm>
        </p:spPr>
        <p:txBody>
          <a:bodyPr>
            <a:normAutofit fontScale="77500" lnSpcReduction="20000"/>
          </a:bodyPr>
          <a:lstStyle/>
          <a:p>
            <a:pPr algn="ctr">
              <a:buNone/>
            </a:pPr>
            <a:r>
              <a:rPr lang="ru-RU" dirty="0" smtClean="0"/>
              <a:t>Содержание уголков безопасности дорожного движения в группах должно определяться содержание занятий по изучению правил дорожного движения с той или иной возрастной категорией детей.</a:t>
            </a:r>
          </a:p>
        </p:txBody>
      </p:sp>
      <p:sp>
        <p:nvSpPr>
          <p:cNvPr id="5" name="Прямоугольник 4"/>
          <p:cNvSpPr/>
          <p:nvPr/>
        </p:nvSpPr>
        <p:spPr>
          <a:xfrm>
            <a:off x="214282" y="3214686"/>
            <a:ext cx="8572560" cy="34290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400" dirty="0" smtClean="0"/>
              <a:t>В</a:t>
            </a:r>
            <a:r>
              <a:rPr lang="ru-RU" sz="1400" u="sng" dirty="0" smtClean="0"/>
              <a:t> младшей группе</a:t>
            </a:r>
            <a:r>
              <a:rPr lang="ru-RU" sz="1400" dirty="0" smtClean="0"/>
              <a:t> дети знакомятся с транспортными средствами: грузовым и легковым автомобилями, общественным транспортом. Определяют, из каких частей состоят машины. Знакомятся с правилами поведения в общественном транспорте, учатся  различать красный, жёлтый, зелёный цвета, знакомятся с понятиями «тротуар» и «проезжая часть». Следовательно, в игровом уголке должны быть:</a:t>
            </a:r>
          </a:p>
          <a:p>
            <a:pPr lvl="0">
              <a:buFont typeface="Arial" pitchFamily="34" charset="0"/>
              <a:buChar char="•"/>
            </a:pPr>
            <a:r>
              <a:rPr lang="ru-RU" sz="1400" dirty="0" smtClean="0"/>
              <a:t>Набор транспортных средств </a:t>
            </a:r>
          </a:p>
          <a:p>
            <a:pPr lvl="0">
              <a:buFont typeface="Arial" pitchFamily="34" charset="0"/>
              <a:buChar char="•"/>
            </a:pPr>
            <a:r>
              <a:rPr lang="ru-RU" sz="1400" dirty="0" smtClean="0"/>
              <a:t>Иллюстрации с изображением транспортных средств </a:t>
            </a:r>
          </a:p>
          <a:p>
            <a:pPr lvl="0">
              <a:buFont typeface="Arial" pitchFamily="34" charset="0"/>
              <a:buChar char="•"/>
            </a:pPr>
            <a:r>
              <a:rPr lang="ru-RU" sz="1400" dirty="0" smtClean="0"/>
              <a:t>Кружки красного и зелёного цвета, макет пешеходного светофора. </a:t>
            </a:r>
          </a:p>
          <a:p>
            <a:pPr lvl="0">
              <a:buFont typeface="Arial" pitchFamily="34" charset="0"/>
              <a:buChar char="•"/>
            </a:pPr>
            <a:r>
              <a:rPr lang="ru-RU" sz="1400" dirty="0" smtClean="0"/>
              <a:t>Атрибуты к сюжетно-ролевой игре «Транспорт» (разноцветные рули, шапочки разных видов машин, нагрудные знаки, жилеты с изображением того или иного вида транспорта и т.д.) </a:t>
            </a:r>
          </a:p>
          <a:p>
            <a:pPr lvl="0">
              <a:buFont typeface="Arial" pitchFamily="34" charset="0"/>
              <a:buChar char="•"/>
            </a:pPr>
            <a:r>
              <a:rPr lang="ru-RU" sz="1400" dirty="0" smtClean="0"/>
              <a:t>Дидактические игры «Собери машину» (из 4-х частей), «Поставь машину в гараж», «Светофор».</a:t>
            </a:r>
          </a:p>
          <a:p>
            <a:pPr lvl="0">
              <a:buFont typeface="Arial" pitchFamily="34" charset="0"/>
              <a:buChar char="•"/>
            </a:pPr>
            <a:r>
              <a:rPr lang="ru-RU" sz="1400" dirty="0" smtClean="0"/>
              <a:t>Картинки для игры на классификацию видов транспорта «На чём едут пассажиры», «Найти такую же картинку». </a:t>
            </a:r>
          </a:p>
          <a:p>
            <a:pPr lvl="0">
              <a:buFont typeface="Arial" pitchFamily="34" charset="0"/>
              <a:buChar char="•"/>
            </a:pPr>
            <a:r>
              <a:rPr lang="ru-RU" sz="1400" dirty="0" smtClean="0"/>
              <a:t>Простейший макет улицы (желательно крупный), где обозначены тротуар и проезжая часть </a:t>
            </a:r>
          </a:p>
          <a:p>
            <a:pPr lvl="0">
              <a:buFont typeface="Arial" pitchFamily="34" charset="0"/>
              <a:buChar char="•"/>
            </a:pPr>
            <a:r>
              <a:rPr lang="ru-RU" sz="1400" dirty="0" smtClean="0"/>
              <a:t>Макет транспортного светофора (плоскостной). </a:t>
            </a:r>
          </a:p>
          <a:p>
            <a:pPr algn="ctr"/>
            <a:endParaRPr lang="ru-RU" sz="1400" dirty="0"/>
          </a:p>
        </p:txBody>
      </p:sp>
      <p:sp>
        <p:nvSpPr>
          <p:cNvPr id="6" name="Прямоугольник 5"/>
          <p:cNvSpPr/>
          <p:nvPr/>
        </p:nvSpPr>
        <p:spPr>
          <a:xfrm>
            <a:off x="214282" y="3214686"/>
            <a:ext cx="8572560" cy="34290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400" dirty="0" smtClean="0"/>
              <a:t>Для ребят </a:t>
            </a:r>
            <a:r>
              <a:rPr lang="ru-RU" sz="1400" u="sng" dirty="0" smtClean="0"/>
              <a:t>средней группы</a:t>
            </a:r>
            <a:r>
              <a:rPr lang="ru-RU" sz="1400" dirty="0" smtClean="0"/>
              <a:t> новым будет разговор о пешеходном переходе и его назначении, правостороннем движении на тротуаре и проезжей части. Кроме того, дети 4-5 лет должны чётко представлять, что когда загорается зелёный сигнал светофора для пешеходов и разрешает им движение, для водителей в это время горит красный – запрещающий сигнал светофора. Когда загорается зелёный сигнал для водителей и разрешает движение автомобилей, для пешеходов вспыхивает красный сигнал. В уголке безопасности дорожного движения обязательно должен быть: </a:t>
            </a:r>
          </a:p>
          <a:p>
            <a:pPr lvl="0">
              <a:buFont typeface="Arial" pitchFamily="34" charset="0"/>
              <a:buChar char="•"/>
            </a:pPr>
            <a:r>
              <a:rPr lang="ru-RU" sz="1400" dirty="0" smtClean="0"/>
              <a:t>Макет светофора с переключающимися сигналами, действующий от батарейки </a:t>
            </a:r>
          </a:p>
          <a:p>
            <a:pPr lvl="0">
              <a:buFont typeface="Arial" pitchFamily="34" charset="0"/>
              <a:buChar char="•"/>
            </a:pPr>
            <a:r>
              <a:rPr lang="ru-RU" sz="1400" dirty="0" smtClean="0"/>
              <a:t>Дидактические игры «Найди свой цвет», «Собери светофор» </a:t>
            </a:r>
          </a:p>
          <a:p>
            <a:pPr lvl="0">
              <a:buFont typeface="Arial" pitchFamily="34" charset="0"/>
              <a:buChar char="•"/>
            </a:pPr>
            <a:r>
              <a:rPr lang="ru-RU" sz="1400" dirty="0" smtClean="0"/>
              <a:t>На макете улицы необходимо нанести пешеходный переход. </a:t>
            </a:r>
          </a:p>
          <a:p>
            <a:pPr algn="ctr"/>
            <a:endParaRPr lang="ru-RU" sz="1400" dirty="0"/>
          </a:p>
        </p:txBody>
      </p:sp>
      <p:sp>
        <p:nvSpPr>
          <p:cNvPr id="7" name="Прямоугольник 6"/>
          <p:cNvSpPr/>
          <p:nvPr/>
        </p:nvSpPr>
        <p:spPr>
          <a:xfrm>
            <a:off x="179512" y="2924944"/>
            <a:ext cx="8716576" cy="37159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300" dirty="0" smtClean="0"/>
              <a:t>В </a:t>
            </a:r>
            <a:r>
              <a:rPr lang="ru-RU" sz="1300" u="sng" dirty="0" smtClean="0"/>
              <a:t>старшей группе</a:t>
            </a:r>
            <a:r>
              <a:rPr lang="ru-RU" sz="1300" dirty="0" smtClean="0"/>
              <a:t> ребята узнают о дорожном движении много нового. Именно в этом возрасте происходит знакомство с такими большими и сложными темами, как «Перекрёсток», «Дорожные знаки». Следовательно, в уголке безопасности дорожного движения должны появиться:</a:t>
            </a:r>
          </a:p>
          <a:p>
            <a:pPr lvl="0">
              <a:buFont typeface="Arial" pitchFamily="34" charset="0"/>
              <a:buChar char="•"/>
            </a:pPr>
            <a:r>
              <a:rPr lang="ru-RU" sz="1300" dirty="0" smtClean="0"/>
              <a:t>Макет перекрёстка, с помощью которого ребята смогут решать сложные логические задачи по безопасности дорожного движения, отрабатывать навыки безопасного перехода проезжей части на перекрёстке. Желательно, чтобы этот макет был со съёмными предметами, тогда дети сами смогут моделировать улицу. </a:t>
            </a:r>
          </a:p>
          <a:p>
            <a:pPr lvl="0">
              <a:buFont typeface="Arial" pitchFamily="34" charset="0"/>
              <a:buChar char="•"/>
            </a:pPr>
            <a:r>
              <a:rPr lang="ru-RU" sz="1300" dirty="0" smtClean="0"/>
              <a:t>Также, необходим набор дорожных знаков, в который обязательно входят такие дорожные знаки, как: информационно-указательные – «Пешеходный переход», «Подземный пешеходный переход», «Место остановки автобуса и (или) троллейбуса»; предупреждающие знаки – «Дети»; запрещающие знаки – «Движение пешеходов запрещено», «Движение на велосипедах запрещено»; предписывающие знаки – «Пешеходная дорожка», «Велосипедная дорожка»; знаки приоритета – «Главная дорога», «Уступи дорогу»; знаки сервиса – «Больница», «Телефон», «Пункт питания». Хорошо иметь мелкие знаки на подставках, для работы с макетом, и более крупные знаки на подставках для творческих, ролевых игр. </a:t>
            </a:r>
          </a:p>
          <a:p>
            <a:pPr lvl="0">
              <a:buFont typeface="Arial" pitchFamily="34" charset="0"/>
              <a:buChar char="•"/>
            </a:pPr>
            <a:r>
              <a:rPr lang="ru-RU" sz="1300" dirty="0" smtClean="0"/>
              <a:t>Дидактические игры: «О чём говорят знаки?», «Угадай знак», «Где спрятался знак?», «Перекрёсток», «Наша улица» </a:t>
            </a:r>
          </a:p>
          <a:p>
            <a:pPr lvl="0">
              <a:buFont typeface="Arial" pitchFamily="34" charset="0"/>
              <a:buChar char="•"/>
            </a:pPr>
            <a:r>
              <a:rPr lang="ru-RU" sz="1300" dirty="0" smtClean="0"/>
              <a:t>Кроме того, для детей старшей группы знакомят с работой регулировщика. Значит в уголке БДД должны быть схемы жестов регулировщика, дидактическая игра «Что говорит жезл?», атрибуты инспектора ДПС: жезл, фуражка. </a:t>
            </a:r>
          </a:p>
          <a:p>
            <a:pPr algn="ctr"/>
            <a:endParaRPr lang="ru-RU" sz="1300" dirty="0"/>
          </a:p>
        </p:txBody>
      </p:sp>
      <p:sp>
        <p:nvSpPr>
          <p:cNvPr id="8" name="Прямоугольник 7"/>
          <p:cNvSpPr/>
          <p:nvPr/>
        </p:nvSpPr>
        <p:spPr>
          <a:xfrm>
            <a:off x="179512" y="2924944"/>
            <a:ext cx="8712968" cy="36724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400" dirty="0" smtClean="0"/>
              <a:t>В </a:t>
            </a:r>
            <a:r>
              <a:rPr lang="ru-RU" sz="1400" u="sng" dirty="0" smtClean="0"/>
              <a:t>подготовительной группе</a:t>
            </a:r>
            <a:r>
              <a:rPr lang="ru-RU" sz="1400" dirty="0" smtClean="0"/>
              <a:t> ребята встречаются с проблемными ситуациями на дорогах (так называемыми дорожными «ловушками»), знания детей о Правилах дорожного движения уже систематизируются. Содержание уголка более усложняется:</a:t>
            </a:r>
          </a:p>
          <a:p>
            <a:pPr lvl="0">
              <a:buFont typeface="Arial" pitchFamily="34" charset="0"/>
              <a:buChar char="•"/>
            </a:pPr>
            <a:r>
              <a:rPr lang="ru-RU" sz="1400" dirty="0" smtClean="0"/>
              <a:t>Собирается картотека «опасных ситуаций» (для их показа можно сделать импровизированный телевизор, или компьютер) </a:t>
            </a:r>
          </a:p>
          <a:p>
            <a:pPr lvl="0">
              <a:buFont typeface="Arial" pitchFamily="34" charset="0"/>
              <a:buChar char="•"/>
            </a:pPr>
            <a:r>
              <a:rPr lang="ru-RU" sz="1400" dirty="0" smtClean="0"/>
              <a:t>Организовывается окно выдачи водительских удостоверений сдавшим экзамен по ПДД. </a:t>
            </a:r>
          </a:p>
          <a:p>
            <a:pPr algn="ctr"/>
            <a:endParaRPr lang="ru-RU" sz="1300"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27" presetClass="entr" presetSubtype="0" fill="hold" grpId="0" nodeType="clickEffect">
                                  <p:stCondLst>
                                    <p:cond delay="0"/>
                                  </p:stCondLst>
                                  <p:iterate type="lt">
                                    <p:tmPct val="50000"/>
                                  </p:iterate>
                                  <p:childTnLst>
                                    <p:set>
                                      <p:cBhvr>
                                        <p:cTn id="17"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18"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9"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20" dur="80"/>
                                        <p:tgtEl>
                                          <p:spTgt spid="3">
                                            <p:txEl>
                                              <p:pRg st="0" end="0"/>
                                            </p:txEl>
                                          </p:spTgt>
                                        </p:tgtEl>
                                        <p:attrNameLst>
                                          <p:attrName>fill.type</p:attrName>
                                        </p:attrNameLst>
                                      </p:cBhvr>
                                      <p:to>
                                        <p:strVal val="solid"/>
                                      </p:to>
                                    </p:set>
                                  </p:childTnLst>
                                </p:cTn>
                              </p:par>
                            </p:childTnLst>
                          </p:cTn>
                        </p:par>
                      </p:childTnLst>
                    </p:cTn>
                  </p:par>
                  <p:par>
                    <p:cTn id="21" fill="hold">
                      <p:stCondLst>
                        <p:cond delay="indefinite"/>
                      </p:stCondLst>
                      <p:childTnLst>
                        <p:par>
                          <p:cTn id="22" fill="hold">
                            <p:stCondLst>
                              <p:cond delay="0"/>
                            </p:stCondLst>
                            <p:childTnLst>
                              <p:par>
                                <p:cTn id="23" presetID="18" presetClass="entr" presetSubtype="12"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strips(downLeft)">
                                      <p:cBhvr>
                                        <p:cTn id="25" dur="2000"/>
                                        <p:tgtEl>
                                          <p:spTgt spid="5"/>
                                        </p:tgtEl>
                                      </p:cBhvr>
                                    </p:animEffect>
                                  </p:childTnLst>
                                </p:cTn>
                              </p:par>
                            </p:childTnLst>
                          </p:cTn>
                        </p:par>
                      </p:childTnLst>
                    </p:cTn>
                  </p:par>
                  <p:par>
                    <p:cTn id="26" fill="hold">
                      <p:stCondLst>
                        <p:cond delay="indefinite"/>
                      </p:stCondLst>
                      <p:childTnLst>
                        <p:par>
                          <p:cTn id="27" fill="hold">
                            <p:stCondLst>
                              <p:cond delay="0"/>
                            </p:stCondLst>
                            <p:childTnLst>
                              <p:par>
                                <p:cTn id="28" presetID="18" presetClass="entr" presetSubtype="12"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strips(downLeft)">
                                      <p:cBhvr>
                                        <p:cTn id="30" dur="2000"/>
                                        <p:tgtEl>
                                          <p:spTgt spid="6"/>
                                        </p:tgtEl>
                                      </p:cBhvr>
                                    </p:animEffect>
                                  </p:childTnLst>
                                </p:cTn>
                              </p:par>
                            </p:childTnLst>
                          </p:cTn>
                        </p:par>
                      </p:childTnLst>
                    </p:cTn>
                  </p:par>
                  <p:par>
                    <p:cTn id="31" fill="hold">
                      <p:stCondLst>
                        <p:cond delay="indefinite"/>
                      </p:stCondLst>
                      <p:childTnLst>
                        <p:par>
                          <p:cTn id="32" fill="hold">
                            <p:stCondLst>
                              <p:cond delay="0"/>
                            </p:stCondLst>
                            <p:childTnLst>
                              <p:par>
                                <p:cTn id="33" presetID="18" presetClass="entr" presetSubtype="12"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strips(downLeft)">
                                      <p:cBhvr>
                                        <p:cTn id="35" dur="2000"/>
                                        <p:tgtEl>
                                          <p:spTgt spid="7"/>
                                        </p:tgtEl>
                                      </p:cBhvr>
                                    </p:animEffect>
                                  </p:childTnLst>
                                </p:cTn>
                              </p:par>
                            </p:childTnLst>
                          </p:cTn>
                        </p:par>
                      </p:childTnLst>
                    </p:cTn>
                  </p:par>
                  <p:par>
                    <p:cTn id="36" fill="hold">
                      <p:stCondLst>
                        <p:cond delay="indefinite"/>
                      </p:stCondLst>
                      <p:childTnLst>
                        <p:par>
                          <p:cTn id="37" fill="hold">
                            <p:stCondLst>
                              <p:cond delay="0"/>
                            </p:stCondLst>
                            <p:childTnLst>
                              <p:par>
                                <p:cTn id="38" presetID="18" presetClass="entr" presetSubtype="12" fill="hold" grpId="0" nodeType="click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strips(downLeft)">
                                      <p:cBhvr>
                                        <p:cTn id="40"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animBg="1"/>
      <p:bldP spid="6" grpId="0" animBg="1"/>
      <p:bldP spid="7" grpId="0" animBg="1"/>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700" b="1" dirty="0" smtClean="0">
                <a:solidFill>
                  <a:srgbClr val="FF0000"/>
                </a:solidFill>
                <a:effectLst>
                  <a:outerShdw blurRad="38100" dist="38100" dir="2700000" algn="tl">
                    <a:srgbClr val="000000">
                      <a:alpha val="43137"/>
                    </a:srgbClr>
                  </a:outerShdw>
                </a:effectLst>
              </a:rPr>
              <a:t>ВОПРОСНИК ДЛЯ ПРОВЕРКИ ЗНАНИЙ ДЕТЕЙ ПО ТЕМЕ«ДОРОЖНАЯ АЗБУКА»</a:t>
            </a:r>
            <a:r>
              <a:rPr lang="ru-RU" dirty="0" smtClean="0"/>
              <a:t/>
            </a:r>
            <a:br>
              <a:rPr lang="ru-RU" dirty="0" smtClean="0"/>
            </a:br>
            <a:endParaRPr lang="ru-RU" dirty="0"/>
          </a:p>
        </p:txBody>
      </p:sp>
      <p:sp>
        <p:nvSpPr>
          <p:cNvPr id="3" name="Содержимое 2"/>
          <p:cNvSpPr>
            <a:spLocks noGrp="1"/>
          </p:cNvSpPr>
          <p:nvPr>
            <p:ph idx="1"/>
          </p:nvPr>
        </p:nvSpPr>
        <p:spPr>
          <a:xfrm>
            <a:off x="251520" y="1052736"/>
            <a:ext cx="8424936" cy="4824536"/>
          </a:xfrm>
        </p:spPr>
        <p:txBody>
          <a:bodyPr>
            <a:noAutofit/>
          </a:bodyPr>
          <a:lstStyle/>
          <a:p>
            <a:r>
              <a:rPr lang="ru-RU" sz="1500" dirty="0" smtClean="0">
                <a:solidFill>
                  <a:srgbClr val="993366"/>
                </a:solidFill>
              </a:rPr>
              <a:t>Что такое улица?</a:t>
            </a:r>
          </a:p>
          <a:p>
            <a:r>
              <a:rPr lang="ru-RU" sz="1500" dirty="0" smtClean="0">
                <a:solidFill>
                  <a:srgbClr val="993366"/>
                </a:solidFill>
              </a:rPr>
              <a:t>Как регулируется движение на улице?</a:t>
            </a:r>
          </a:p>
          <a:p>
            <a:r>
              <a:rPr lang="ru-RU" sz="1500" dirty="0" smtClean="0">
                <a:solidFill>
                  <a:srgbClr val="993366"/>
                </a:solidFill>
              </a:rPr>
              <a:t>Какие сигналы светофора ты знаешь? Как они обозначаются?</a:t>
            </a:r>
          </a:p>
          <a:p>
            <a:r>
              <a:rPr lang="ru-RU" sz="1500" dirty="0" smtClean="0">
                <a:solidFill>
                  <a:srgbClr val="993366"/>
                </a:solidFill>
              </a:rPr>
              <a:t>Какие  светофоры стоят на улицах города?</a:t>
            </a:r>
          </a:p>
          <a:p>
            <a:r>
              <a:rPr lang="ru-RU" sz="1500" dirty="0" smtClean="0">
                <a:solidFill>
                  <a:srgbClr val="993366"/>
                </a:solidFill>
              </a:rPr>
              <a:t>Чем отличаются  транспортный и пешеходный светофоры?</a:t>
            </a:r>
          </a:p>
          <a:p>
            <a:r>
              <a:rPr lang="ru-RU" sz="1500" dirty="0" smtClean="0">
                <a:solidFill>
                  <a:srgbClr val="993366"/>
                </a:solidFill>
              </a:rPr>
              <a:t>Как называется человек, который  регулирует движение на дороге?</a:t>
            </a:r>
          </a:p>
          <a:p>
            <a:r>
              <a:rPr lang="ru-RU" sz="1500" dirty="0" smtClean="0">
                <a:solidFill>
                  <a:srgbClr val="993366"/>
                </a:solidFill>
              </a:rPr>
              <a:t>Что помогает регулировщику управлять движением?</a:t>
            </a:r>
          </a:p>
          <a:p>
            <a:r>
              <a:rPr lang="ru-RU" sz="1500" dirty="0" smtClean="0">
                <a:solidFill>
                  <a:srgbClr val="993366"/>
                </a:solidFill>
              </a:rPr>
              <a:t>Для чего нужны дорожные знаки?</a:t>
            </a:r>
          </a:p>
          <a:p>
            <a:r>
              <a:rPr lang="ru-RU" sz="1500" dirty="0" smtClean="0">
                <a:solidFill>
                  <a:srgbClr val="993366"/>
                </a:solidFill>
              </a:rPr>
              <a:t>Какие дорожные знаки ты знаешь?</a:t>
            </a:r>
          </a:p>
          <a:p>
            <a:r>
              <a:rPr lang="ru-RU" sz="1500" dirty="0" smtClean="0">
                <a:solidFill>
                  <a:srgbClr val="993366"/>
                </a:solidFill>
              </a:rPr>
              <a:t>Где должны ходить пешеходы?</a:t>
            </a:r>
          </a:p>
          <a:p>
            <a:r>
              <a:rPr lang="ru-RU" sz="1500" dirty="0" smtClean="0">
                <a:solidFill>
                  <a:srgbClr val="993366"/>
                </a:solidFill>
              </a:rPr>
              <a:t>Что такое перекресток?</a:t>
            </a:r>
          </a:p>
          <a:p>
            <a:r>
              <a:rPr lang="ru-RU" sz="1500" dirty="0" smtClean="0">
                <a:solidFill>
                  <a:srgbClr val="993366"/>
                </a:solidFill>
              </a:rPr>
              <a:t>Где и как нужно переходить дорогу?</a:t>
            </a:r>
          </a:p>
          <a:p>
            <a:r>
              <a:rPr lang="ru-RU" sz="1500" dirty="0" smtClean="0">
                <a:solidFill>
                  <a:srgbClr val="993366"/>
                </a:solidFill>
              </a:rPr>
              <a:t>Как обозначается пешеходный переход?</a:t>
            </a:r>
          </a:p>
          <a:p>
            <a:r>
              <a:rPr lang="ru-RU" sz="1500" dirty="0" smtClean="0">
                <a:solidFill>
                  <a:srgbClr val="993366"/>
                </a:solidFill>
              </a:rPr>
              <a:t>Какие пешеходные переходы ты знаешь?</a:t>
            </a:r>
          </a:p>
          <a:p>
            <a:r>
              <a:rPr lang="ru-RU" sz="1500" dirty="0" smtClean="0">
                <a:solidFill>
                  <a:srgbClr val="993366"/>
                </a:solidFill>
              </a:rPr>
              <a:t>Где на проезжей части можно переждать поток машин?</a:t>
            </a:r>
          </a:p>
          <a:p>
            <a:r>
              <a:rPr lang="ru-RU" sz="1500" dirty="0" smtClean="0">
                <a:solidFill>
                  <a:srgbClr val="993366"/>
                </a:solidFill>
              </a:rPr>
              <a:t>Где должны ездить автомобили?</a:t>
            </a:r>
          </a:p>
          <a:p>
            <a:r>
              <a:rPr lang="ru-RU" sz="1500" dirty="0" smtClean="0">
                <a:solidFill>
                  <a:srgbClr val="993366"/>
                </a:solidFill>
              </a:rPr>
              <a:t>Чем отличается грузовой транспорт от пассажирского?</a:t>
            </a:r>
          </a:p>
          <a:p>
            <a:r>
              <a:rPr lang="ru-RU" sz="1500" dirty="0" smtClean="0">
                <a:solidFill>
                  <a:srgbClr val="993366"/>
                </a:solidFill>
              </a:rPr>
              <a:t>Какие виды пассажирского транспорта ты знаешь?</a:t>
            </a:r>
          </a:p>
          <a:p>
            <a:r>
              <a:rPr lang="ru-RU" sz="1500" dirty="0" smtClean="0">
                <a:solidFill>
                  <a:srgbClr val="993366"/>
                </a:solidFill>
              </a:rPr>
              <a:t>Для чего нужен пассажирский транспорт? Где его ожидают люди?</a:t>
            </a:r>
          </a:p>
          <a:p>
            <a:r>
              <a:rPr lang="ru-RU" sz="1500" dirty="0" smtClean="0">
                <a:solidFill>
                  <a:srgbClr val="993366"/>
                </a:solidFill>
              </a:rPr>
              <a:t>Какие ты знаешь правила поведения в транспорте?</a:t>
            </a:r>
          </a:p>
          <a:p>
            <a:r>
              <a:rPr lang="ru-RU" sz="1500" dirty="0" smtClean="0">
                <a:solidFill>
                  <a:srgbClr val="993366"/>
                </a:solidFill>
              </a:rPr>
              <a:t>Чего нельзя делать на дороге?</a:t>
            </a:r>
          </a:p>
        </p:txBody>
      </p:sp>
      <p:pic>
        <p:nvPicPr>
          <p:cNvPr id="23553" name="Picture 1" descr="C:\Users\пользователь\Desktop\perechod.jpg"/>
          <p:cNvPicPr>
            <a:picLocks noChangeAspect="1" noChangeArrowheads="1"/>
          </p:cNvPicPr>
          <p:nvPr/>
        </p:nvPicPr>
        <p:blipFill>
          <a:blip r:embed="rId2" cstate="print"/>
          <a:srcRect/>
          <a:stretch>
            <a:fillRect/>
          </a:stretch>
        </p:blipFill>
        <p:spPr bwMode="auto">
          <a:xfrm>
            <a:off x="6660232" y="2780928"/>
            <a:ext cx="2078151" cy="2808312"/>
          </a:xfrm>
          <a:prstGeom prst="rect">
            <a:avLst/>
          </a:prstGeom>
          <a:noFill/>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228" fill="hold">
                                          <p:stCondLst>
                                            <p:cond delay="0"/>
                                          </p:stCondLst>
                                        </p:cTn>
                                        <p:tgtEl>
                                          <p:spTgt spid="2"/>
                                        </p:tgtEl>
                                        <p:attrNameLst>
                                          <p:attrName>style.rotation</p:attrName>
                                        </p:attrNameLst>
                                      </p:cBhvr>
                                      <p:to>
                                        <p:strVal val="-45.0"/>
                                      </p:to>
                                    </p:set>
                                    <p:anim calcmode="lin" valueType="num">
                                      <p:cBhvr>
                                        <p:cTn id="8" dur="228" fill="hold">
                                          <p:stCondLst>
                                            <p:cond delay="228"/>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 calcmode="lin" valueType="num">
                                      <p:cBhvr additive="base">
                                        <p:cTn id="16"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additive="base">
                                        <p:cTn id="2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calcmode="lin" valueType="num">
                                      <p:cBhvr additive="base">
                                        <p:cTn id="3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anim calcmode="lin" valueType="num">
                                      <p:cBhvr additive="base">
                                        <p:cTn id="36"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3">
                                            <p:txEl>
                                              <p:pRg st="3" end="3"/>
                                            </p:txEl>
                                          </p:spTgt>
                                        </p:tgtEl>
                                        <p:attrNameLst>
                                          <p:attrName>style.visibility</p:attrName>
                                        </p:attrNameLst>
                                      </p:cBhvr>
                                      <p:to>
                                        <p:strVal val="visible"/>
                                      </p:to>
                                    </p:set>
                                    <p:anim calcmode="lin" valueType="num">
                                      <p:cBhvr additive="base">
                                        <p:cTn id="4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3">
                                            <p:txEl>
                                              <p:pRg st="3" end="3"/>
                                            </p:txEl>
                                          </p:spTgt>
                                        </p:tgtEl>
                                        <p:attrNameLst>
                                          <p:attrName>ppt_y</p:attrName>
                                        </p:attrNameLst>
                                      </p:cBhvr>
                                      <p:tavLst>
                                        <p:tav tm="0">
                                          <p:val>
                                            <p:strVal val="1+#ppt_h/2"/>
                                          </p:val>
                                        </p:tav>
                                        <p:tav tm="100000">
                                          <p:val>
                                            <p:strVal val="#ppt_y"/>
                                          </p:val>
                                        </p:tav>
                                      </p:tavLst>
                                    </p:anim>
                                  </p:childTnLst>
                                </p:cTn>
                              </p:par>
                              <p:par>
                                <p:cTn id="42" presetID="2" presetClass="entr" presetSubtype="4" fill="hold" nodeType="withEffect">
                                  <p:stCondLst>
                                    <p:cond delay="0"/>
                                  </p:stCondLst>
                                  <p:childTnLst>
                                    <p:set>
                                      <p:cBhvr>
                                        <p:cTn id="43" dur="1" fill="hold">
                                          <p:stCondLst>
                                            <p:cond delay="0"/>
                                          </p:stCondLst>
                                        </p:cTn>
                                        <p:tgtEl>
                                          <p:spTgt spid="3">
                                            <p:txEl>
                                              <p:pRg st="8" end="8"/>
                                            </p:txEl>
                                          </p:spTgt>
                                        </p:tgtEl>
                                        <p:attrNameLst>
                                          <p:attrName>style.visibility</p:attrName>
                                        </p:attrNameLst>
                                      </p:cBhvr>
                                      <p:to>
                                        <p:strVal val="visible"/>
                                      </p:to>
                                    </p:set>
                                    <p:anim calcmode="lin" valueType="num">
                                      <p:cBhvr additive="base">
                                        <p:cTn id="44"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8" end="8"/>
                                            </p:txEl>
                                          </p:spTgt>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stCondLst>
                                    <p:cond delay="0"/>
                                  </p:stCondLst>
                                  <p:childTnLst>
                                    <p:set>
                                      <p:cBhvr>
                                        <p:cTn id="47" dur="1" fill="hold">
                                          <p:stCondLst>
                                            <p:cond delay="0"/>
                                          </p:stCondLst>
                                        </p:cTn>
                                        <p:tgtEl>
                                          <p:spTgt spid="3">
                                            <p:txEl>
                                              <p:pRg st="9" end="9"/>
                                            </p:txEl>
                                          </p:spTgt>
                                        </p:tgtEl>
                                        <p:attrNameLst>
                                          <p:attrName>style.visibility</p:attrName>
                                        </p:attrNameLst>
                                      </p:cBhvr>
                                      <p:to>
                                        <p:strVal val="visible"/>
                                      </p:to>
                                    </p:set>
                                    <p:anim calcmode="lin" valueType="num">
                                      <p:cBhvr additive="base">
                                        <p:cTn id="48"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9" end="9"/>
                                            </p:txEl>
                                          </p:spTgt>
                                        </p:tgtEl>
                                        <p:attrNameLst>
                                          <p:attrName>ppt_y</p:attrName>
                                        </p:attrNameLst>
                                      </p:cBhvr>
                                      <p:tavLst>
                                        <p:tav tm="0">
                                          <p:val>
                                            <p:strVal val="1+#ppt_h/2"/>
                                          </p:val>
                                        </p:tav>
                                        <p:tav tm="100000">
                                          <p:val>
                                            <p:strVal val="#ppt_y"/>
                                          </p:val>
                                        </p:tav>
                                      </p:tavLst>
                                    </p:anim>
                                  </p:childTnLst>
                                </p:cTn>
                              </p:par>
                              <p:par>
                                <p:cTn id="50" presetID="2" presetClass="entr" presetSubtype="4" fill="hold" nodeType="withEffect">
                                  <p:stCondLst>
                                    <p:cond delay="0"/>
                                  </p:stCondLst>
                                  <p:childTnLst>
                                    <p:set>
                                      <p:cBhvr>
                                        <p:cTn id="51" dur="1" fill="hold">
                                          <p:stCondLst>
                                            <p:cond delay="0"/>
                                          </p:stCondLst>
                                        </p:cTn>
                                        <p:tgtEl>
                                          <p:spTgt spid="3">
                                            <p:txEl>
                                              <p:pRg st="10" end="10"/>
                                            </p:txEl>
                                          </p:spTgt>
                                        </p:tgtEl>
                                        <p:attrNameLst>
                                          <p:attrName>style.visibility</p:attrName>
                                        </p:attrNameLst>
                                      </p:cBhvr>
                                      <p:to>
                                        <p:strVal val="visible"/>
                                      </p:to>
                                    </p:set>
                                    <p:anim calcmode="lin" valueType="num">
                                      <p:cBhvr additive="base">
                                        <p:cTn id="52"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3">
                                            <p:txEl>
                                              <p:pRg st="10" end="10"/>
                                            </p:txEl>
                                          </p:spTgt>
                                        </p:tgtEl>
                                        <p:attrNameLst>
                                          <p:attrName>ppt_y</p:attrName>
                                        </p:attrNameLst>
                                      </p:cBhvr>
                                      <p:tavLst>
                                        <p:tav tm="0">
                                          <p:val>
                                            <p:strVal val="1+#ppt_h/2"/>
                                          </p:val>
                                        </p:tav>
                                        <p:tav tm="100000">
                                          <p:val>
                                            <p:strVal val="#ppt_y"/>
                                          </p:val>
                                        </p:tav>
                                      </p:tavLst>
                                    </p:anim>
                                  </p:childTnLst>
                                </p:cTn>
                              </p:par>
                              <p:par>
                                <p:cTn id="54" presetID="2" presetClass="entr" presetSubtype="4" fill="hold" nodeType="withEffect">
                                  <p:stCondLst>
                                    <p:cond delay="0"/>
                                  </p:stCondLst>
                                  <p:childTnLst>
                                    <p:set>
                                      <p:cBhvr>
                                        <p:cTn id="55" dur="1" fill="hold">
                                          <p:stCondLst>
                                            <p:cond delay="0"/>
                                          </p:stCondLst>
                                        </p:cTn>
                                        <p:tgtEl>
                                          <p:spTgt spid="3">
                                            <p:txEl>
                                              <p:pRg st="11" end="11"/>
                                            </p:txEl>
                                          </p:spTgt>
                                        </p:tgtEl>
                                        <p:attrNameLst>
                                          <p:attrName>style.visibility</p:attrName>
                                        </p:attrNameLst>
                                      </p:cBhvr>
                                      <p:to>
                                        <p:strVal val="visible"/>
                                      </p:to>
                                    </p:set>
                                    <p:anim calcmode="lin" valueType="num">
                                      <p:cBhvr additive="base">
                                        <p:cTn id="56"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3">
                                            <p:txEl>
                                              <p:pRg st="11" end="11"/>
                                            </p:txEl>
                                          </p:spTgt>
                                        </p:tgtEl>
                                        <p:attrNameLst>
                                          <p:attrName>ppt_y</p:attrName>
                                        </p:attrNameLst>
                                      </p:cBhvr>
                                      <p:tavLst>
                                        <p:tav tm="0">
                                          <p:val>
                                            <p:strVal val="1+#ppt_h/2"/>
                                          </p:val>
                                        </p:tav>
                                        <p:tav tm="100000">
                                          <p:val>
                                            <p:strVal val="#ppt_y"/>
                                          </p:val>
                                        </p:tav>
                                      </p:tavLst>
                                    </p:anim>
                                  </p:childTnLst>
                                </p:cTn>
                              </p:par>
                              <p:par>
                                <p:cTn id="58" presetID="2" presetClass="entr" presetSubtype="4" fill="hold" nodeType="withEffect">
                                  <p:stCondLst>
                                    <p:cond delay="0"/>
                                  </p:stCondLst>
                                  <p:childTnLst>
                                    <p:set>
                                      <p:cBhvr>
                                        <p:cTn id="59" dur="1" fill="hold">
                                          <p:stCondLst>
                                            <p:cond delay="0"/>
                                          </p:stCondLst>
                                        </p:cTn>
                                        <p:tgtEl>
                                          <p:spTgt spid="3">
                                            <p:txEl>
                                              <p:pRg st="12" end="12"/>
                                            </p:txEl>
                                          </p:spTgt>
                                        </p:tgtEl>
                                        <p:attrNameLst>
                                          <p:attrName>style.visibility</p:attrName>
                                        </p:attrNameLst>
                                      </p:cBhvr>
                                      <p:to>
                                        <p:strVal val="visible"/>
                                      </p:to>
                                    </p:set>
                                    <p:anim calcmode="lin" valueType="num">
                                      <p:cBhvr additive="base">
                                        <p:cTn id="60"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3">
                                            <p:txEl>
                                              <p:pRg st="12" end="12"/>
                                            </p:txEl>
                                          </p:spTgt>
                                        </p:tgtEl>
                                        <p:attrNameLst>
                                          <p:attrName>ppt_y</p:attrName>
                                        </p:attrNameLst>
                                      </p:cBhvr>
                                      <p:tavLst>
                                        <p:tav tm="0">
                                          <p:val>
                                            <p:strVal val="1+#ppt_h/2"/>
                                          </p:val>
                                        </p:tav>
                                        <p:tav tm="100000">
                                          <p:val>
                                            <p:strVal val="#ppt_y"/>
                                          </p:val>
                                        </p:tav>
                                      </p:tavLst>
                                    </p:anim>
                                  </p:childTnLst>
                                </p:cTn>
                              </p:par>
                              <p:par>
                                <p:cTn id="62" presetID="2" presetClass="entr" presetSubtype="4" fill="hold" nodeType="withEffect">
                                  <p:stCondLst>
                                    <p:cond delay="0"/>
                                  </p:stCondLst>
                                  <p:childTnLst>
                                    <p:set>
                                      <p:cBhvr>
                                        <p:cTn id="63" dur="1" fill="hold">
                                          <p:stCondLst>
                                            <p:cond delay="0"/>
                                          </p:stCondLst>
                                        </p:cTn>
                                        <p:tgtEl>
                                          <p:spTgt spid="3">
                                            <p:txEl>
                                              <p:pRg st="13" end="13"/>
                                            </p:txEl>
                                          </p:spTgt>
                                        </p:tgtEl>
                                        <p:attrNameLst>
                                          <p:attrName>style.visibility</p:attrName>
                                        </p:attrNameLst>
                                      </p:cBhvr>
                                      <p:to>
                                        <p:strVal val="visible"/>
                                      </p:to>
                                    </p:set>
                                    <p:anim calcmode="lin" valueType="num">
                                      <p:cBhvr additive="base">
                                        <p:cTn id="64"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65" dur="500" fill="hold"/>
                                        <p:tgtEl>
                                          <p:spTgt spid="3">
                                            <p:txEl>
                                              <p:pRg st="13" end="13"/>
                                            </p:txEl>
                                          </p:spTgt>
                                        </p:tgtEl>
                                        <p:attrNameLst>
                                          <p:attrName>ppt_y</p:attrName>
                                        </p:attrNameLst>
                                      </p:cBhvr>
                                      <p:tavLst>
                                        <p:tav tm="0">
                                          <p:val>
                                            <p:strVal val="1+#ppt_h/2"/>
                                          </p:val>
                                        </p:tav>
                                        <p:tav tm="100000">
                                          <p:val>
                                            <p:strVal val="#ppt_y"/>
                                          </p:val>
                                        </p:tav>
                                      </p:tavLst>
                                    </p:anim>
                                  </p:childTnLst>
                                </p:cTn>
                              </p:par>
                              <p:par>
                                <p:cTn id="66" presetID="2" presetClass="entr" presetSubtype="4" fill="hold" nodeType="withEffect">
                                  <p:stCondLst>
                                    <p:cond delay="0"/>
                                  </p:stCondLst>
                                  <p:childTnLst>
                                    <p:set>
                                      <p:cBhvr>
                                        <p:cTn id="67" dur="1" fill="hold">
                                          <p:stCondLst>
                                            <p:cond delay="0"/>
                                          </p:stCondLst>
                                        </p:cTn>
                                        <p:tgtEl>
                                          <p:spTgt spid="3">
                                            <p:txEl>
                                              <p:pRg st="14" end="14"/>
                                            </p:txEl>
                                          </p:spTgt>
                                        </p:tgtEl>
                                        <p:attrNameLst>
                                          <p:attrName>style.visibility</p:attrName>
                                        </p:attrNameLst>
                                      </p:cBhvr>
                                      <p:to>
                                        <p:strVal val="visible"/>
                                      </p:to>
                                    </p:set>
                                    <p:anim calcmode="lin" valueType="num">
                                      <p:cBhvr additive="base">
                                        <p:cTn id="68"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69" dur="500" fill="hold"/>
                                        <p:tgtEl>
                                          <p:spTgt spid="3">
                                            <p:txEl>
                                              <p:pRg st="14" end="14"/>
                                            </p:txEl>
                                          </p:spTgt>
                                        </p:tgtEl>
                                        <p:attrNameLst>
                                          <p:attrName>ppt_y</p:attrName>
                                        </p:attrNameLst>
                                      </p:cBhvr>
                                      <p:tavLst>
                                        <p:tav tm="0">
                                          <p:val>
                                            <p:strVal val="1+#ppt_h/2"/>
                                          </p:val>
                                        </p:tav>
                                        <p:tav tm="100000">
                                          <p:val>
                                            <p:strVal val="#ppt_y"/>
                                          </p:val>
                                        </p:tav>
                                      </p:tavLst>
                                    </p:anim>
                                  </p:childTnLst>
                                </p:cTn>
                              </p:par>
                              <p:par>
                                <p:cTn id="70" presetID="2" presetClass="entr" presetSubtype="4" fill="hold" nodeType="withEffect">
                                  <p:stCondLst>
                                    <p:cond delay="0"/>
                                  </p:stCondLst>
                                  <p:childTnLst>
                                    <p:set>
                                      <p:cBhvr>
                                        <p:cTn id="71" dur="1" fill="hold">
                                          <p:stCondLst>
                                            <p:cond delay="0"/>
                                          </p:stCondLst>
                                        </p:cTn>
                                        <p:tgtEl>
                                          <p:spTgt spid="3">
                                            <p:txEl>
                                              <p:pRg st="15" end="15"/>
                                            </p:txEl>
                                          </p:spTgt>
                                        </p:tgtEl>
                                        <p:attrNameLst>
                                          <p:attrName>style.visibility</p:attrName>
                                        </p:attrNameLst>
                                      </p:cBhvr>
                                      <p:to>
                                        <p:strVal val="visible"/>
                                      </p:to>
                                    </p:set>
                                    <p:anim calcmode="lin" valueType="num">
                                      <p:cBhvr additive="base">
                                        <p:cTn id="72" dur="500" fill="hold"/>
                                        <p:tgtEl>
                                          <p:spTgt spid="3">
                                            <p:txEl>
                                              <p:pRg st="15" end="15"/>
                                            </p:txEl>
                                          </p:spTgt>
                                        </p:tgtEl>
                                        <p:attrNameLst>
                                          <p:attrName>ppt_x</p:attrName>
                                        </p:attrNameLst>
                                      </p:cBhvr>
                                      <p:tavLst>
                                        <p:tav tm="0">
                                          <p:val>
                                            <p:strVal val="#ppt_x"/>
                                          </p:val>
                                        </p:tav>
                                        <p:tav tm="100000">
                                          <p:val>
                                            <p:strVal val="#ppt_x"/>
                                          </p:val>
                                        </p:tav>
                                      </p:tavLst>
                                    </p:anim>
                                    <p:anim calcmode="lin" valueType="num">
                                      <p:cBhvr additive="base">
                                        <p:cTn id="73" dur="500" fill="hold"/>
                                        <p:tgtEl>
                                          <p:spTgt spid="3">
                                            <p:txEl>
                                              <p:pRg st="15" end="15"/>
                                            </p:txEl>
                                          </p:spTgt>
                                        </p:tgtEl>
                                        <p:attrNameLst>
                                          <p:attrName>ppt_y</p:attrName>
                                        </p:attrNameLst>
                                      </p:cBhvr>
                                      <p:tavLst>
                                        <p:tav tm="0">
                                          <p:val>
                                            <p:strVal val="1+#ppt_h/2"/>
                                          </p:val>
                                        </p:tav>
                                        <p:tav tm="100000">
                                          <p:val>
                                            <p:strVal val="#ppt_y"/>
                                          </p:val>
                                        </p:tav>
                                      </p:tavLst>
                                    </p:anim>
                                  </p:childTnLst>
                                </p:cTn>
                              </p:par>
                              <p:par>
                                <p:cTn id="74" presetID="2" presetClass="entr" presetSubtype="4" fill="hold" nodeType="withEffect">
                                  <p:stCondLst>
                                    <p:cond delay="0"/>
                                  </p:stCondLst>
                                  <p:childTnLst>
                                    <p:set>
                                      <p:cBhvr>
                                        <p:cTn id="75" dur="1" fill="hold">
                                          <p:stCondLst>
                                            <p:cond delay="0"/>
                                          </p:stCondLst>
                                        </p:cTn>
                                        <p:tgtEl>
                                          <p:spTgt spid="3">
                                            <p:txEl>
                                              <p:pRg st="16" end="16"/>
                                            </p:txEl>
                                          </p:spTgt>
                                        </p:tgtEl>
                                        <p:attrNameLst>
                                          <p:attrName>style.visibility</p:attrName>
                                        </p:attrNameLst>
                                      </p:cBhvr>
                                      <p:to>
                                        <p:strVal val="visible"/>
                                      </p:to>
                                    </p:set>
                                    <p:anim calcmode="lin" valueType="num">
                                      <p:cBhvr additive="base">
                                        <p:cTn id="76" dur="500" fill="hold"/>
                                        <p:tgtEl>
                                          <p:spTgt spid="3">
                                            <p:txEl>
                                              <p:pRg st="16" end="16"/>
                                            </p:txEl>
                                          </p:spTgt>
                                        </p:tgtEl>
                                        <p:attrNameLst>
                                          <p:attrName>ppt_x</p:attrName>
                                        </p:attrNameLst>
                                      </p:cBhvr>
                                      <p:tavLst>
                                        <p:tav tm="0">
                                          <p:val>
                                            <p:strVal val="#ppt_x"/>
                                          </p:val>
                                        </p:tav>
                                        <p:tav tm="100000">
                                          <p:val>
                                            <p:strVal val="#ppt_x"/>
                                          </p:val>
                                        </p:tav>
                                      </p:tavLst>
                                    </p:anim>
                                    <p:anim calcmode="lin" valueType="num">
                                      <p:cBhvr additive="base">
                                        <p:cTn id="77" dur="500" fill="hold"/>
                                        <p:tgtEl>
                                          <p:spTgt spid="3">
                                            <p:txEl>
                                              <p:pRg st="16" end="16"/>
                                            </p:txEl>
                                          </p:spTgt>
                                        </p:tgtEl>
                                        <p:attrNameLst>
                                          <p:attrName>ppt_y</p:attrName>
                                        </p:attrNameLst>
                                      </p:cBhvr>
                                      <p:tavLst>
                                        <p:tav tm="0">
                                          <p:val>
                                            <p:strVal val="1+#ppt_h/2"/>
                                          </p:val>
                                        </p:tav>
                                        <p:tav tm="100000">
                                          <p:val>
                                            <p:strVal val="#ppt_y"/>
                                          </p:val>
                                        </p:tav>
                                      </p:tavLst>
                                    </p:anim>
                                  </p:childTnLst>
                                </p:cTn>
                              </p:par>
                              <p:par>
                                <p:cTn id="78" presetID="2" presetClass="entr" presetSubtype="4" fill="hold" nodeType="withEffect">
                                  <p:stCondLst>
                                    <p:cond delay="0"/>
                                  </p:stCondLst>
                                  <p:childTnLst>
                                    <p:set>
                                      <p:cBhvr>
                                        <p:cTn id="79" dur="1" fill="hold">
                                          <p:stCondLst>
                                            <p:cond delay="0"/>
                                          </p:stCondLst>
                                        </p:cTn>
                                        <p:tgtEl>
                                          <p:spTgt spid="3">
                                            <p:txEl>
                                              <p:pRg st="7" end="7"/>
                                            </p:txEl>
                                          </p:spTgt>
                                        </p:tgtEl>
                                        <p:attrNameLst>
                                          <p:attrName>style.visibility</p:attrName>
                                        </p:attrNameLst>
                                      </p:cBhvr>
                                      <p:to>
                                        <p:strVal val="visible"/>
                                      </p:to>
                                    </p:set>
                                    <p:anim calcmode="lin" valueType="num">
                                      <p:cBhvr additive="base">
                                        <p:cTn id="80"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81" dur="500" fill="hold"/>
                                        <p:tgtEl>
                                          <p:spTgt spid="3">
                                            <p:txEl>
                                              <p:pRg st="7" end="7"/>
                                            </p:txEl>
                                          </p:spTgt>
                                        </p:tgtEl>
                                        <p:attrNameLst>
                                          <p:attrName>ppt_y</p:attrName>
                                        </p:attrNameLst>
                                      </p:cBhvr>
                                      <p:tavLst>
                                        <p:tav tm="0">
                                          <p:val>
                                            <p:strVal val="1+#ppt_h/2"/>
                                          </p:val>
                                        </p:tav>
                                        <p:tav tm="100000">
                                          <p:val>
                                            <p:strVal val="#ppt_y"/>
                                          </p:val>
                                        </p:tav>
                                      </p:tavLst>
                                    </p:anim>
                                  </p:childTnLst>
                                </p:cTn>
                              </p:par>
                              <p:par>
                                <p:cTn id="82" presetID="2" presetClass="entr" presetSubtype="4" fill="hold" nodeType="withEffect">
                                  <p:stCondLst>
                                    <p:cond delay="0"/>
                                  </p:stCondLst>
                                  <p:childTnLst>
                                    <p:set>
                                      <p:cBhvr>
                                        <p:cTn id="83" dur="1" fill="hold">
                                          <p:stCondLst>
                                            <p:cond delay="0"/>
                                          </p:stCondLst>
                                        </p:cTn>
                                        <p:tgtEl>
                                          <p:spTgt spid="3">
                                            <p:txEl>
                                              <p:pRg st="17" end="17"/>
                                            </p:txEl>
                                          </p:spTgt>
                                        </p:tgtEl>
                                        <p:attrNameLst>
                                          <p:attrName>style.visibility</p:attrName>
                                        </p:attrNameLst>
                                      </p:cBhvr>
                                      <p:to>
                                        <p:strVal val="visible"/>
                                      </p:to>
                                    </p:set>
                                    <p:anim calcmode="lin" valueType="num">
                                      <p:cBhvr additive="base">
                                        <p:cTn id="84" dur="500" fill="hold"/>
                                        <p:tgtEl>
                                          <p:spTgt spid="3">
                                            <p:txEl>
                                              <p:pRg st="17" end="17"/>
                                            </p:txEl>
                                          </p:spTgt>
                                        </p:tgtEl>
                                        <p:attrNameLst>
                                          <p:attrName>ppt_x</p:attrName>
                                        </p:attrNameLst>
                                      </p:cBhvr>
                                      <p:tavLst>
                                        <p:tav tm="0">
                                          <p:val>
                                            <p:strVal val="#ppt_x"/>
                                          </p:val>
                                        </p:tav>
                                        <p:tav tm="100000">
                                          <p:val>
                                            <p:strVal val="#ppt_x"/>
                                          </p:val>
                                        </p:tav>
                                      </p:tavLst>
                                    </p:anim>
                                    <p:anim calcmode="lin" valueType="num">
                                      <p:cBhvr additive="base">
                                        <p:cTn id="85" dur="500" fill="hold"/>
                                        <p:tgtEl>
                                          <p:spTgt spid="3">
                                            <p:txEl>
                                              <p:pRg st="17" end="17"/>
                                            </p:txEl>
                                          </p:spTgt>
                                        </p:tgtEl>
                                        <p:attrNameLst>
                                          <p:attrName>ppt_y</p:attrName>
                                        </p:attrNameLst>
                                      </p:cBhvr>
                                      <p:tavLst>
                                        <p:tav tm="0">
                                          <p:val>
                                            <p:strVal val="1+#ppt_h/2"/>
                                          </p:val>
                                        </p:tav>
                                        <p:tav tm="100000">
                                          <p:val>
                                            <p:strVal val="#ppt_y"/>
                                          </p:val>
                                        </p:tav>
                                      </p:tavLst>
                                    </p:anim>
                                  </p:childTnLst>
                                </p:cTn>
                              </p:par>
                              <p:par>
                                <p:cTn id="86" presetID="2" presetClass="entr" presetSubtype="4" fill="hold" nodeType="withEffect">
                                  <p:stCondLst>
                                    <p:cond delay="0"/>
                                  </p:stCondLst>
                                  <p:childTnLst>
                                    <p:set>
                                      <p:cBhvr>
                                        <p:cTn id="87" dur="1" fill="hold">
                                          <p:stCondLst>
                                            <p:cond delay="0"/>
                                          </p:stCondLst>
                                        </p:cTn>
                                        <p:tgtEl>
                                          <p:spTgt spid="3">
                                            <p:txEl>
                                              <p:pRg st="19" end="19"/>
                                            </p:txEl>
                                          </p:spTgt>
                                        </p:tgtEl>
                                        <p:attrNameLst>
                                          <p:attrName>style.visibility</p:attrName>
                                        </p:attrNameLst>
                                      </p:cBhvr>
                                      <p:to>
                                        <p:strVal val="visible"/>
                                      </p:to>
                                    </p:set>
                                    <p:anim calcmode="lin" valueType="num">
                                      <p:cBhvr additive="base">
                                        <p:cTn id="88" dur="500" fill="hold"/>
                                        <p:tgtEl>
                                          <p:spTgt spid="3">
                                            <p:txEl>
                                              <p:pRg st="19" end="19"/>
                                            </p:txEl>
                                          </p:spTgt>
                                        </p:tgtEl>
                                        <p:attrNameLst>
                                          <p:attrName>ppt_x</p:attrName>
                                        </p:attrNameLst>
                                      </p:cBhvr>
                                      <p:tavLst>
                                        <p:tav tm="0">
                                          <p:val>
                                            <p:strVal val="#ppt_x"/>
                                          </p:val>
                                        </p:tav>
                                        <p:tav tm="100000">
                                          <p:val>
                                            <p:strVal val="#ppt_x"/>
                                          </p:val>
                                        </p:tav>
                                      </p:tavLst>
                                    </p:anim>
                                    <p:anim calcmode="lin" valueType="num">
                                      <p:cBhvr additive="base">
                                        <p:cTn id="89" dur="500" fill="hold"/>
                                        <p:tgtEl>
                                          <p:spTgt spid="3">
                                            <p:txEl>
                                              <p:pRg st="19" end="19"/>
                                            </p:txEl>
                                          </p:spTgt>
                                        </p:tgtEl>
                                        <p:attrNameLst>
                                          <p:attrName>ppt_y</p:attrName>
                                        </p:attrNameLst>
                                      </p:cBhvr>
                                      <p:tavLst>
                                        <p:tav tm="0">
                                          <p:val>
                                            <p:strVal val="1+#ppt_h/2"/>
                                          </p:val>
                                        </p:tav>
                                        <p:tav tm="100000">
                                          <p:val>
                                            <p:strVal val="#ppt_y"/>
                                          </p:val>
                                        </p:tav>
                                      </p:tavLst>
                                    </p:anim>
                                  </p:childTnLst>
                                </p:cTn>
                              </p:par>
                              <p:par>
                                <p:cTn id="90" presetID="2" presetClass="entr" presetSubtype="4" fill="hold" nodeType="withEffect">
                                  <p:stCondLst>
                                    <p:cond delay="0"/>
                                  </p:stCondLst>
                                  <p:childTnLst>
                                    <p:set>
                                      <p:cBhvr>
                                        <p:cTn id="91" dur="1" fill="hold">
                                          <p:stCondLst>
                                            <p:cond delay="0"/>
                                          </p:stCondLst>
                                        </p:cTn>
                                        <p:tgtEl>
                                          <p:spTgt spid="3">
                                            <p:txEl>
                                              <p:pRg st="20" end="20"/>
                                            </p:txEl>
                                          </p:spTgt>
                                        </p:tgtEl>
                                        <p:attrNameLst>
                                          <p:attrName>style.visibility</p:attrName>
                                        </p:attrNameLst>
                                      </p:cBhvr>
                                      <p:to>
                                        <p:strVal val="visible"/>
                                      </p:to>
                                    </p:set>
                                    <p:anim calcmode="lin" valueType="num">
                                      <p:cBhvr additive="base">
                                        <p:cTn id="92" dur="500" fill="hold"/>
                                        <p:tgtEl>
                                          <p:spTgt spid="3">
                                            <p:txEl>
                                              <p:pRg st="20" end="20"/>
                                            </p:txEl>
                                          </p:spTgt>
                                        </p:tgtEl>
                                        <p:attrNameLst>
                                          <p:attrName>ppt_x</p:attrName>
                                        </p:attrNameLst>
                                      </p:cBhvr>
                                      <p:tavLst>
                                        <p:tav tm="0">
                                          <p:val>
                                            <p:strVal val="#ppt_x"/>
                                          </p:val>
                                        </p:tav>
                                        <p:tav tm="100000">
                                          <p:val>
                                            <p:strVal val="#ppt_x"/>
                                          </p:val>
                                        </p:tav>
                                      </p:tavLst>
                                    </p:anim>
                                    <p:anim calcmode="lin" valueType="num">
                                      <p:cBhvr additive="base">
                                        <p:cTn id="93" dur="500" fill="hold"/>
                                        <p:tgtEl>
                                          <p:spTgt spid="3">
                                            <p:txEl>
                                              <p:pRg st="20" end="20"/>
                                            </p:txEl>
                                          </p:spTgt>
                                        </p:tgtEl>
                                        <p:attrNameLst>
                                          <p:attrName>ppt_y</p:attrName>
                                        </p:attrNameLst>
                                      </p:cBhvr>
                                      <p:tavLst>
                                        <p:tav tm="0">
                                          <p:val>
                                            <p:strVal val="1+#ppt_h/2"/>
                                          </p:val>
                                        </p:tav>
                                        <p:tav tm="100000">
                                          <p:val>
                                            <p:strVal val="#ppt_y"/>
                                          </p:val>
                                        </p:tav>
                                      </p:tavLst>
                                    </p:anim>
                                  </p:childTnLst>
                                </p:cTn>
                              </p:par>
                              <p:par>
                                <p:cTn id="94" presetID="2" presetClass="entr" presetSubtype="4" fill="hold" nodeType="withEffect">
                                  <p:stCondLst>
                                    <p:cond delay="0"/>
                                  </p:stCondLst>
                                  <p:childTnLst>
                                    <p:set>
                                      <p:cBhvr>
                                        <p:cTn id="95" dur="1" fill="hold">
                                          <p:stCondLst>
                                            <p:cond delay="0"/>
                                          </p:stCondLst>
                                        </p:cTn>
                                        <p:tgtEl>
                                          <p:spTgt spid="3">
                                            <p:txEl>
                                              <p:pRg st="18" end="18"/>
                                            </p:txEl>
                                          </p:spTgt>
                                        </p:tgtEl>
                                        <p:attrNameLst>
                                          <p:attrName>style.visibility</p:attrName>
                                        </p:attrNameLst>
                                      </p:cBhvr>
                                      <p:to>
                                        <p:strVal val="visible"/>
                                      </p:to>
                                    </p:set>
                                    <p:anim calcmode="lin" valueType="num">
                                      <p:cBhvr additive="base">
                                        <p:cTn id="96" dur="500" fill="hold"/>
                                        <p:tgtEl>
                                          <p:spTgt spid="3">
                                            <p:txEl>
                                              <p:pRg st="18" end="18"/>
                                            </p:txEl>
                                          </p:spTgt>
                                        </p:tgtEl>
                                        <p:attrNameLst>
                                          <p:attrName>ppt_x</p:attrName>
                                        </p:attrNameLst>
                                      </p:cBhvr>
                                      <p:tavLst>
                                        <p:tav tm="0">
                                          <p:val>
                                            <p:strVal val="#ppt_x"/>
                                          </p:val>
                                        </p:tav>
                                        <p:tav tm="100000">
                                          <p:val>
                                            <p:strVal val="#ppt_x"/>
                                          </p:val>
                                        </p:tav>
                                      </p:tavLst>
                                    </p:anim>
                                    <p:anim calcmode="lin" valueType="num">
                                      <p:cBhvr additive="base">
                                        <p:cTn id="97" dur="500" fill="hold"/>
                                        <p:tgtEl>
                                          <p:spTgt spid="3">
                                            <p:txEl>
                                              <p:pRg st="18" end="1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002"/>
          <p:cNvPicPr>
            <a:picLocks noChangeAspect="1" noChangeArrowheads="1"/>
          </p:cNvPicPr>
          <p:nvPr/>
        </p:nvPicPr>
        <p:blipFill>
          <a:blip r:embed="rId2" cstate="print"/>
          <a:srcRect/>
          <a:stretch>
            <a:fillRect/>
          </a:stretch>
        </p:blipFill>
        <p:spPr bwMode="auto">
          <a:xfrm>
            <a:off x="2051720" y="23251"/>
            <a:ext cx="4968552" cy="6834749"/>
          </a:xfrm>
          <a:prstGeom prst="rect">
            <a:avLst/>
          </a:prstGeom>
          <a:noFill/>
          <a:ln w="9525">
            <a:noFill/>
            <a:miter lim="800000"/>
            <a:headEnd/>
            <a:tailEnd/>
          </a:ln>
        </p:spPr>
      </p:pic>
      <p:pic>
        <p:nvPicPr>
          <p:cNvPr id="1028" name="Picture 4" descr="004"/>
          <p:cNvPicPr>
            <a:picLocks noChangeAspect="1" noChangeArrowheads="1"/>
          </p:cNvPicPr>
          <p:nvPr/>
        </p:nvPicPr>
        <p:blipFill>
          <a:blip r:embed="rId3" cstate="print"/>
          <a:srcRect/>
          <a:stretch>
            <a:fillRect/>
          </a:stretch>
        </p:blipFill>
        <p:spPr bwMode="auto">
          <a:xfrm>
            <a:off x="2051720" y="0"/>
            <a:ext cx="4968552" cy="6858000"/>
          </a:xfrm>
          <a:prstGeom prst="rect">
            <a:avLst/>
          </a:prstGeom>
          <a:noFill/>
          <a:ln w="9525">
            <a:noFill/>
            <a:miter lim="800000"/>
            <a:headEnd/>
            <a:tailEnd/>
          </a:ln>
        </p:spPr>
      </p:pic>
      <p:pic>
        <p:nvPicPr>
          <p:cNvPr id="1030" name="Picture 6" descr="005"/>
          <p:cNvPicPr>
            <a:picLocks noChangeAspect="1" noChangeArrowheads="1"/>
          </p:cNvPicPr>
          <p:nvPr/>
        </p:nvPicPr>
        <p:blipFill>
          <a:blip r:embed="rId4" cstate="print"/>
          <a:srcRect/>
          <a:stretch>
            <a:fillRect/>
          </a:stretch>
        </p:blipFill>
        <p:spPr bwMode="auto">
          <a:xfrm>
            <a:off x="2051720" y="0"/>
            <a:ext cx="4985454" cy="6858000"/>
          </a:xfrm>
          <a:prstGeom prst="rect">
            <a:avLst/>
          </a:prstGeom>
          <a:noFill/>
          <a:ln w="9525">
            <a:noFill/>
            <a:miter lim="800000"/>
            <a:headEnd/>
            <a:tailEnd/>
          </a:ln>
        </p:spPr>
      </p:pic>
      <p:pic>
        <p:nvPicPr>
          <p:cNvPr id="1031" name="Picture 7" descr="006"/>
          <p:cNvPicPr>
            <a:picLocks noChangeAspect="1" noChangeArrowheads="1"/>
          </p:cNvPicPr>
          <p:nvPr/>
        </p:nvPicPr>
        <p:blipFill>
          <a:blip r:embed="rId5" cstate="print"/>
          <a:srcRect/>
          <a:stretch>
            <a:fillRect/>
          </a:stretch>
        </p:blipFill>
        <p:spPr bwMode="auto">
          <a:xfrm>
            <a:off x="2123728" y="0"/>
            <a:ext cx="4985454" cy="6858000"/>
          </a:xfrm>
          <a:prstGeom prst="rect">
            <a:avLst/>
          </a:prstGeom>
          <a:noFill/>
          <a:ln w="9525">
            <a:noFill/>
            <a:miter lim="800000"/>
            <a:headEnd/>
            <a:tailEnd/>
          </a:ln>
        </p:spPr>
      </p:pic>
      <p:pic>
        <p:nvPicPr>
          <p:cNvPr id="1032" name="Picture 8" descr="007"/>
          <p:cNvPicPr>
            <a:picLocks noChangeAspect="1" noChangeArrowheads="1"/>
          </p:cNvPicPr>
          <p:nvPr/>
        </p:nvPicPr>
        <p:blipFill>
          <a:blip r:embed="rId6" cstate="print"/>
          <a:srcRect/>
          <a:stretch>
            <a:fillRect/>
          </a:stretch>
        </p:blipFill>
        <p:spPr bwMode="auto">
          <a:xfrm>
            <a:off x="2106825" y="0"/>
            <a:ext cx="4985455" cy="6858000"/>
          </a:xfrm>
          <a:prstGeom prst="rect">
            <a:avLst/>
          </a:prstGeom>
          <a:noFill/>
          <a:ln w="9525">
            <a:noFill/>
            <a:miter lim="800000"/>
            <a:headEnd/>
            <a:tailEnd/>
          </a:ln>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anim calcmode="lin" valueType="num">
                                      <p:cBhvr>
                                        <p:cTn id="8" dur="2000" fill="hold"/>
                                        <p:tgtEl>
                                          <p:spTgt spid="1026"/>
                                        </p:tgtEl>
                                        <p:attrNameLst>
                                          <p:attrName>style.rotation</p:attrName>
                                        </p:attrNameLst>
                                      </p:cBhvr>
                                      <p:tavLst>
                                        <p:tav tm="0">
                                          <p:val>
                                            <p:fltVal val="720"/>
                                          </p:val>
                                        </p:tav>
                                        <p:tav tm="100000">
                                          <p:val>
                                            <p:fltVal val="0"/>
                                          </p:val>
                                        </p:tav>
                                      </p:tavLst>
                                    </p:anim>
                                    <p:anim calcmode="lin" valueType="num">
                                      <p:cBhvr>
                                        <p:cTn id="9" dur="2000" fill="hold"/>
                                        <p:tgtEl>
                                          <p:spTgt spid="1026"/>
                                        </p:tgtEl>
                                        <p:attrNameLst>
                                          <p:attrName>ppt_h</p:attrName>
                                        </p:attrNameLst>
                                      </p:cBhvr>
                                      <p:tavLst>
                                        <p:tav tm="0">
                                          <p:val>
                                            <p:fltVal val="0"/>
                                          </p:val>
                                        </p:tav>
                                        <p:tav tm="100000">
                                          <p:val>
                                            <p:strVal val="#ppt_h"/>
                                          </p:val>
                                        </p:tav>
                                      </p:tavLst>
                                    </p:anim>
                                    <p:anim calcmode="lin" valueType="num">
                                      <p:cBhvr>
                                        <p:cTn id="10" dur="2000" fill="hold"/>
                                        <p:tgtEl>
                                          <p:spTgt spid="1026"/>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nodeType="clickEffect">
                                  <p:stCondLst>
                                    <p:cond delay="0"/>
                                  </p:stCondLst>
                                  <p:childTnLst>
                                    <p:set>
                                      <p:cBhvr>
                                        <p:cTn id="14" dur="1" fill="hold">
                                          <p:stCondLst>
                                            <p:cond delay="0"/>
                                          </p:stCondLst>
                                        </p:cTn>
                                        <p:tgtEl>
                                          <p:spTgt spid="1028"/>
                                        </p:tgtEl>
                                        <p:attrNameLst>
                                          <p:attrName>style.visibility</p:attrName>
                                        </p:attrNameLst>
                                      </p:cBhvr>
                                      <p:to>
                                        <p:strVal val="visible"/>
                                      </p:to>
                                    </p:set>
                                    <p:animEffect transition="in" filter="fade">
                                      <p:cBhvr>
                                        <p:cTn id="15" dur="2000"/>
                                        <p:tgtEl>
                                          <p:spTgt spid="1028"/>
                                        </p:tgtEl>
                                      </p:cBhvr>
                                    </p:animEffect>
                                    <p:anim calcmode="lin" valueType="num">
                                      <p:cBhvr>
                                        <p:cTn id="16" dur="2000" fill="hold"/>
                                        <p:tgtEl>
                                          <p:spTgt spid="1028"/>
                                        </p:tgtEl>
                                        <p:attrNameLst>
                                          <p:attrName>style.rotation</p:attrName>
                                        </p:attrNameLst>
                                      </p:cBhvr>
                                      <p:tavLst>
                                        <p:tav tm="0">
                                          <p:val>
                                            <p:fltVal val="720"/>
                                          </p:val>
                                        </p:tav>
                                        <p:tav tm="100000">
                                          <p:val>
                                            <p:fltVal val="0"/>
                                          </p:val>
                                        </p:tav>
                                      </p:tavLst>
                                    </p:anim>
                                    <p:anim calcmode="lin" valueType="num">
                                      <p:cBhvr>
                                        <p:cTn id="17" dur="2000" fill="hold"/>
                                        <p:tgtEl>
                                          <p:spTgt spid="1028"/>
                                        </p:tgtEl>
                                        <p:attrNameLst>
                                          <p:attrName>ppt_h</p:attrName>
                                        </p:attrNameLst>
                                      </p:cBhvr>
                                      <p:tavLst>
                                        <p:tav tm="0">
                                          <p:val>
                                            <p:fltVal val="0"/>
                                          </p:val>
                                        </p:tav>
                                        <p:tav tm="100000">
                                          <p:val>
                                            <p:strVal val="#ppt_h"/>
                                          </p:val>
                                        </p:tav>
                                      </p:tavLst>
                                    </p:anim>
                                    <p:anim calcmode="lin" valueType="num">
                                      <p:cBhvr>
                                        <p:cTn id="18" dur="2000" fill="hold"/>
                                        <p:tgtEl>
                                          <p:spTgt spid="1028"/>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35" presetClass="entr" presetSubtype="0" fill="hold" nodeType="clickEffect">
                                  <p:stCondLst>
                                    <p:cond delay="0"/>
                                  </p:stCondLst>
                                  <p:childTnLst>
                                    <p:set>
                                      <p:cBhvr>
                                        <p:cTn id="22" dur="1" fill="hold">
                                          <p:stCondLst>
                                            <p:cond delay="0"/>
                                          </p:stCondLst>
                                        </p:cTn>
                                        <p:tgtEl>
                                          <p:spTgt spid="1030"/>
                                        </p:tgtEl>
                                        <p:attrNameLst>
                                          <p:attrName>style.visibility</p:attrName>
                                        </p:attrNameLst>
                                      </p:cBhvr>
                                      <p:to>
                                        <p:strVal val="visible"/>
                                      </p:to>
                                    </p:set>
                                    <p:animEffect transition="in" filter="fade">
                                      <p:cBhvr>
                                        <p:cTn id="23" dur="2000"/>
                                        <p:tgtEl>
                                          <p:spTgt spid="1030"/>
                                        </p:tgtEl>
                                      </p:cBhvr>
                                    </p:animEffect>
                                    <p:anim calcmode="lin" valueType="num">
                                      <p:cBhvr>
                                        <p:cTn id="24" dur="2000" fill="hold"/>
                                        <p:tgtEl>
                                          <p:spTgt spid="1030"/>
                                        </p:tgtEl>
                                        <p:attrNameLst>
                                          <p:attrName>style.rotation</p:attrName>
                                        </p:attrNameLst>
                                      </p:cBhvr>
                                      <p:tavLst>
                                        <p:tav tm="0">
                                          <p:val>
                                            <p:fltVal val="720"/>
                                          </p:val>
                                        </p:tav>
                                        <p:tav tm="100000">
                                          <p:val>
                                            <p:fltVal val="0"/>
                                          </p:val>
                                        </p:tav>
                                      </p:tavLst>
                                    </p:anim>
                                    <p:anim calcmode="lin" valueType="num">
                                      <p:cBhvr>
                                        <p:cTn id="25" dur="2000" fill="hold"/>
                                        <p:tgtEl>
                                          <p:spTgt spid="1030"/>
                                        </p:tgtEl>
                                        <p:attrNameLst>
                                          <p:attrName>ppt_h</p:attrName>
                                        </p:attrNameLst>
                                      </p:cBhvr>
                                      <p:tavLst>
                                        <p:tav tm="0">
                                          <p:val>
                                            <p:fltVal val="0"/>
                                          </p:val>
                                        </p:tav>
                                        <p:tav tm="100000">
                                          <p:val>
                                            <p:strVal val="#ppt_h"/>
                                          </p:val>
                                        </p:tav>
                                      </p:tavLst>
                                    </p:anim>
                                    <p:anim calcmode="lin" valueType="num">
                                      <p:cBhvr>
                                        <p:cTn id="26" dur="2000" fill="hold"/>
                                        <p:tgtEl>
                                          <p:spTgt spid="1030"/>
                                        </p:tgtEl>
                                        <p:attrNameLst>
                                          <p:attrName>ppt_w</p:attrName>
                                        </p:attrNameLst>
                                      </p:cBhvr>
                                      <p:tavLst>
                                        <p:tav tm="0">
                                          <p:val>
                                            <p:fltVal val="0"/>
                                          </p:val>
                                        </p:tav>
                                        <p:tav tm="100000">
                                          <p:val>
                                            <p:strVal val="#ppt_w"/>
                                          </p:val>
                                        </p:tav>
                                      </p:tavLst>
                                    </p:anim>
                                  </p:childTnLst>
                                </p:cTn>
                              </p:par>
                            </p:childTnLst>
                          </p:cTn>
                        </p:par>
                      </p:childTnLst>
                    </p:cTn>
                  </p:par>
                  <p:par>
                    <p:cTn id="27" fill="hold">
                      <p:stCondLst>
                        <p:cond delay="indefinite"/>
                      </p:stCondLst>
                      <p:childTnLst>
                        <p:par>
                          <p:cTn id="28" fill="hold">
                            <p:stCondLst>
                              <p:cond delay="0"/>
                            </p:stCondLst>
                            <p:childTnLst>
                              <p:par>
                                <p:cTn id="29" presetID="35" presetClass="entr" presetSubtype="0" fill="hold" nodeType="clickEffect">
                                  <p:stCondLst>
                                    <p:cond delay="0"/>
                                  </p:stCondLst>
                                  <p:childTnLst>
                                    <p:set>
                                      <p:cBhvr>
                                        <p:cTn id="30" dur="1" fill="hold">
                                          <p:stCondLst>
                                            <p:cond delay="0"/>
                                          </p:stCondLst>
                                        </p:cTn>
                                        <p:tgtEl>
                                          <p:spTgt spid="1031"/>
                                        </p:tgtEl>
                                        <p:attrNameLst>
                                          <p:attrName>style.visibility</p:attrName>
                                        </p:attrNameLst>
                                      </p:cBhvr>
                                      <p:to>
                                        <p:strVal val="visible"/>
                                      </p:to>
                                    </p:set>
                                    <p:animEffect transition="in" filter="fade">
                                      <p:cBhvr>
                                        <p:cTn id="31" dur="2000"/>
                                        <p:tgtEl>
                                          <p:spTgt spid="1031"/>
                                        </p:tgtEl>
                                      </p:cBhvr>
                                    </p:animEffect>
                                    <p:anim calcmode="lin" valueType="num">
                                      <p:cBhvr>
                                        <p:cTn id="32" dur="2000" fill="hold"/>
                                        <p:tgtEl>
                                          <p:spTgt spid="1031"/>
                                        </p:tgtEl>
                                        <p:attrNameLst>
                                          <p:attrName>style.rotation</p:attrName>
                                        </p:attrNameLst>
                                      </p:cBhvr>
                                      <p:tavLst>
                                        <p:tav tm="0">
                                          <p:val>
                                            <p:fltVal val="720"/>
                                          </p:val>
                                        </p:tav>
                                        <p:tav tm="100000">
                                          <p:val>
                                            <p:fltVal val="0"/>
                                          </p:val>
                                        </p:tav>
                                      </p:tavLst>
                                    </p:anim>
                                    <p:anim calcmode="lin" valueType="num">
                                      <p:cBhvr>
                                        <p:cTn id="33" dur="2000" fill="hold"/>
                                        <p:tgtEl>
                                          <p:spTgt spid="1031"/>
                                        </p:tgtEl>
                                        <p:attrNameLst>
                                          <p:attrName>ppt_h</p:attrName>
                                        </p:attrNameLst>
                                      </p:cBhvr>
                                      <p:tavLst>
                                        <p:tav tm="0">
                                          <p:val>
                                            <p:fltVal val="0"/>
                                          </p:val>
                                        </p:tav>
                                        <p:tav tm="100000">
                                          <p:val>
                                            <p:strVal val="#ppt_h"/>
                                          </p:val>
                                        </p:tav>
                                      </p:tavLst>
                                    </p:anim>
                                    <p:anim calcmode="lin" valueType="num">
                                      <p:cBhvr>
                                        <p:cTn id="34" dur="2000" fill="hold"/>
                                        <p:tgtEl>
                                          <p:spTgt spid="1031"/>
                                        </p:tgtEl>
                                        <p:attrNameLst>
                                          <p:attrName>ppt_w</p:attrName>
                                        </p:attrNameLst>
                                      </p:cBhvr>
                                      <p:tavLst>
                                        <p:tav tm="0">
                                          <p:val>
                                            <p:fltVal val="0"/>
                                          </p:val>
                                        </p:tav>
                                        <p:tav tm="100000">
                                          <p:val>
                                            <p:strVal val="#ppt_w"/>
                                          </p:val>
                                        </p:tav>
                                      </p:tavLst>
                                    </p:anim>
                                  </p:childTnLst>
                                </p:cTn>
                              </p:par>
                            </p:childTnLst>
                          </p:cTn>
                        </p:par>
                      </p:childTnLst>
                    </p:cTn>
                  </p:par>
                  <p:par>
                    <p:cTn id="35" fill="hold">
                      <p:stCondLst>
                        <p:cond delay="indefinite"/>
                      </p:stCondLst>
                      <p:childTnLst>
                        <p:par>
                          <p:cTn id="36" fill="hold">
                            <p:stCondLst>
                              <p:cond delay="0"/>
                            </p:stCondLst>
                            <p:childTnLst>
                              <p:par>
                                <p:cTn id="37" presetID="35" presetClass="entr" presetSubtype="0" fill="hold" nodeType="clickEffect">
                                  <p:stCondLst>
                                    <p:cond delay="0"/>
                                  </p:stCondLst>
                                  <p:childTnLst>
                                    <p:set>
                                      <p:cBhvr>
                                        <p:cTn id="38" dur="1" fill="hold">
                                          <p:stCondLst>
                                            <p:cond delay="0"/>
                                          </p:stCondLst>
                                        </p:cTn>
                                        <p:tgtEl>
                                          <p:spTgt spid="1032"/>
                                        </p:tgtEl>
                                        <p:attrNameLst>
                                          <p:attrName>style.visibility</p:attrName>
                                        </p:attrNameLst>
                                      </p:cBhvr>
                                      <p:to>
                                        <p:strVal val="visible"/>
                                      </p:to>
                                    </p:set>
                                    <p:animEffect transition="in" filter="fade">
                                      <p:cBhvr>
                                        <p:cTn id="39" dur="2000"/>
                                        <p:tgtEl>
                                          <p:spTgt spid="1032"/>
                                        </p:tgtEl>
                                      </p:cBhvr>
                                    </p:animEffect>
                                    <p:anim calcmode="lin" valueType="num">
                                      <p:cBhvr>
                                        <p:cTn id="40" dur="2000" fill="hold"/>
                                        <p:tgtEl>
                                          <p:spTgt spid="1032"/>
                                        </p:tgtEl>
                                        <p:attrNameLst>
                                          <p:attrName>style.rotation</p:attrName>
                                        </p:attrNameLst>
                                      </p:cBhvr>
                                      <p:tavLst>
                                        <p:tav tm="0">
                                          <p:val>
                                            <p:fltVal val="720"/>
                                          </p:val>
                                        </p:tav>
                                        <p:tav tm="100000">
                                          <p:val>
                                            <p:fltVal val="0"/>
                                          </p:val>
                                        </p:tav>
                                      </p:tavLst>
                                    </p:anim>
                                    <p:anim calcmode="lin" valueType="num">
                                      <p:cBhvr>
                                        <p:cTn id="41" dur="2000" fill="hold"/>
                                        <p:tgtEl>
                                          <p:spTgt spid="1032"/>
                                        </p:tgtEl>
                                        <p:attrNameLst>
                                          <p:attrName>ppt_h</p:attrName>
                                        </p:attrNameLst>
                                      </p:cBhvr>
                                      <p:tavLst>
                                        <p:tav tm="0">
                                          <p:val>
                                            <p:fltVal val="0"/>
                                          </p:val>
                                        </p:tav>
                                        <p:tav tm="100000">
                                          <p:val>
                                            <p:strVal val="#ppt_h"/>
                                          </p:val>
                                        </p:tav>
                                      </p:tavLst>
                                    </p:anim>
                                    <p:anim calcmode="lin" valueType="num">
                                      <p:cBhvr>
                                        <p:cTn id="42" dur="2000" fill="hold"/>
                                        <p:tgtEl>
                                          <p:spTgt spid="1032"/>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200" b="1" i="1" dirty="0" smtClean="0">
                <a:solidFill>
                  <a:srgbClr val="FF0000"/>
                </a:solidFill>
                <a:effectLst>
                  <a:outerShdw blurRad="38100" dist="38100" dir="2700000" algn="tl">
                    <a:srgbClr val="000000">
                      <a:alpha val="43137"/>
                    </a:srgbClr>
                  </a:outerShdw>
                </a:effectLst>
              </a:rPr>
              <a:t>Что должен знать воспитатель </a:t>
            </a:r>
            <a:r>
              <a:rPr lang="ru-RU" sz="3200" dirty="0" smtClean="0">
                <a:solidFill>
                  <a:srgbClr val="FF0000"/>
                </a:solidFill>
                <a:effectLst>
                  <a:outerShdw blurRad="38100" dist="38100" dir="2700000" algn="tl">
                    <a:srgbClr val="000000">
                      <a:alpha val="43137"/>
                    </a:srgbClr>
                  </a:outerShdw>
                </a:effectLst>
              </a:rPr>
              <a:t/>
            </a:r>
            <a:br>
              <a:rPr lang="ru-RU" sz="3200" dirty="0" smtClean="0">
                <a:solidFill>
                  <a:srgbClr val="FF0000"/>
                </a:solidFill>
                <a:effectLst>
                  <a:outerShdw blurRad="38100" dist="38100" dir="2700000" algn="tl">
                    <a:srgbClr val="000000">
                      <a:alpha val="43137"/>
                    </a:srgbClr>
                  </a:outerShdw>
                </a:effectLst>
              </a:rPr>
            </a:br>
            <a:r>
              <a:rPr lang="ru-RU" sz="3200" b="1" i="1" dirty="0" smtClean="0">
                <a:solidFill>
                  <a:srgbClr val="FF0000"/>
                </a:solidFill>
                <a:effectLst>
                  <a:outerShdw blurRad="38100" dist="38100" dir="2700000" algn="tl">
                    <a:srgbClr val="000000">
                      <a:alpha val="43137"/>
                    </a:srgbClr>
                  </a:outerShdw>
                </a:effectLst>
              </a:rPr>
              <a:t>о правилах дорожного движения</a:t>
            </a:r>
            <a:endParaRPr lang="ru-RU" sz="3200" dirty="0">
              <a:solidFill>
                <a:srgbClr val="FF0000"/>
              </a:solidFill>
              <a:effectLst>
                <a:outerShdw blurRad="38100" dist="38100" dir="2700000" algn="tl">
                  <a:srgbClr val="000000">
                    <a:alpha val="43137"/>
                  </a:srgbClr>
                </a:outerShdw>
              </a:effectLst>
            </a:endParaRPr>
          </a:p>
        </p:txBody>
      </p:sp>
      <p:sp>
        <p:nvSpPr>
          <p:cNvPr id="4" name="Прямоугольник 3"/>
          <p:cNvSpPr/>
          <p:nvPr/>
        </p:nvSpPr>
        <p:spPr>
          <a:xfrm>
            <a:off x="539552" y="1628800"/>
            <a:ext cx="2232248" cy="15121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sz="1100" dirty="0" smtClean="0">
                <a:solidFill>
                  <a:schemeClr val="tx1"/>
                </a:solidFill>
              </a:rPr>
              <a:t>Группы детей разрешается водить только по тротуару, не более чем в два ряда (дети идут, взявшись за руки). Впереди и позади колонны должны находиться сопровождающие с красными флажками.</a:t>
            </a:r>
          </a:p>
          <a:p>
            <a:pPr algn="ctr"/>
            <a:endParaRPr lang="ru-RU" sz="1100" dirty="0">
              <a:solidFill>
                <a:schemeClr val="tx1"/>
              </a:solidFill>
            </a:endParaRPr>
          </a:p>
        </p:txBody>
      </p:sp>
      <p:sp>
        <p:nvSpPr>
          <p:cNvPr id="5" name="Прямоугольник 4"/>
          <p:cNvSpPr/>
          <p:nvPr/>
        </p:nvSpPr>
        <p:spPr>
          <a:xfrm>
            <a:off x="3131840" y="1628800"/>
            <a:ext cx="2304256" cy="15121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sz="1100" dirty="0" smtClean="0">
                <a:solidFill>
                  <a:schemeClr val="tx1"/>
                </a:solidFill>
              </a:rPr>
              <a:t>Там, где нет тротуаров, нужно ходить по краю проезжей части, по левому краю дороги, навстречу движению, чтобы видеть движущийся транспорт и вовремя отойти в сторону</a:t>
            </a:r>
          </a:p>
          <a:p>
            <a:pPr algn="ctr"/>
            <a:endParaRPr lang="ru-RU" sz="1100" dirty="0">
              <a:solidFill>
                <a:schemeClr val="tx1"/>
              </a:solidFill>
            </a:endParaRPr>
          </a:p>
        </p:txBody>
      </p:sp>
      <p:sp>
        <p:nvSpPr>
          <p:cNvPr id="6" name="Прямоугольник 5"/>
          <p:cNvSpPr/>
          <p:nvPr/>
        </p:nvSpPr>
        <p:spPr>
          <a:xfrm>
            <a:off x="5868144" y="1628800"/>
            <a:ext cx="2376264" cy="15121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sz="1200" dirty="0" smtClean="0">
                <a:solidFill>
                  <a:schemeClr val="tx1"/>
                </a:solidFill>
              </a:rPr>
              <a:t>Пешеходам разрешается ходить только по тротуарам, придерживаясь правой стороны</a:t>
            </a:r>
          </a:p>
          <a:p>
            <a:pPr algn="ctr"/>
            <a:endParaRPr lang="ru-RU" sz="1200" dirty="0"/>
          </a:p>
        </p:txBody>
      </p:sp>
      <p:sp>
        <p:nvSpPr>
          <p:cNvPr id="7" name="Прямоугольник 6"/>
          <p:cNvSpPr/>
          <p:nvPr/>
        </p:nvSpPr>
        <p:spPr>
          <a:xfrm>
            <a:off x="5868144" y="3284984"/>
            <a:ext cx="2376264" cy="16561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sz="1100" dirty="0" smtClean="0">
                <a:solidFill>
                  <a:schemeClr val="tx1"/>
                </a:solidFill>
              </a:rPr>
              <a:t>Запрещается пересекать путь  движущимся транспортным средствам, выходить из-за транспорта на проезжую часть</a:t>
            </a:r>
          </a:p>
          <a:p>
            <a:pPr algn="ctr"/>
            <a:endParaRPr lang="ru-RU" sz="1100" dirty="0">
              <a:solidFill>
                <a:schemeClr val="tx1"/>
              </a:solidFill>
            </a:endParaRPr>
          </a:p>
        </p:txBody>
      </p:sp>
      <p:sp>
        <p:nvSpPr>
          <p:cNvPr id="8" name="Прямоугольник 7"/>
          <p:cNvSpPr/>
          <p:nvPr/>
        </p:nvSpPr>
        <p:spPr>
          <a:xfrm>
            <a:off x="5868144" y="5085184"/>
            <a:ext cx="2304256" cy="15841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sz="1100" dirty="0" smtClean="0">
                <a:solidFill>
                  <a:schemeClr val="tx1"/>
                </a:solidFill>
              </a:rPr>
              <a:t>Перевозить детей разрешается только в автобусах, двери и окна которых должны быть закрыты. На лобовом стекле иметь опознавательный знак «Дети».</a:t>
            </a:r>
          </a:p>
          <a:p>
            <a:pPr algn="ctr"/>
            <a:endParaRPr lang="ru-RU" sz="1100" dirty="0"/>
          </a:p>
        </p:txBody>
      </p:sp>
      <p:sp>
        <p:nvSpPr>
          <p:cNvPr id="9" name="Прямоугольник 8"/>
          <p:cNvSpPr/>
          <p:nvPr/>
        </p:nvSpPr>
        <p:spPr>
          <a:xfrm>
            <a:off x="3131840" y="5085184"/>
            <a:ext cx="2304256" cy="15841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sz="1100" dirty="0" smtClean="0">
                <a:solidFill>
                  <a:schemeClr val="tx1"/>
                </a:solidFill>
              </a:rPr>
              <a:t>В местах, где переходы не обозначены и где движение не регулируется, пешеходы должны во всех случаях пропускать приближающийся транспорт. Запрещается переходить улицу около кругового или крутого поворота</a:t>
            </a:r>
          </a:p>
          <a:p>
            <a:pPr algn="ctr"/>
            <a:endParaRPr lang="ru-RU" sz="1100" dirty="0">
              <a:solidFill>
                <a:schemeClr val="tx1"/>
              </a:solidFill>
            </a:endParaRPr>
          </a:p>
        </p:txBody>
      </p:sp>
      <p:sp>
        <p:nvSpPr>
          <p:cNvPr id="10" name="Прямоугольник 9"/>
          <p:cNvSpPr/>
          <p:nvPr/>
        </p:nvSpPr>
        <p:spPr>
          <a:xfrm>
            <a:off x="3131840" y="3284984"/>
            <a:ext cx="2304256" cy="16561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sz="1100" dirty="0" smtClean="0">
                <a:solidFill>
                  <a:schemeClr val="tx1"/>
                </a:solidFill>
              </a:rPr>
              <a:t>Пешеходы обязаны переходить улицу только шагом по пешеходным переходам, с обозначенными линиями или указателем «пешеходный переход», а не перекрёстках с необозначенными переходами – по линии тротуара</a:t>
            </a:r>
          </a:p>
          <a:p>
            <a:pPr algn="ctr"/>
            <a:endParaRPr lang="ru-RU" sz="1100" dirty="0"/>
          </a:p>
        </p:txBody>
      </p:sp>
      <p:sp>
        <p:nvSpPr>
          <p:cNvPr id="11" name="Прямоугольник 10"/>
          <p:cNvSpPr/>
          <p:nvPr/>
        </p:nvSpPr>
        <p:spPr>
          <a:xfrm>
            <a:off x="539552" y="3284984"/>
            <a:ext cx="2304256" cy="16561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sz="1100" dirty="0" smtClean="0">
                <a:solidFill>
                  <a:schemeClr val="tx1"/>
                </a:solidFill>
              </a:rPr>
              <a:t>В местах перехода, где движение) регулируется, пешеходы должны переходить улицу только при зелёном сигнале светофора или разрешающем жесте регулировщика (когда он повернулся к нам боком</a:t>
            </a:r>
          </a:p>
          <a:p>
            <a:pPr algn="ctr"/>
            <a:endParaRPr lang="ru-RU" sz="1100" dirty="0">
              <a:solidFill>
                <a:schemeClr val="tx1"/>
              </a:solidFill>
            </a:endParaRPr>
          </a:p>
        </p:txBody>
      </p:sp>
      <p:sp>
        <p:nvSpPr>
          <p:cNvPr id="12" name="Прямоугольник 11"/>
          <p:cNvSpPr/>
          <p:nvPr/>
        </p:nvSpPr>
        <p:spPr>
          <a:xfrm>
            <a:off x="539552" y="5085184"/>
            <a:ext cx="2232248" cy="15841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sz="1100" dirty="0" smtClean="0">
                <a:solidFill>
                  <a:schemeClr val="tx1"/>
                </a:solidFill>
              </a:rPr>
              <a:t>Прежде чем сойти на проезжую часть при двустороннем движении, необходимо убедиться в полной безопасности</a:t>
            </a:r>
          </a:p>
          <a:p>
            <a:pPr algn="ctr"/>
            <a:endParaRPr lang="ru-RU" sz="1100" dirty="0"/>
          </a:p>
        </p:txBody>
      </p:sp>
    </p:spTree>
    <p:custDataLst>
      <p:tags r:id="rId1"/>
    </p:custDataLst>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5"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2000"/>
                                        <p:tgtEl>
                                          <p:spTgt spid="4"/>
                                        </p:tgtEl>
                                      </p:cBhvr>
                                    </p:animEffect>
                                    <p:anim calcmode="lin" valueType="num">
                                      <p:cBhvr>
                                        <p:cTn id="14" dur="2000" fill="hold"/>
                                        <p:tgtEl>
                                          <p:spTgt spid="4"/>
                                        </p:tgtEl>
                                        <p:attrNameLst>
                                          <p:attrName>style.rotation</p:attrName>
                                        </p:attrNameLst>
                                      </p:cBhvr>
                                      <p:tavLst>
                                        <p:tav tm="0">
                                          <p:val>
                                            <p:fltVal val="720"/>
                                          </p:val>
                                        </p:tav>
                                        <p:tav tm="100000">
                                          <p:val>
                                            <p:fltVal val="0"/>
                                          </p:val>
                                        </p:tav>
                                      </p:tavLst>
                                    </p:anim>
                                    <p:anim calcmode="lin" valueType="num">
                                      <p:cBhvr>
                                        <p:cTn id="15" dur="2000" fill="hold"/>
                                        <p:tgtEl>
                                          <p:spTgt spid="4"/>
                                        </p:tgtEl>
                                        <p:attrNameLst>
                                          <p:attrName>ppt_h</p:attrName>
                                        </p:attrNameLst>
                                      </p:cBhvr>
                                      <p:tavLst>
                                        <p:tav tm="0">
                                          <p:val>
                                            <p:fltVal val="0"/>
                                          </p:val>
                                        </p:tav>
                                        <p:tav tm="100000">
                                          <p:val>
                                            <p:strVal val="#ppt_h"/>
                                          </p:val>
                                        </p:tav>
                                      </p:tavLst>
                                    </p:anim>
                                    <p:anim calcmode="lin" valueType="num">
                                      <p:cBhvr>
                                        <p:cTn id="16" dur="2000" fill="hold"/>
                                        <p:tgtEl>
                                          <p:spTgt spid="4"/>
                                        </p:tgtEl>
                                        <p:attrNameLst>
                                          <p:attrName>ppt_w</p:attrName>
                                        </p:attrNameLst>
                                      </p:cBhvr>
                                      <p:tavLst>
                                        <p:tav tm="0">
                                          <p:val>
                                            <p:fltVal val="0"/>
                                          </p:val>
                                        </p:tav>
                                        <p:tav tm="100000">
                                          <p:val>
                                            <p:strVal val="#ppt_w"/>
                                          </p:val>
                                        </p:tav>
                                      </p:tavLst>
                                    </p:anim>
                                  </p:childTnLst>
                                </p:cTn>
                              </p:par>
                            </p:childTnLst>
                          </p:cTn>
                        </p:par>
                      </p:childTnLst>
                    </p:cTn>
                  </p:par>
                  <p:par>
                    <p:cTn id="17" fill="hold">
                      <p:stCondLst>
                        <p:cond delay="indefinite"/>
                      </p:stCondLst>
                      <p:childTnLst>
                        <p:par>
                          <p:cTn id="18" fill="hold">
                            <p:stCondLst>
                              <p:cond delay="0"/>
                            </p:stCondLst>
                            <p:childTnLst>
                              <p:par>
                                <p:cTn id="19" presetID="35"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2000"/>
                                        <p:tgtEl>
                                          <p:spTgt spid="5"/>
                                        </p:tgtEl>
                                      </p:cBhvr>
                                    </p:animEffect>
                                    <p:anim calcmode="lin" valueType="num">
                                      <p:cBhvr>
                                        <p:cTn id="22" dur="2000" fill="hold"/>
                                        <p:tgtEl>
                                          <p:spTgt spid="5"/>
                                        </p:tgtEl>
                                        <p:attrNameLst>
                                          <p:attrName>style.rotation</p:attrName>
                                        </p:attrNameLst>
                                      </p:cBhvr>
                                      <p:tavLst>
                                        <p:tav tm="0">
                                          <p:val>
                                            <p:fltVal val="720"/>
                                          </p:val>
                                        </p:tav>
                                        <p:tav tm="100000">
                                          <p:val>
                                            <p:fltVal val="0"/>
                                          </p:val>
                                        </p:tav>
                                      </p:tavLst>
                                    </p:anim>
                                    <p:anim calcmode="lin" valueType="num">
                                      <p:cBhvr>
                                        <p:cTn id="23" dur="2000" fill="hold"/>
                                        <p:tgtEl>
                                          <p:spTgt spid="5"/>
                                        </p:tgtEl>
                                        <p:attrNameLst>
                                          <p:attrName>ppt_h</p:attrName>
                                        </p:attrNameLst>
                                      </p:cBhvr>
                                      <p:tavLst>
                                        <p:tav tm="0">
                                          <p:val>
                                            <p:fltVal val="0"/>
                                          </p:val>
                                        </p:tav>
                                        <p:tav tm="100000">
                                          <p:val>
                                            <p:strVal val="#ppt_h"/>
                                          </p:val>
                                        </p:tav>
                                      </p:tavLst>
                                    </p:anim>
                                    <p:anim calcmode="lin" valueType="num">
                                      <p:cBhvr>
                                        <p:cTn id="24" dur="2000" fill="hold"/>
                                        <p:tgtEl>
                                          <p:spTgt spid="5"/>
                                        </p:tgtEl>
                                        <p:attrNameLst>
                                          <p:attrName>ppt_w</p:attrName>
                                        </p:attrNameLst>
                                      </p:cBhvr>
                                      <p:tavLst>
                                        <p:tav tm="0">
                                          <p:val>
                                            <p:fltVal val="0"/>
                                          </p:val>
                                        </p:tav>
                                        <p:tav tm="100000">
                                          <p:val>
                                            <p:strVal val="#ppt_w"/>
                                          </p:val>
                                        </p:tav>
                                      </p:tavLst>
                                    </p:anim>
                                  </p:childTnLst>
                                </p:cTn>
                              </p:par>
                            </p:childTnLst>
                          </p:cTn>
                        </p:par>
                      </p:childTnLst>
                    </p:cTn>
                  </p:par>
                  <p:par>
                    <p:cTn id="25" fill="hold">
                      <p:stCondLst>
                        <p:cond delay="indefinite"/>
                      </p:stCondLst>
                      <p:childTnLst>
                        <p:par>
                          <p:cTn id="26" fill="hold">
                            <p:stCondLst>
                              <p:cond delay="0"/>
                            </p:stCondLst>
                            <p:childTnLst>
                              <p:par>
                                <p:cTn id="27" presetID="35" presetClass="entr" presetSubtype="0"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2000"/>
                                        <p:tgtEl>
                                          <p:spTgt spid="6"/>
                                        </p:tgtEl>
                                      </p:cBhvr>
                                    </p:animEffect>
                                    <p:anim calcmode="lin" valueType="num">
                                      <p:cBhvr>
                                        <p:cTn id="30" dur="2000" fill="hold"/>
                                        <p:tgtEl>
                                          <p:spTgt spid="6"/>
                                        </p:tgtEl>
                                        <p:attrNameLst>
                                          <p:attrName>style.rotation</p:attrName>
                                        </p:attrNameLst>
                                      </p:cBhvr>
                                      <p:tavLst>
                                        <p:tav tm="0">
                                          <p:val>
                                            <p:fltVal val="720"/>
                                          </p:val>
                                        </p:tav>
                                        <p:tav tm="100000">
                                          <p:val>
                                            <p:fltVal val="0"/>
                                          </p:val>
                                        </p:tav>
                                      </p:tavLst>
                                    </p:anim>
                                    <p:anim calcmode="lin" valueType="num">
                                      <p:cBhvr>
                                        <p:cTn id="31" dur="2000" fill="hold"/>
                                        <p:tgtEl>
                                          <p:spTgt spid="6"/>
                                        </p:tgtEl>
                                        <p:attrNameLst>
                                          <p:attrName>ppt_h</p:attrName>
                                        </p:attrNameLst>
                                      </p:cBhvr>
                                      <p:tavLst>
                                        <p:tav tm="0">
                                          <p:val>
                                            <p:fltVal val="0"/>
                                          </p:val>
                                        </p:tav>
                                        <p:tav tm="100000">
                                          <p:val>
                                            <p:strVal val="#ppt_h"/>
                                          </p:val>
                                        </p:tav>
                                      </p:tavLst>
                                    </p:anim>
                                    <p:anim calcmode="lin" valueType="num">
                                      <p:cBhvr>
                                        <p:cTn id="32" dur="2000" fill="hold"/>
                                        <p:tgtEl>
                                          <p:spTgt spid="6"/>
                                        </p:tgtEl>
                                        <p:attrNameLst>
                                          <p:attrName>ppt_w</p:attrName>
                                        </p:attrNameLst>
                                      </p:cBhvr>
                                      <p:tavLst>
                                        <p:tav tm="0">
                                          <p:val>
                                            <p:fltVal val="0"/>
                                          </p:val>
                                        </p:tav>
                                        <p:tav tm="100000">
                                          <p:val>
                                            <p:strVal val="#ppt_w"/>
                                          </p:val>
                                        </p:tav>
                                      </p:tavLst>
                                    </p:anim>
                                  </p:childTnLst>
                                </p:cTn>
                              </p:par>
                            </p:childTnLst>
                          </p:cTn>
                        </p:par>
                      </p:childTnLst>
                    </p:cTn>
                  </p:par>
                  <p:par>
                    <p:cTn id="33" fill="hold">
                      <p:stCondLst>
                        <p:cond delay="indefinite"/>
                      </p:stCondLst>
                      <p:childTnLst>
                        <p:par>
                          <p:cTn id="34" fill="hold">
                            <p:stCondLst>
                              <p:cond delay="0"/>
                            </p:stCondLst>
                            <p:childTnLst>
                              <p:par>
                                <p:cTn id="35" presetID="35" presetClass="entr" presetSubtype="0"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2000"/>
                                        <p:tgtEl>
                                          <p:spTgt spid="7"/>
                                        </p:tgtEl>
                                      </p:cBhvr>
                                    </p:animEffect>
                                    <p:anim calcmode="lin" valueType="num">
                                      <p:cBhvr>
                                        <p:cTn id="38" dur="2000" fill="hold"/>
                                        <p:tgtEl>
                                          <p:spTgt spid="7"/>
                                        </p:tgtEl>
                                        <p:attrNameLst>
                                          <p:attrName>style.rotation</p:attrName>
                                        </p:attrNameLst>
                                      </p:cBhvr>
                                      <p:tavLst>
                                        <p:tav tm="0">
                                          <p:val>
                                            <p:fltVal val="720"/>
                                          </p:val>
                                        </p:tav>
                                        <p:tav tm="100000">
                                          <p:val>
                                            <p:fltVal val="0"/>
                                          </p:val>
                                        </p:tav>
                                      </p:tavLst>
                                    </p:anim>
                                    <p:anim calcmode="lin" valueType="num">
                                      <p:cBhvr>
                                        <p:cTn id="39" dur="2000" fill="hold"/>
                                        <p:tgtEl>
                                          <p:spTgt spid="7"/>
                                        </p:tgtEl>
                                        <p:attrNameLst>
                                          <p:attrName>ppt_h</p:attrName>
                                        </p:attrNameLst>
                                      </p:cBhvr>
                                      <p:tavLst>
                                        <p:tav tm="0">
                                          <p:val>
                                            <p:fltVal val="0"/>
                                          </p:val>
                                        </p:tav>
                                        <p:tav tm="100000">
                                          <p:val>
                                            <p:strVal val="#ppt_h"/>
                                          </p:val>
                                        </p:tav>
                                      </p:tavLst>
                                    </p:anim>
                                    <p:anim calcmode="lin" valueType="num">
                                      <p:cBhvr>
                                        <p:cTn id="40" dur="2000" fill="hold"/>
                                        <p:tgtEl>
                                          <p:spTgt spid="7"/>
                                        </p:tgtEl>
                                        <p:attrNameLst>
                                          <p:attrName>ppt_w</p:attrName>
                                        </p:attrNameLst>
                                      </p:cBhvr>
                                      <p:tavLst>
                                        <p:tav tm="0">
                                          <p:val>
                                            <p:fltVal val="0"/>
                                          </p:val>
                                        </p:tav>
                                        <p:tav tm="100000">
                                          <p:val>
                                            <p:strVal val="#ppt_w"/>
                                          </p:val>
                                        </p:tav>
                                      </p:tavLst>
                                    </p:anim>
                                  </p:childTnLst>
                                </p:cTn>
                              </p:par>
                            </p:childTnLst>
                          </p:cTn>
                        </p:par>
                      </p:childTnLst>
                    </p:cTn>
                  </p:par>
                  <p:par>
                    <p:cTn id="41" fill="hold">
                      <p:stCondLst>
                        <p:cond delay="indefinite"/>
                      </p:stCondLst>
                      <p:childTnLst>
                        <p:par>
                          <p:cTn id="42" fill="hold">
                            <p:stCondLst>
                              <p:cond delay="0"/>
                            </p:stCondLst>
                            <p:childTnLst>
                              <p:par>
                                <p:cTn id="43" presetID="35" presetClass="entr" presetSubtype="0" fill="hold" grpId="0" nodeType="click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2000"/>
                                        <p:tgtEl>
                                          <p:spTgt spid="10"/>
                                        </p:tgtEl>
                                      </p:cBhvr>
                                    </p:animEffect>
                                    <p:anim calcmode="lin" valueType="num">
                                      <p:cBhvr>
                                        <p:cTn id="46" dur="2000" fill="hold"/>
                                        <p:tgtEl>
                                          <p:spTgt spid="10"/>
                                        </p:tgtEl>
                                        <p:attrNameLst>
                                          <p:attrName>style.rotation</p:attrName>
                                        </p:attrNameLst>
                                      </p:cBhvr>
                                      <p:tavLst>
                                        <p:tav tm="0">
                                          <p:val>
                                            <p:fltVal val="720"/>
                                          </p:val>
                                        </p:tav>
                                        <p:tav tm="100000">
                                          <p:val>
                                            <p:fltVal val="0"/>
                                          </p:val>
                                        </p:tav>
                                      </p:tavLst>
                                    </p:anim>
                                    <p:anim calcmode="lin" valueType="num">
                                      <p:cBhvr>
                                        <p:cTn id="47" dur="2000" fill="hold"/>
                                        <p:tgtEl>
                                          <p:spTgt spid="10"/>
                                        </p:tgtEl>
                                        <p:attrNameLst>
                                          <p:attrName>ppt_h</p:attrName>
                                        </p:attrNameLst>
                                      </p:cBhvr>
                                      <p:tavLst>
                                        <p:tav tm="0">
                                          <p:val>
                                            <p:fltVal val="0"/>
                                          </p:val>
                                        </p:tav>
                                        <p:tav tm="100000">
                                          <p:val>
                                            <p:strVal val="#ppt_h"/>
                                          </p:val>
                                        </p:tav>
                                      </p:tavLst>
                                    </p:anim>
                                    <p:anim calcmode="lin" valueType="num">
                                      <p:cBhvr>
                                        <p:cTn id="48" dur="2000" fill="hold"/>
                                        <p:tgtEl>
                                          <p:spTgt spid="10"/>
                                        </p:tgtEl>
                                        <p:attrNameLst>
                                          <p:attrName>ppt_w</p:attrName>
                                        </p:attrNameLst>
                                      </p:cBhvr>
                                      <p:tavLst>
                                        <p:tav tm="0">
                                          <p:val>
                                            <p:fltVal val="0"/>
                                          </p:val>
                                        </p:tav>
                                        <p:tav tm="100000">
                                          <p:val>
                                            <p:strVal val="#ppt_w"/>
                                          </p:val>
                                        </p:tav>
                                      </p:tavLst>
                                    </p:anim>
                                  </p:childTnLst>
                                </p:cTn>
                              </p:par>
                            </p:childTnLst>
                          </p:cTn>
                        </p:par>
                      </p:childTnLst>
                    </p:cTn>
                  </p:par>
                  <p:par>
                    <p:cTn id="49" fill="hold">
                      <p:stCondLst>
                        <p:cond delay="indefinite"/>
                      </p:stCondLst>
                      <p:childTnLst>
                        <p:par>
                          <p:cTn id="50" fill="hold">
                            <p:stCondLst>
                              <p:cond delay="0"/>
                            </p:stCondLst>
                            <p:childTnLst>
                              <p:par>
                                <p:cTn id="51" presetID="35" presetClass="entr" presetSubtype="0" fill="hold" grpId="0" nodeType="click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fade">
                                      <p:cBhvr>
                                        <p:cTn id="53" dur="2000"/>
                                        <p:tgtEl>
                                          <p:spTgt spid="11"/>
                                        </p:tgtEl>
                                      </p:cBhvr>
                                    </p:animEffect>
                                    <p:anim calcmode="lin" valueType="num">
                                      <p:cBhvr>
                                        <p:cTn id="54" dur="2000" fill="hold"/>
                                        <p:tgtEl>
                                          <p:spTgt spid="11"/>
                                        </p:tgtEl>
                                        <p:attrNameLst>
                                          <p:attrName>style.rotation</p:attrName>
                                        </p:attrNameLst>
                                      </p:cBhvr>
                                      <p:tavLst>
                                        <p:tav tm="0">
                                          <p:val>
                                            <p:fltVal val="720"/>
                                          </p:val>
                                        </p:tav>
                                        <p:tav tm="100000">
                                          <p:val>
                                            <p:fltVal val="0"/>
                                          </p:val>
                                        </p:tav>
                                      </p:tavLst>
                                    </p:anim>
                                    <p:anim calcmode="lin" valueType="num">
                                      <p:cBhvr>
                                        <p:cTn id="55" dur="2000" fill="hold"/>
                                        <p:tgtEl>
                                          <p:spTgt spid="11"/>
                                        </p:tgtEl>
                                        <p:attrNameLst>
                                          <p:attrName>ppt_h</p:attrName>
                                        </p:attrNameLst>
                                      </p:cBhvr>
                                      <p:tavLst>
                                        <p:tav tm="0">
                                          <p:val>
                                            <p:fltVal val="0"/>
                                          </p:val>
                                        </p:tav>
                                        <p:tav tm="100000">
                                          <p:val>
                                            <p:strVal val="#ppt_h"/>
                                          </p:val>
                                        </p:tav>
                                      </p:tavLst>
                                    </p:anim>
                                    <p:anim calcmode="lin" valueType="num">
                                      <p:cBhvr>
                                        <p:cTn id="56" dur="2000" fill="hold"/>
                                        <p:tgtEl>
                                          <p:spTgt spid="11"/>
                                        </p:tgtEl>
                                        <p:attrNameLst>
                                          <p:attrName>ppt_w</p:attrName>
                                        </p:attrNameLst>
                                      </p:cBhvr>
                                      <p:tavLst>
                                        <p:tav tm="0">
                                          <p:val>
                                            <p:fltVal val="0"/>
                                          </p:val>
                                        </p:tav>
                                        <p:tav tm="100000">
                                          <p:val>
                                            <p:strVal val="#ppt_w"/>
                                          </p:val>
                                        </p:tav>
                                      </p:tavLst>
                                    </p:anim>
                                  </p:childTnLst>
                                </p:cTn>
                              </p:par>
                            </p:childTnLst>
                          </p:cTn>
                        </p:par>
                      </p:childTnLst>
                    </p:cTn>
                  </p:par>
                  <p:par>
                    <p:cTn id="57" fill="hold">
                      <p:stCondLst>
                        <p:cond delay="indefinite"/>
                      </p:stCondLst>
                      <p:childTnLst>
                        <p:par>
                          <p:cTn id="58" fill="hold">
                            <p:stCondLst>
                              <p:cond delay="0"/>
                            </p:stCondLst>
                            <p:childTnLst>
                              <p:par>
                                <p:cTn id="59" presetID="35" presetClass="entr" presetSubtype="0" fill="hold" grpId="0" nodeType="click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fade">
                                      <p:cBhvr>
                                        <p:cTn id="61" dur="2000"/>
                                        <p:tgtEl>
                                          <p:spTgt spid="12"/>
                                        </p:tgtEl>
                                      </p:cBhvr>
                                    </p:animEffect>
                                    <p:anim calcmode="lin" valueType="num">
                                      <p:cBhvr>
                                        <p:cTn id="62" dur="2000" fill="hold"/>
                                        <p:tgtEl>
                                          <p:spTgt spid="12"/>
                                        </p:tgtEl>
                                        <p:attrNameLst>
                                          <p:attrName>style.rotation</p:attrName>
                                        </p:attrNameLst>
                                      </p:cBhvr>
                                      <p:tavLst>
                                        <p:tav tm="0">
                                          <p:val>
                                            <p:fltVal val="720"/>
                                          </p:val>
                                        </p:tav>
                                        <p:tav tm="100000">
                                          <p:val>
                                            <p:fltVal val="0"/>
                                          </p:val>
                                        </p:tav>
                                      </p:tavLst>
                                    </p:anim>
                                    <p:anim calcmode="lin" valueType="num">
                                      <p:cBhvr>
                                        <p:cTn id="63" dur="2000" fill="hold"/>
                                        <p:tgtEl>
                                          <p:spTgt spid="12"/>
                                        </p:tgtEl>
                                        <p:attrNameLst>
                                          <p:attrName>ppt_h</p:attrName>
                                        </p:attrNameLst>
                                      </p:cBhvr>
                                      <p:tavLst>
                                        <p:tav tm="0">
                                          <p:val>
                                            <p:fltVal val="0"/>
                                          </p:val>
                                        </p:tav>
                                        <p:tav tm="100000">
                                          <p:val>
                                            <p:strVal val="#ppt_h"/>
                                          </p:val>
                                        </p:tav>
                                      </p:tavLst>
                                    </p:anim>
                                    <p:anim calcmode="lin" valueType="num">
                                      <p:cBhvr>
                                        <p:cTn id="64" dur="2000" fill="hold"/>
                                        <p:tgtEl>
                                          <p:spTgt spid="12"/>
                                        </p:tgtEl>
                                        <p:attrNameLst>
                                          <p:attrName>ppt_w</p:attrName>
                                        </p:attrNameLst>
                                      </p:cBhvr>
                                      <p:tavLst>
                                        <p:tav tm="0">
                                          <p:val>
                                            <p:fltVal val="0"/>
                                          </p:val>
                                        </p:tav>
                                        <p:tav tm="100000">
                                          <p:val>
                                            <p:strVal val="#ppt_w"/>
                                          </p:val>
                                        </p:tav>
                                      </p:tavLst>
                                    </p:anim>
                                  </p:childTnLst>
                                </p:cTn>
                              </p:par>
                            </p:childTnLst>
                          </p:cTn>
                        </p:par>
                      </p:childTnLst>
                    </p:cTn>
                  </p:par>
                  <p:par>
                    <p:cTn id="65" fill="hold">
                      <p:stCondLst>
                        <p:cond delay="indefinite"/>
                      </p:stCondLst>
                      <p:childTnLst>
                        <p:par>
                          <p:cTn id="66" fill="hold">
                            <p:stCondLst>
                              <p:cond delay="0"/>
                            </p:stCondLst>
                            <p:childTnLst>
                              <p:par>
                                <p:cTn id="67" presetID="35" presetClass="entr" presetSubtype="0" fill="hold" grpId="0" nodeType="clickEffect">
                                  <p:stCondLst>
                                    <p:cond delay="0"/>
                                  </p:stCondLst>
                                  <p:childTnLst>
                                    <p:set>
                                      <p:cBhvr>
                                        <p:cTn id="68" dur="1" fill="hold">
                                          <p:stCondLst>
                                            <p:cond delay="0"/>
                                          </p:stCondLst>
                                        </p:cTn>
                                        <p:tgtEl>
                                          <p:spTgt spid="9"/>
                                        </p:tgtEl>
                                        <p:attrNameLst>
                                          <p:attrName>style.visibility</p:attrName>
                                        </p:attrNameLst>
                                      </p:cBhvr>
                                      <p:to>
                                        <p:strVal val="visible"/>
                                      </p:to>
                                    </p:set>
                                    <p:animEffect transition="in" filter="fade">
                                      <p:cBhvr>
                                        <p:cTn id="69" dur="2000"/>
                                        <p:tgtEl>
                                          <p:spTgt spid="9"/>
                                        </p:tgtEl>
                                      </p:cBhvr>
                                    </p:animEffect>
                                    <p:anim calcmode="lin" valueType="num">
                                      <p:cBhvr>
                                        <p:cTn id="70" dur="2000" fill="hold"/>
                                        <p:tgtEl>
                                          <p:spTgt spid="9"/>
                                        </p:tgtEl>
                                        <p:attrNameLst>
                                          <p:attrName>style.rotation</p:attrName>
                                        </p:attrNameLst>
                                      </p:cBhvr>
                                      <p:tavLst>
                                        <p:tav tm="0">
                                          <p:val>
                                            <p:fltVal val="720"/>
                                          </p:val>
                                        </p:tav>
                                        <p:tav tm="100000">
                                          <p:val>
                                            <p:fltVal val="0"/>
                                          </p:val>
                                        </p:tav>
                                      </p:tavLst>
                                    </p:anim>
                                    <p:anim calcmode="lin" valueType="num">
                                      <p:cBhvr>
                                        <p:cTn id="71" dur="2000" fill="hold"/>
                                        <p:tgtEl>
                                          <p:spTgt spid="9"/>
                                        </p:tgtEl>
                                        <p:attrNameLst>
                                          <p:attrName>ppt_h</p:attrName>
                                        </p:attrNameLst>
                                      </p:cBhvr>
                                      <p:tavLst>
                                        <p:tav tm="0">
                                          <p:val>
                                            <p:fltVal val="0"/>
                                          </p:val>
                                        </p:tav>
                                        <p:tav tm="100000">
                                          <p:val>
                                            <p:strVal val="#ppt_h"/>
                                          </p:val>
                                        </p:tav>
                                      </p:tavLst>
                                    </p:anim>
                                    <p:anim calcmode="lin" valueType="num">
                                      <p:cBhvr>
                                        <p:cTn id="72" dur="2000" fill="hold"/>
                                        <p:tgtEl>
                                          <p:spTgt spid="9"/>
                                        </p:tgtEl>
                                        <p:attrNameLst>
                                          <p:attrName>ppt_w</p:attrName>
                                        </p:attrNameLst>
                                      </p:cBhvr>
                                      <p:tavLst>
                                        <p:tav tm="0">
                                          <p:val>
                                            <p:fltVal val="0"/>
                                          </p:val>
                                        </p:tav>
                                        <p:tav tm="100000">
                                          <p:val>
                                            <p:strVal val="#ppt_w"/>
                                          </p:val>
                                        </p:tav>
                                      </p:tavLst>
                                    </p:anim>
                                  </p:childTnLst>
                                </p:cTn>
                              </p:par>
                            </p:childTnLst>
                          </p:cTn>
                        </p:par>
                      </p:childTnLst>
                    </p:cTn>
                  </p:par>
                  <p:par>
                    <p:cTn id="73" fill="hold">
                      <p:stCondLst>
                        <p:cond delay="indefinite"/>
                      </p:stCondLst>
                      <p:childTnLst>
                        <p:par>
                          <p:cTn id="74" fill="hold">
                            <p:stCondLst>
                              <p:cond delay="0"/>
                            </p:stCondLst>
                            <p:childTnLst>
                              <p:par>
                                <p:cTn id="75" presetID="35" presetClass="entr" presetSubtype="0" fill="hold" grpId="0" nodeType="click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fade">
                                      <p:cBhvr>
                                        <p:cTn id="77" dur="2000"/>
                                        <p:tgtEl>
                                          <p:spTgt spid="8"/>
                                        </p:tgtEl>
                                      </p:cBhvr>
                                    </p:animEffect>
                                    <p:anim calcmode="lin" valueType="num">
                                      <p:cBhvr>
                                        <p:cTn id="78" dur="2000" fill="hold"/>
                                        <p:tgtEl>
                                          <p:spTgt spid="8"/>
                                        </p:tgtEl>
                                        <p:attrNameLst>
                                          <p:attrName>style.rotation</p:attrName>
                                        </p:attrNameLst>
                                      </p:cBhvr>
                                      <p:tavLst>
                                        <p:tav tm="0">
                                          <p:val>
                                            <p:fltVal val="720"/>
                                          </p:val>
                                        </p:tav>
                                        <p:tav tm="100000">
                                          <p:val>
                                            <p:fltVal val="0"/>
                                          </p:val>
                                        </p:tav>
                                      </p:tavLst>
                                    </p:anim>
                                    <p:anim calcmode="lin" valueType="num">
                                      <p:cBhvr>
                                        <p:cTn id="79" dur="2000" fill="hold"/>
                                        <p:tgtEl>
                                          <p:spTgt spid="8"/>
                                        </p:tgtEl>
                                        <p:attrNameLst>
                                          <p:attrName>ppt_h</p:attrName>
                                        </p:attrNameLst>
                                      </p:cBhvr>
                                      <p:tavLst>
                                        <p:tav tm="0">
                                          <p:val>
                                            <p:fltVal val="0"/>
                                          </p:val>
                                        </p:tav>
                                        <p:tav tm="100000">
                                          <p:val>
                                            <p:strVal val="#ppt_h"/>
                                          </p:val>
                                        </p:tav>
                                      </p:tavLst>
                                    </p:anim>
                                    <p:anim calcmode="lin" valueType="num">
                                      <p:cBhvr>
                                        <p:cTn id="80" dur="2000" fill="hold"/>
                                        <p:tgtEl>
                                          <p:spTgt spid="8"/>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P spid="6" grpId="0" animBg="1"/>
      <p:bldP spid="7" grpId="0" animBg="1"/>
      <p:bldP spid="8" grpId="0" animBg="1"/>
      <p:bldP spid="9" grpId="0" animBg="1"/>
      <p:bldP spid="10" grpId="0" animBg="1"/>
      <p:bldP spid="11" grpId="0" animBg="1"/>
      <p:bldP spid="1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80528" y="-184666"/>
            <a:ext cx="91440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ru-RU"/>
          </a:p>
        </p:txBody>
      </p:sp>
      <p:sp>
        <p:nvSpPr>
          <p:cNvPr id="4" name="Овал 3"/>
          <p:cNvSpPr/>
          <p:nvPr/>
        </p:nvSpPr>
        <p:spPr>
          <a:xfrm>
            <a:off x="785786" y="0"/>
            <a:ext cx="7992888" cy="20608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i="1" dirty="0" smtClean="0">
                <a:solidFill>
                  <a:schemeClr val="tx1"/>
                </a:solidFill>
              </a:rPr>
              <a:t>Формы работы по профилактике детского дорожно-транспортного травматизма:</a:t>
            </a:r>
            <a:endParaRPr lang="ru-RU" sz="3200" b="1" i="1" dirty="0">
              <a:solidFill>
                <a:schemeClr val="tx1"/>
              </a:solidFill>
            </a:endParaRPr>
          </a:p>
        </p:txBody>
      </p:sp>
      <p:sp>
        <p:nvSpPr>
          <p:cNvPr id="6" name="Овал 5"/>
          <p:cNvSpPr/>
          <p:nvPr/>
        </p:nvSpPr>
        <p:spPr>
          <a:xfrm>
            <a:off x="0" y="2132856"/>
            <a:ext cx="9144000" cy="472514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i="1" dirty="0" smtClean="0">
                <a:solidFill>
                  <a:schemeClr val="tx1"/>
                </a:solidFill>
              </a:rPr>
              <a:t>Формы работы с детьми:</a:t>
            </a:r>
          </a:p>
          <a:p>
            <a:r>
              <a:rPr lang="ru-RU" dirty="0" smtClean="0">
                <a:solidFill>
                  <a:schemeClr val="tx1"/>
                </a:solidFill>
              </a:rPr>
              <a:t>-целевые прогулки</a:t>
            </a:r>
          </a:p>
          <a:p>
            <a:r>
              <a:rPr lang="ru-RU" dirty="0" smtClean="0">
                <a:solidFill>
                  <a:schemeClr val="tx1"/>
                </a:solidFill>
              </a:rPr>
              <a:t>-свободно-продуктивная деятельность ; музыкально-игровые досуги ;праздники ;театрализация (кукольные , драматические  представления ,спектакли </a:t>
            </a:r>
          </a:p>
          <a:p>
            <a:pPr>
              <a:buFontTx/>
              <a:buChar char="-"/>
            </a:pPr>
            <a:r>
              <a:rPr lang="ru-RU" dirty="0" smtClean="0">
                <a:solidFill>
                  <a:schemeClr val="tx1"/>
                </a:solidFill>
              </a:rPr>
              <a:t>учебно-тренировочные комплексные занятия на территории городка ;беседы ,выставки </a:t>
            </a:r>
          </a:p>
          <a:p>
            <a:pPr>
              <a:buFontTx/>
              <a:buChar char="-"/>
            </a:pPr>
            <a:r>
              <a:rPr lang="ru-RU" dirty="0" smtClean="0">
                <a:solidFill>
                  <a:schemeClr val="tx1"/>
                </a:solidFill>
              </a:rPr>
              <a:t>-тематическая неделя по правилам дорожного движения</a:t>
            </a:r>
          </a:p>
          <a:p>
            <a:pPr>
              <a:buFontTx/>
              <a:buChar char="-"/>
            </a:pPr>
            <a:r>
              <a:rPr lang="ru-RU" dirty="0" smtClean="0">
                <a:solidFill>
                  <a:schemeClr val="tx1"/>
                </a:solidFill>
              </a:rPr>
              <a:t>-чтение художественной литературы;</a:t>
            </a:r>
          </a:p>
          <a:p>
            <a:pPr>
              <a:buFontTx/>
              <a:buChar char="-"/>
            </a:pPr>
            <a:r>
              <a:rPr lang="ru-RU" dirty="0" smtClean="0">
                <a:solidFill>
                  <a:schemeClr val="tx1"/>
                </a:solidFill>
              </a:rPr>
              <a:t>Участие в акциях» Водитель ,сохрани мне жизнь»</a:t>
            </a:r>
          </a:p>
          <a:p>
            <a:r>
              <a:rPr lang="ru-RU" dirty="0" smtClean="0">
                <a:solidFill>
                  <a:schemeClr val="tx1"/>
                </a:solidFill>
              </a:rPr>
              <a:t>-игра  (дидактическая , сюжетно- ролевая ,  подвижная ,        интеллектуальная )</a:t>
            </a:r>
          </a:p>
          <a:p>
            <a:r>
              <a:rPr lang="ru-RU" dirty="0" smtClean="0">
                <a:solidFill>
                  <a:schemeClr val="tx1"/>
                </a:solidFill>
              </a:rPr>
              <a:t>    -изготовление атрибутов для проигрывания дорожных   </a:t>
            </a:r>
          </a:p>
          <a:p>
            <a:r>
              <a:rPr lang="ru-RU" dirty="0" smtClean="0">
                <a:solidFill>
                  <a:schemeClr val="tx1"/>
                </a:solidFill>
              </a:rPr>
              <a:t>                 ситуаций; конкурсы, викторины ,турниры .</a:t>
            </a:r>
            <a:endParaRPr lang="ru-RU" dirty="0">
              <a:solidFill>
                <a:schemeClr val="tx1"/>
              </a:solidFill>
            </a:endParaRPr>
          </a:p>
        </p:txBody>
      </p:sp>
      <p:sp>
        <p:nvSpPr>
          <p:cNvPr id="1028" name="Rectangle 4"/>
          <p:cNvSpPr>
            <a:spLocks noChangeArrowheads="1"/>
          </p:cNvSpPr>
          <p:nvPr/>
        </p:nvSpPr>
        <p:spPr bwMode="auto">
          <a:xfrm>
            <a:off x="0" y="43934"/>
            <a:ext cx="91440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ru-RU"/>
          </a:p>
        </p:txBody>
      </p:sp>
      <p:sp>
        <p:nvSpPr>
          <p:cNvPr id="7" name="Овал 6"/>
          <p:cNvSpPr/>
          <p:nvPr/>
        </p:nvSpPr>
        <p:spPr>
          <a:xfrm>
            <a:off x="0" y="2143116"/>
            <a:ext cx="9144000" cy="47148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i="1" dirty="0" smtClean="0">
                <a:solidFill>
                  <a:schemeClr val="tx1"/>
                </a:solidFill>
              </a:rPr>
              <a:t>Формы работы с педагогами:</a:t>
            </a:r>
          </a:p>
          <a:p>
            <a:r>
              <a:rPr lang="ru-RU" sz="2000" dirty="0" smtClean="0">
                <a:solidFill>
                  <a:schemeClr val="tx1"/>
                </a:solidFill>
              </a:rPr>
              <a:t>-информационно-практические обучающие занятия;</a:t>
            </a:r>
          </a:p>
          <a:p>
            <a:r>
              <a:rPr lang="ru-RU" sz="2000" dirty="0" smtClean="0">
                <a:solidFill>
                  <a:schemeClr val="tx1"/>
                </a:solidFill>
              </a:rPr>
              <a:t>-анкетирование;</a:t>
            </a:r>
          </a:p>
          <a:p>
            <a:r>
              <a:rPr lang="ru-RU" sz="2000" dirty="0" smtClean="0">
                <a:solidFill>
                  <a:schemeClr val="tx1"/>
                </a:solidFill>
              </a:rPr>
              <a:t>-тестирование;</a:t>
            </a:r>
          </a:p>
          <a:p>
            <a:r>
              <a:rPr lang="ru-RU" sz="2000" dirty="0" smtClean="0">
                <a:solidFill>
                  <a:schemeClr val="tx1"/>
                </a:solidFill>
              </a:rPr>
              <a:t>-консультации;</a:t>
            </a:r>
          </a:p>
          <a:p>
            <a:r>
              <a:rPr lang="ru-RU" sz="2000" dirty="0" smtClean="0">
                <a:solidFill>
                  <a:schemeClr val="tx1"/>
                </a:solidFill>
              </a:rPr>
              <a:t>-выставки;</a:t>
            </a:r>
          </a:p>
          <a:p>
            <a:r>
              <a:rPr lang="ru-RU" sz="2000" dirty="0" smtClean="0">
                <a:solidFill>
                  <a:schemeClr val="tx1"/>
                </a:solidFill>
              </a:rPr>
              <a:t>-мастер-классы;</a:t>
            </a:r>
          </a:p>
          <a:p>
            <a:r>
              <a:rPr lang="ru-RU" sz="2000" dirty="0" smtClean="0">
                <a:solidFill>
                  <a:schemeClr val="tx1"/>
                </a:solidFill>
              </a:rPr>
              <a:t>-изготовление методических игр и пособий ;обзор литературы ; педагогические советы;</a:t>
            </a:r>
          </a:p>
          <a:p>
            <a:r>
              <a:rPr lang="ru-RU" sz="2000" dirty="0" smtClean="0">
                <a:solidFill>
                  <a:schemeClr val="tx1"/>
                </a:solidFill>
              </a:rPr>
              <a:t>   -семинары;</a:t>
            </a:r>
          </a:p>
          <a:p>
            <a:r>
              <a:rPr lang="ru-RU" sz="2000" dirty="0" smtClean="0">
                <a:solidFill>
                  <a:schemeClr val="tx1"/>
                </a:solidFill>
              </a:rPr>
              <a:t>-      конкурсы педагогического мастерства;</a:t>
            </a:r>
            <a:endParaRPr lang="ru-RU" sz="2000" dirty="0">
              <a:solidFill>
                <a:schemeClr val="tx1"/>
              </a:solidFill>
            </a:endParaRPr>
          </a:p>
        </p:txBody>
      </p:sp>
      <p:sp>
        <p:nvSpPr>
          <p:cNvPr id="8" name="Овал 7"/>
          <p:cNvSpPr/>
          <p:nvPr/>
        </p:nvSpPr>
        <p:spPr>
          <a:xfrm>
            <a:off x="0" y="2143116"/>
            <a:ext cx="9144000" cy="47148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i="1" dirty="0" smtClean="0">
                <a:solidFill>
                  <a:schemeClr val="tx1"/>
                </a:solidFill>
              </a:rPr>
              <a:t>Формы работы с родителями:</a:t>
            </a:r>
          </a:p>
          <a:p>
            <a:r>
              <a:rPr lang="ru-RU" sz="2000" dirty="0" smtClean="0">
                <a:solidFill>
                  <a:schemeClr val="tx1"/>
                </a:solidFill>
              </a:rPr>
              <a:t>-родительский всеобуч (занятия для родителей с участием сотрудников отдела ГАИ );</a:t>
            </a:r>
          </a:p>
          <a:p>
            <a:r>
              <a:rPr lang="ru-RU" sz="2000" dirty="0" smtClean="0">
                <a:solidFill>
                  <a:schemeClr val="tx1"/>
                </a:solidFill>
              </a:rPr>
              <a:t>-родительские собрания с приглашением инспектора ГИБДД ;</a:t>
            </a:r>
          </a:p>
          <a:p>
            <a:r>
              <a:rPr lang="ru-RU" sz="2000" dirty="0" smtClean="0">
                <a:solidFill>
                  <a:schemeClr val="tx1"/>
                </a:solidFill>
              </a:rPr>
              <a:t>-сотворчество родителей и воспитателей ;</a:t>
            </a:r>
          </a:p>
          <a:p>
            <a:r>
              <a:rPr lang="ru-RU" sz="2000" dirty="0" smtClean="0">
                <a:solidFill>
                  <a:schemeClr val="tx1"/>
                </a:solidFill>
              </a:rPr>
              <a:t>-межсемейные проекты ;</a:t>
            </a:r>
          </a:p>
          <a:p>
            <a:r>
              <a:rPr lang="ru-RU" sz="2000" dirty="0" smtClean="0">
                <a:solidFill>
                  <a:schemeClr val="tx1"/>
                </a:solidFill>
              </a:rPr>
              <a:t>-совместные досуги ;</a:t>
            </a:r>
          </a:p>
          <a:p>
            <a:r>
              <a:rPr lang="ru-RU" sz="2000" dirty="0" smtClean="0">
                <a:solidFill>
                  <a:schemeClr val="tx1"/>
                </a:solidFill>
              </a:rPr>
              <a:t>-анкетирование ;</a:t>
            </a:r>
          </a:p>
          <a:p>
            <a:r>
              <a:rPr lang="ru-RU" sz="2000" dirty="0" smtClean="0">
                <a:solidFill>
                  <a:schemeClr val="tx1"/>
                </a:solidFill>
              </a:rPr>
              <a:t>-консультации ;</a:t>
            </a:r>
          </a:p>
          <a:p>
            <a:r>
              <a:rPr lang="ru-RU" sz="2000" dirty="0" smtClean="0">
                <a:solidFill>
                  <a:schemeClr val="tx1"/>
                </a:solidFill>
              </a:rPr>
              <a:t>-беседы по профилактике дорожно-транспортного травматизма ;</a:t>
            </a:r>
          </a:p>
          <a:p>
            <a:r>
              <a:rPr lang="ru-RU" sz="2000" dirty="0" smtClean="0">
                <a:solidFill>
                  <a:schemeClr val="tx1"/>
                </a:solidFill>
              </a:rPr>
              <a:t>-совместное составление фото – видеоматериалов  </a:t>
            </a:r>
          </a:p>
          <a:p>
            <a:r>
              <a:rPr lang="ru-RU" sz="2000" dirty="0" smtClean="0">
                <a:solidFill>
                  <a:schemeClr val="tx1"/>
                </a:solidFill>
              </a:rPr>
              <a:t>         информационные «корзины» </a:t>
            </a:r>
            <a:r>
              <a:rPr lang="ru-RU" dirty="0" smtClean="0">
                <a:solidFill>
                  <a:schemeClr val="tx1"/>
                </a:solidFill>
              </a:rPr>
              <a:t>.	</a:t>
            </a:r>
            <a:endParaRPr lang="ru-RU" dirty="0">
              <a:solidFill>
                <a:schemeClr val="tx1"/>
              </a:solidFill>
            </a:endParaRPr>
          </a:p>
        </p:txBody>
      </p:sp>
      <p:sp>
        <p:nvSpPr>
          <p:cNvPr id="10" name="Стрелка вниз 9"/>
          <p:cNvSpPr/>
          <p:nvPr/>
        </p:nvSpPr>
        <p:spPr>
          <a:xfrm>
            <a:off x="4429124" y="1928802"/>
            <a:ext cx="484632" cy="576064"/>
          </a:xfrm>
          <a:prstGeom prst="downArrow">
            <a:avLst>
              <a:gd name="adj1" fmla="val 0"/>
              <a:gd name="adj2" fmla="val 50000"/>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70" decel="100000"/>
                                        <p:tgtEl>
                                          <p:spTgt spid="4"/>
                                        </p:tgtEl>
                                      </p:cBhvr>
                                    </p:animEffect>
                                    <p:animScale>
                                      <p:cBhvr>
                                        <p:cTn id="8" dur="770" decel="100000"/>
                                        <p:tgtEl>
                                          <p:spTgt spid="4"/>
                                        </p:tgtEl>
                                      </p:cBhvr>
                                      <p:from x="10000" y="10000"/>
                                      <p:to x="200000" y="450000"/>
                                    </p:animScale>
                                    <p:animScale>
                                      <p:cBhvr>
                                        <p:cTn id="9" dur="1230" accel="100000" fill="hold">
                                          <p:stCondLst>
                                            <p:cond delay="770"/>
                                          </p:stCondLst>
                                        </p:cTn>
                                        <p:tgtEl>
                                          <p:spTgt spid="4"/>
                                        </p:tgtEl>
                                      </p:cBhvr>
                                      <p:from x="200000" y="450000"/>
                                      <p:to x="100000" y="100000"/>
                                    </p:animScale>
                                    <p:set>
                                      <p:cBhvr>
                                        <p:cTn id="10" dur="770" fill="hold"/>
                                        <p:tgtEl>
                                          <p:spTgt spid="4"/>
                                        </p:tgtEl>
                                        <p:attrNameLst>
                                          <p:attrName>ppt_x</p:attrName>
                                        </p:attrNameLst>
                                      </p:cBhvr>
                                      <p:to>
                                        <p:strVal val="(0.5)"/>
                                      </p:to>
                                    </p:set>
                                    <p:anim from="(0.5)" to="(#ppt_x)" calcmode="lin" valueType="num">
                                      <p:cBhvr>
                                        <p:cTn id="11" dur="1230" accel="100000" fill="hold">
                                          <p:stCondLst>
                                            <p:cond delay="770"/>
                                          </p:stCondLst>
                                        </p:cTn>
                                        <p:tgtEl>
                                          <p:spTgt spid="4"/>
                                        </p:tgtEl>
                                        <p:attrNameLst>
                                          <p:attrName>ppt_x</p:attrName>
                                        </p:attrNameLst>
                                      </p:cBhvr>
                                    </p:anim>
                                    <p:set>
                                      <p:cBhvr>
                                        <p:cTn id="12" dur="770" fill="hold"/>
                                        <p:tgtEl>
                                          <p:spTgt spid="4"/>
                                        </p:tgtEl>
                                        <p:attrNameLst>
                                          <p:attrName>ppt_y</p:attrName>
                                        </p:attrNameLst>
                                      </p:cBhvr>
                                      <p:to>
                                        <p:strVal val="(#ppt_y+0.4)"/>
                                      </p:to>
                                    </p:set>
                                    <p:anim from="(#ppt_y+0.4)" to="(#ppt_y)" calcmode="lin" valueType="num">
                                      <p:cBhvr>
                                        <p:cTn id="13" dur="1230" accel="100000" fill="hold">
                                          <p:stCondLst>
                                            <p:cond delay="770"/>
                                          </p:stCondLst>
                                        </p:cTn>
                                        <p:tgtEl>
                                          <p:spTgt spid="4"/>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16" presetClass="entr" presetSubtype="26"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barn(inHorizontal)">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35"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2000"/>
                                        <p:tgtEl>
                                          <p:spTgt spid="6"/>
                                        </p:tgtEl>
                                      </p:cBhvr>
                                    </p:animEffect>
                                    <p:anim calcmode="lin" valueType="num">
                                      <p:cBhvr>
                                        <p:cTn id="24" dur="2000" fill="hold"/>
                                        <p:tgtEl>
                                          <p:spTgt spid="6"/>
                                        </p:tgtEl>
                                        <p:attrNameLst>
                                          <p:attrName>style.rotation</p:attrName>
                                        </p:attrNameLst>
                                      </p:cBhvr>
                                      <p:tavLst>
                                        <p:tav tm="0">
                                          <p:val>
                                            <p:fltVal val="720"/>
                                          </p:val>
                                        </p:tav>
                                        <p:tav tm="100000">
                                          <p:val>
                                            <p:fltVal val="0"/>
                                          </p:val>
                                        </p:tav>
                                      </p:tavLst>
                                    </p:anim>
                                    <p:anim calcmode="lin" valueType="num">
                                      <p:cBhvr>
                                        <p:cTn id="25" dur="2000" fill="hold"/>
                                        <p:tgtEl>
                                          <p:spTgt spid="6"/>
                                        </p:tgtEl>
                                        <p:attrNameLst>
                                          <p:attrName>ppt_h</p:attrName>
                                        </p:attrNameLst>
                                      </p:cBhvr>
                                      <p:tavLst>
                                        <p:tav tm="0">
                                          <p:val>
                                            <p:fltVal val="0"/>
                                          </p:val>
                                        </p:tav>
                                        <p:tav tm="100000">
                                          <p:val>
                                            <p:strVal val="#ppt_h"/>
                                          </p:val>
                                        </p:tav>
                                      </p:tavLst>
                                    </p:anim>
                                    <p:anim calcmode="lin" valueType="num">
                                      <p:cBhvr>
                                        <p:cTn id="26" dur="2000" fill="hold"/>
                                        <p:tgtEl>
                                          <p:spTgt spid="6"/>
                                        </p:tgtEl>
                                        <p:attrNameLst>
                                          <p:attrName>ppt_w</p:attrName>
                                        </p:attrNameLst>
                                      </p:cBhvr>
                                      <p:tavLst>
                                        <p:tav tm="0">
                                          <p:val>
                                            <p:fltVal val="0"/>
                                          </p:val>
                                        </p:tav>
                                        <p:tav tm="100000">
                                          <p:val>
                                            <p:strVal val="#ppt_w"/>
                                          </p:val>
                                        </p:tav>
                                      </p:tavLst>
                                    </p:anim>
                                  </p:childTnLst>
                                </p:cTn>
                              </p:par>
                            </p:childTnLst>
                          </p:cTn>
                        </p:par>
                      </p:childTnLst>
                    </p:cTn>
                  </p:par>
                  <p:par>
                    <p:cTn id="27" fill="hold">
                      <p:stCondLst>
                        <p:cond delay="indefinite"/>
                      </p:stCondLst>
                      <p:childTnLst>
                        <p:par>
                          <p:cTn id="28" fill="hold">
                            <p:stCondLst>
                              <p:cond delay="0"/>
                            </p:stCondLst>
                            <p:childTnLst>
                              <p:par>
                                <p:cTn id="29" presetID="35"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2000"/>
                                        <p:tgtEl>
                                          <p:spTgt spid="7"/>
                                        </p:tgtEl>
                                      </p:cBhvr>
                                    </p:animEffect>
                                    <p:anim calcmode="lin" valueType="num">
                                      <p:cBhvr>
                                        <p:cTn id="32" dur="2000" fill="hold"/>
                                        <p:tgtEl>
                                          <p:spTgt spid="7"/>
                                        </p:tgtEl>
                                        <p:attrNameLst>
                                          <p:attrName>style.rotation</p:attrName>
                                        </p:attrNameLst>
                                      </p:cBhvr>
                                      <p:tavLst>
                                        <p:tav tm="0">
                                          <p:val>
                                            <p:fltVal val="720"/>
                                          </p:val>
                                        </p:tav>
                                        <p:tav tm="100000">
                                          <p:val>
                                            <p:fltVal val="0"/>
                                          </p:val>
                                        </p:tav>
                                      </p:tavLst>
                                    </p:anim>
                                    <p:anim calcmode="lin" valueType="num">
                                      <p:cBhvr>
                                        <p:cTn id="33" dur="2000" fill="hold"/>
                                        <p:tgtEl>
                                          <p:spTgt spid="7"/>
                                        </p:tgtEl>
                                        <p:attrNameLst>
                                          <p:attrName>ppt_h</p:attrName>
                                        </p:attrNameLst>
                                      </p:cBhvr>
                                      <p:tavLst>
                                        <p:tav tm="0">
                                          <p:val>
                                            <p:fltVal val="0"/>
                                          </p:val>
                                        </p:tav>
                                        <p:tav tm="100000">
                                          <p:val>
                                            <p:strVal val="#ppt_h"/>
                                          </p:val>
                                        </p:tav>
                                      </p:tavLst>
                                    </p:anim>
                                    <p:anim calcmode="lin" valueType="num">
                                      <p:cBhvr>
                                        <p:cTn id="34" dur="2000" fill="hold"/>
                                        <p:tgtEl>
                                          <p:spTgt spid="7"/>
                                        </p:tgtEl>
                                        <p:attrNameLst>
                                          <p:attrName>ppt_w</p:attrName>
                                        </p:attrNameLst>
                                      </p:cBhvr>
                                      <p:tavLst>
                                        <p:tav tm="0">
                                          <p:val>
                                            <p:fltVal val="0"/>
                                          </p:val>
                                        </p:tav>
                                        <p:tav tm="100000">
                                          <p:val>
                                            <p:strVal val="#ppt_w"/>
                                          </p:val>
                                        </p:tav>
                                      </p:tavLst>
                                    </p:anim>
                                  </p:childTnLst>
                                </p:cTn>
                              </p:par>
                            </p:childTnLst>
                          </p:cTn>
                        </p:par>
                      </p:childTnLst>
                    </p:cTn>
                  </p:par>
                  <p:par>
                    <p:cTn id="35" fill="hold">
                      <p:stCondLst>
                        <p:cond delay="indefinite"/>
                      </p:stCondLst>
                      <p:childTnLst>
                        <p:par>
                          <p:cTn id="36" fill="hold">
                            <p:stCondLst>
                              <p:cond delay="0"/>
                            </p:stCondLst>
                            <p:childTnLst>
                              <p:par>
                                <p:cTn id="37" presetID="35" presetClass="entr" presetSubtype="0" fill="hold" grpId="0" nodeType="click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2000"/>
                                        <p:tgtEl>
                                          <p:spTgt spid="8"/>
                                        </p:tgtEl>
                                      </p:cBhvr>
                                    </p:animEffect>
                                    <p:anim calcmode="lin" valueType="num">
                                      <p:cBhvr>
                                        <p:cTn id="40" dur="2000" fill="hold"/>
                                        <p:tgtEl>
                                          <p:spTgt spid="8"/>
                                        </p:tgtEl>
                                        <p:attrNameLst>
                                          <p:attrName>style.rotation</p:attrName>
                                        </p:attrNameLst>
                                      </p:cBhvr>
                                      <p:tavLst>
                                        <p:tav tm="0">
                                          <p:val>
                                            <p:fltVal val="720"/>
                                          </p:val>
                                        </p:tav>
                                        <p:tav tm="100000">
                                          <p:val>
                                            <p:fltVal val="0"/>
                                          </p:val>
                                        </p:tav>
                                      </p:tavLst>
                                    </p:anim>
                                    <p:anim calcmode="lin" valueType="num">
                                      <p:cBhvr>
                                        <p:cTn id="41" dur="2000" fill="hold"/>
                                        <p:tgtEl>
                                          <p:spTgt spid="8"/>
                                        </p:tgtEl>
                                        <p:attrNameLst>
                                          <p:attrName>ppt_h</p:attrName>
                                        </p:attrNameLst>
                                      </p:cBhvr>
                                      <p:tavLst>
                                        <p:tav tm="0">
                                          <p:val>
                                            <p:fltVal val="0"/>
                                          </p:val>
                                        </p:tav>
                                        <p:tav tm="100000">
                                          <p:val>
                                            <p:strVal val="#ppt_h"/>
                                          </p:val>
                                        </p:tav>
                                      </p:tavLst>
                                    </p:anim>
                                    <p:anim calcmode="lin" valueType="num">
                                      <p:cBhvr>
                                        <p:cTn id="42" dur="2000" fill="hold"/>
                                        <p:tgtEl>
                                          <p:spTgt spid="8"/>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P spid="8" grpId="0" animBg="1"/>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42900"/>
            <a:ext cx="8640960" cy="1714202"/>
          </a:xfrm>
        </p:spPr>
        <p:txBody>
          <a:bodyPr>
            <a:normAutofit/>
          </a:bodyPr>
          <a:lstStyle/>
          <a:p>
            <a:pPr algn="ctr"/>
            <a:r>
              <a:rPr lang="ru-RU" sz="4000" b="1" dirty="0" smtClean="0">
                <a:solidFill>
                  <a:srgbClr val="FF0000"/>
                </a:solidFill>
                <a:effectLst>
                  <a:outerShdw blurRad="38100" dist="38100" dir="2700000" algn="tl">
                    <a:srgbClr val="000000">
                      <a:alpha val="43137"/>
                    </a:srgbClr>
                  </a:outerShdw>
                </a:effectLst>
              </a:rPr>
              <a:t>«</a:t>
            </a:r>
            <a:r>
              <a:rPr lang="ru-RU" sz="2800" b="1" dirty="0" smtClean="0">
                <a:solidFill>
                  <a:srgbClr val="FF0000"/>
                </a:solidFill>
                <a:effectLst>
                  <a:outerShdw blurRad="38100" dist="38100" dir="2700000" algn="tl">
                    <a:srgbClr val="000000">
                      <a:alpha val="43137"/>
                    </a:srgbClr>
                  </a:outerShdw>
                </a:effectLst>
              </a:rPr>
              <a:t>Примерная тематика целевых прогулок по профилактике детского дорожно-транспортного травматизма»</a:t>
            </a:r>
            <a:endParaRPr lang="ru-RU" sz="2800" b="1" dirty="0">
              <a:solidFill>
                <a:srgbClr val="FF0000"/>
              </a:solidFill>
              <a:effectLst>
                <a:outerShdw blurRad="38100" dist="38100" dir="2700000" algn="tl">
                  <a:srgbClr val="000000">
                    <a:alpha val="43137"/>
                  </a:srgbClr>
                </a:outerShdw>
              </a:effectLst>
            </a:endParaRPr>
          </a:p>
        </p:txBody>
      </p:sp>
      <p:pic>
        <p:nvPicPr>
          <p:cNvPr id="20484" name="Picture 4" descr="G:\правила  дорожного движения\фотографии пдд\road_traffic_for_children_5.jpg"/>
          <p:cNvPicPr>
            <a:picLocks noChangeAspect="1" noChangeArrowheads="1"/>
          </p:cNvPicPr>
          <p:nvPr/>
        </p:nvPicPr>
        <p:blipFill>
          <a:blip r:embed="rId2" cstate="print"/>
          <a:srcRect/>
          <a:stretch>
            <a:fillRect/>
          </a:stretch>
        </p:blipFill>
        <p:spPr bwMode="auto">
          <a:xfrm>
            <a:off x="1115616" y="1700808"/>
            <a:ext cx="6408712" cy="4495465"/>
          </a:xfrm>
          <a:prstGeom prst="rect">
            <a:avLst/>
          </a:prstGeom>
          <a:noFill/>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5" presetClass="entr" presetSubtype="0" fill="hold" nodeType="clickEffect">
                                  <p:stCondLst>
                                    <p:cond delay="0"/>
                                  </p:stCondLst>
                                  <p:childTnLst>
                                    <p:set>
                                      <p:cBhvr>
                                        <p:cTn id="12" dur="1" fill="hold">
                                          <p:stCondLst>
                                            <p:cond delay="0"/>
                                          </p:stCondLst>
                                        </p:cTn>
                                        <p:tgtEl>
                                          <p:spTgt spid="20484"/>
                                        </p:tgtEl>
                                        <p:attrNameLst>
                                          <p:attrName>style.visibility</p:attrName>
                                        </p:attrNameLst>
                                      </p:cBhvr>
                                      <p:to>
                                        <p:strVal val="visible"/>
                                      </p:to>
                                    </p:set>
                                    <p:anim calcmode="lin" valueType="num">
                                      <p:cBhvr>
                                        <p:cTn id="13" dur="1000" fill="hold"/>
                                        <p:tgtEl>
                                          <p:spTgt spid="20484"/>
                                        </p:tgtEl>
                                        <p:attrNameLst>
                                          <p:attrName>ppt_w</p:attrName>
                                        </p:attrNameLst>
                                      </p:cBhvr>
                                      <p:tavLst>
                                        <p:tav tm="0">
                                          <p:val>
                                            <p:fltVal val="0"/>
                                          </p:val>
                                        </p:tav>
                                        <p:tav tm="100000">
                                          <p:val>
                                            <p:strVal val="#ppt_w"/>
                                          </p:val>
                                        </p:tav>
                                      </p:tavLst>
                                    </p:anim>
                                    <p:anim calcmode="lin" valueType="num">
                                      <p:cBhvr>
                                        <p:cTn id="14" dur="1000" fill="hold"/>
                                        <p:tgtEl>
                                          <p:spTgt spid="20484"/>
                                        </p:tgtEl>
                                        <p:attrNameLst>
                                          <p:attrName>ppt_h</p:attrName>
                                        </p:attrNameLst>
                                      </p:cBhvr>
                                      <p:tavLst>
                                        <p:tav tm="0">
                                          <p:val>
                                            <p:fltVal val="0"/>
                                          </p:val>
                                        </p:tav>
                                        <p:tav tm="100000">
                                          <p:val>
                                            <p:strVal val="#ppt_h"/>
                                          </p:val>
                                        </p:tav>
                                      </p:tavLst>
                                    </p:anim>
                                    <p:anim calcmode="lin" valueType="num">
                                      <p:cBhvr>
                                        <p:cTn id="15" dur="1000" fill="hold"/>
                                        <p:tgtEl>
                                          <p:spTgt spid="20484"/>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2048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1" name="Picture 3" descr="C:\Users\пользователь\Desktop\42601-Risunok1.png"/>
          <p:cNvPicPr>
            <a:picLocks noChangeAspect="1" noChangeArrowheads="1"/>
          </p:cNvPicPr>
          <p:nvPr/>
        </p:nvPicPr>
        <p:blipFill>
          <a:blip r:embed="rId2" cstate="print"/>
          <a:srcRect/>
          <a:stretch>
            <a:fillRect/>
          </a:stretch>
        </p:blipFill>
        <p:spPr bwMode="auto">
          <a:xfrm>
            <a:off x="3347864" y="2276872"/>
            <a:ext cx="2074130" cy="2337048"/>
          </a:xfrm>
          <a:prstGeom prst="rect">
            <a:avLst/>
          </a:prstGeom>
          <a:noFill/>
        </p:spPr>
      </p:pic>
      <p:sp>
        <p:nvSpPr>
          <p:cNvPr id="4" name="Прямоугольник 3"/>
          <p:cNvSpPr/>
          <p:nvPr/>
        </p:nvSpPr>
        <p:spPr>
          <a:xfrm>
            <a:off x="179512" y="0"/>
            <a:ext cx="3384376" cy="33569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ru-RU" sz="2400" b="1" u="sng" dirty="0" smtClean="0"/>
              <a:t>Младшая группа</a:t>
            </a:r>
            <a:r>
              <a:rPr lang="ru-RU" sz="2400" b="1" dirty="0" smtClean="0"/>
              <a:t>: </a:t>
            </a:r>
          </a:p>
          <a:p>
            <a:pPr algn="ctr">
              <a:buFont typeface="Arial" pitchFamily="34" charset="0"/>
              <a:buChar char="•"/>
            </a:pPr>
            <a:r>
              <a:rPr lang="ru-RU" sz="2400" dirty="0" smtClean="0"/>
              <a:t>знакомство с дорогой; наблюдение за работой светофора;</a:t>
            </a:r>
          </a:p>
          <a:p>
            <a:pPr algn="ctr">
              <a:buFont typeface="Arial" pitchFamily="34" charset="0"/>
              <a:buChar char="•"/>
            </a:pPr>
            <a:r>
              <a:rPr lang="ru-RU" sz="2400" dirty="0" smtClean="0"/>
              <a:t> наблюдение за транспортом; </a:t>
            </a:r>
          </a:p>
          <a:p>
            <a:pPr algn="ctr">
              <a:buFont typeface="Arial" pitchFamily="34" charset="0"/>
              <a:buChar char="•"/>
            </a:pPr>
            <a:r>
              <a:rPr lang="ru-RU" sz="2400" dirty="0" smtClean="0"/>
              <a:t>пешеходный переход.</a:t>
            </a:r>
          </a:p>
          <a:p>
            <a:pPr algn="ctr"/>
            <a:endParaRPr lang="ru-RU" dirty="0"/>
          </a:p>
        </p:txBody>
      </p:sp>
      <p:sp>
        <p:nvSpPr>
          <p:cNvPr id="6" name="Прямоугольник 5"/>
          <p:cNvSpPr/>
          <p:nvPr/>
        </p:nvSpPr>
        <p:spPr>
          <a:xfrm>
            <a:off x="179512" y="3429000"/>
            <a:ext cx="3384376" cy="3429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ru-RU" sz="1900" b="1" u="sng" dirty="0" smtClean="0"/>
              <a:t>Средняя группа</a:t>
            </a:r>
            <a:r>
              <a:rPr lang="ru-RU" sz="1900" b="1" dirty="0" smtClean="0"/>
              <a:t>:</a:t>
            </a:r>
            <a:endParaRPr lang="ru-RU" sz="1900" dirty="0" smtClean="0"/>
          </a:p>
          <a:p>
            <a:pPr algn="ctr">
              <a:buFont typeface="Arial" pitchFamily="34" charset="0"/>
              <a:buChar char="•"/>
            </a:pPr>
            <a:r>
              <a:rPr lang="ru-RU" sz="1900" dirty="0" smtClean="0"/>
              <a:t>знакомство с дорогой; </a:t>
            </a:r>
          </a:p>
          <a:p>
            <a:pPr algn="ctr">
              <a:buFont typeface="Arial" pitchFamily="34" charset="0"/>
              <a:buChar char="•"/>
            </a:pPr>
            <a:r>
              <a:rPr lang="ru-RU" sz="1900" dirty="0" smtClean="0"/>
              <a:t>наша улица;</a:t>
            </a:r>
          </a:p>
          <a:p>
            <a:pPr algn="ctr">
              <a:buFont typeface="Arial" pitchFamily="34" charset="0"/>
              <a:buChar char="•"/>
            </a:pPr>
            <a:r>
              <a:rPr lang="ru-RU" sz="1900" dirty="0" smtClean="0"/>
              <a:t>сравнение легкового и грузового автомобилей;</a:t>
            </a:r>
          </a:p>
          <a:p>
            <a:pPr algn="ctr">
              <a:buFont typeface="Arial" pitchFamily="34" charset="0"/>
              <a:buChar char="•"/>
            </a:pPr>
            <a:r>
              <a:rPr lang="ru-RU" sz="1900" dirty="0" smtClean="0"/>
              <a:t> наблюдение за светофором;</a:t>
            </a:r>
          </a:p>
          <a:p>
            <a:pPr algn="ctr">
              <a:buFont typeface="Arial" pitchFamily="34" charset="0"/>
              <a:buChar char="•"/>
            </a:pPr>
            <a:r>
              <a:rPr lang="ru-RU" sz="1900" dirty="0" smtClean="0"/>
              <a:t>правила перехода проезжей части по регулируемому пешеходному переходу.</a:t>
            </a:r>
          </a:p>
          <a:p>
            <a:pPr algn="ctr"/>
            <a:endParaRPr lang="ru-RU" dirty="0"/>
          </a:p>
        </p:txBody>
      </p:sp>
      <p:sp>
        <p:nvSpPr>
          <p:cNvPr id="7" name="Прямоугольник 6"/>
          <p:cNvSpPr/>
          <p:nvPr/>
        </p:nvSpPr>
        <p:spPr>
          <a:xfrm>
            <a:off x="5220072" y="0"/>
            <a:ext cx="3384376" cy="33569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b="1" dirty="0" smtClean="0"/>
          </a:p>
          <a:p>
            <a:pPr algn="ctr"/>
            <a:r>
              <a:rPr lang="ru-RU" sz="1600" b="1" u="sng" dirty="0" smtClean="0"/>
              <a:t>Старшая группа</a:t>
            </a:r>
            <a:r>
              <a:rPr lang="ru-RU" sz="1600" b="1" dirty="0" smtClean="0"/>
              <a:t>:</a:t>
            </a:r>
            <a:endParaRPr lang="ru-RU" sz="1600" dirty="0" smtClean="0"/>
          </a:p>
          <a:p>
            <a:pPr algn="ctr">
              <a:buFont typeface="Arial" pitchFamily="34" charset="0"/>
              <a:buChar char="•"/>
            </a:pPr>
            <a:r>
              <a:rPr lang="ru-RU" sz="1600" dirty="0" smtClean="0"/>
              <a:t>элементы дороги;</a:t>
            </a:r>
          </a:p>
          <a:p>
            <a:pPr algn="ctr">
              <a:buFont typeface="Arial" pitchFamily="34" charset="0"/>
              <a:buChar char="•"/>
            </a:pPr>
            <a:r>
              <a:rPr lang="ru-RU" sz="1600" dirty="0" smtClean="0"/>
              <a:t>правила поведения на дороге;</a:t>
            </a:r>
          </a:p>
          <a:p>
            <a:pPr algn="ctr">
              <a:buFont typeface="Arial" pitchFamily="34" charset="0"/>
              <a:buChar char="•"/>
            </a:pPr>
            <a:r>
              <a:rPr lang="ru-RU" sz="1600" dirty="0" smtClean="0"/>
              <a:t>наблюдение за транспортом;</a:t>
            </a:r>
          </a:p>
          <a:p>
            <a:pPr algn="ctr">
              <a:buFont typeface="Arial" pitchFamily="34" charset="0"/>
              <a:buChar char="•"/>
            </a:pPr>
            <a:r>
              <a:rPr lang="ru-RU" sz="1600" dirty="0" smtClean="0"/>
              <a:t>прогулка пешехода;</a:t>
            </a:r>
          </a:p>
          <a:p>
            <a:pPr algn="ctr">
              <a:buFont typeface="Arial" pitchFamily="34" charset="0"/>
              <a:buChar char="•"/>
            </a:pPr>
            <a:r>
              <a:rPr lang="ru-RU" sz="1600" dirty="0" smtClean="0"/>
              <a:t>Перекресток;</a:t>
            </a:r>
          </a:p>
          <a:p>
            <a:pPr algn="ctr">
              <a:buFont typeface="Arial" pitchFamily="34" charset="0"/>
              <a:buChar char="•"/>
            </a:pPr>
            <a:r>
              <a:rPr lang="ru-RU" sz="1600" dirty="0" smtClean="0"/>
              <a:t>сигналы светофора;</a:t>
            </a:r>
          </a:p>
          <a:p>
            <a:pPr algn="ctr">
              <a:buFont typeface="Arial" pitchFamily="34" charset="0"/>
              <a:buChar char="•"/>
            </a:pPr>
            <a:r>
              <a:rPr lang="ru-RU" sz="1600" dirty="0" smtClean="0"/>
              <a:t>наблюдение за работой инспектора ДПС ГИБДД; </a:t>
            </a:r>
          </a:p>
          <a:p>
            <a:pPr algn="ctr">
              <a:buFont typeface="Arial" pitchFamily="34" charset="0"/>
              <a:buChar char="•"/>
            </a:pPr>
            <a:r>
              <a:rPr lang="ru-RU" sz="1600" dirty="0" smtClean="0"/>
              <a:t>правила поведения на остановке;</a:t>
            </a:r>
          </a:p>
          <a:p>
            <a:pPr algn="ctr">
              <a:buFont typeface="Arial" pitchFamily="34" charset="0"/>
              <a:buChar char="•"/>
            </a:pPr>
            <a:r>
              <a:rPr lang="ru-RU" sz="1600" dirty="0" smtClean="0"/>
              <a:t>прогулка к автобусной остановке.</a:t>
            </a:r>
          </a:p>
          <a:p>
            <a:pPr algn="ctr">
              <a:buNone/>
            </a:pPr>
            <a:endParaRPr lang="ru-RU" sz="1400" dirty="0" smtClean="0"/>
          </a:p>
          <a:p>
            <a:pPr algn="ctr"/>
            <a:endParaRPr lang="ru-RU" sz="1400" dirty="0"/>
          </a:p>
        </p:txBody>
      </p:sp>
      <p:sp>
        <p:nvSpPr>
          <p:cNvPr id="8" name="Прямоугольник 7"/>
          <p:cNvSpPr/>
          <p:nvPr/>
        </p:nvSpPr>
        <p:spPr>
          <a:xfrm>
            <a:off x="5220072" y="3429000"/>
            <a:ext cx="3384376" cy="3429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400" b="1" u="sng" dirty="0" smtClean="0"/>
              <a:t>Подготовительная группа:</a:t>
            </a:r>
          </a:p>
          <a:p>
            <a:pPr>
              <a:buFont typeface="Arial" pitchFamily="34" charset="0"/>
              <a:buChar char="•"/>
            </a:pPr>
            <a:r>
              <a:rPr lang="ru-RU" sz="1400" dirty="0" smtClean="0"/>
              <a:t> улицы и перекрестки; </a:t>
            </a:r>
          </a:p>
          <a:p>
            <a:pPr>
              <a:buFont typeface="Arial" pitchFamily="34" charset="0"/>
              <a:buChar char="•"/>
            </a:pPr>
            <a:r>
              <a:rPr lang="ru-RU" sz="1400" dirty="0" smtClean="0"/>
              <a:t>правила дорожного движения;</a:t>
            </a:r>
          </a:p>
          <a:p>
            <a:pPr>
              <a:buFont typeface="Arial" pitchFamily="34" charset="0"/>
              <a:buChar char="•"/>
            </a:pPr>
            <a:r>
              <a:rPr lang="ru-RU" sz="1400" dirty="0" smtClean="0"/>
              <a:t>наблюдение за движением транспортных средств и работой водителя;</a:t>
            </a:r>
          </a:p>
          <a:p>
            <a:pPr>
              <a:buFont typeface="Arial" pitchFamily="34" charset="0"/>
              <a:buChar char="•"/>
            </a:pPr>
            <a:r>
              <a:rPr lang="ru-RU" sz="1400" dirty="0" smtClean="0"/>
              <a:t> значение дорожных знаков;</a:t>
            </a:r>
          </a:p>
          <a:p>
            <a:pPr>
              <a:buFont typeface="Arial" pitchFamily="34" charset="0"/>
              <a:buChar char="•"/>
            </a:pPr>
            <a:r>
              <a:rPr lang="ru-RU" sz="1400" dirty="0" smtClean="0"/>
              <a:t> правила поведения на остановке и в общественном транспорте;</a:t>
            </a:r>
          </a:p>
          <a:p>
            <a:pPr>
              <a:buFont typeface="Arial" pitchFamily="34" charset="0"/>
              <a:buChar char="•"/>
            </a:pPr>
            <a:r>
              <a:rPr lang="ru-RU" sz="1400" dirty="0" smtClean="0"/>
              <a:t> пешеходный переход (подземный, надземный и наземный);</a:t>
            </a:r>
          </a:p>
          <a:p>
            <a:pPr>
              <a:buFont typeface="Arial" pitchFamily="34" charset="0"/>
              <a:buChar char="•"/>
            </a:pPr>
            <a:r>
              <a:rPr lang="ru-RU" sz="1400" dirty="0" smtClean="0"/>
              <a:t> пешеходный переход регулируемый и нерегулируемый.</a:t>
            </a:r>
          </a:p>
          <a:p>
            <a:pPr algn="ctr"/>
            <a:endParaRPr lang="ru-RU" sz="1300"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style.rotation</p:attrName>
                                        </p:attrNameLst>
                                      </p:cBhvr>
                                      <p:tavLst>
                                        <p:tav tm="0">
                                          <p:val>
                                            <p:fltVal val="720"/>
                                          </p:val>
                                        </p:tav>
                                        <p:tav tm="100000">
                                          <p:val>
                                            <p:fltVal val="0"/>
                                          </p:val>
                                        </p:tav>
                                      </p:tavLst>
                                    </p:anim>
                                    <p:anim calcmode="lin" valueType="num">
                                      <p:cBhvr>
                                        <p:cTn id="9" dur="2000" fill="hold"/>
                                        <p:tgtEl>
                                          <p:spTgt spid="4"/>
                                        </p:tgtEl>
                                        <p:attrNameLst>
                                          <p:attrName>ppt_h</p:attrName>
                                        </p:attrNameLst>
                                      </p:cBhvr>
                                      <p:tavLst>
                                        <p:tav tm="0">
                                          <p:val>
                                            <p:fltVal val="0"/>
                                          </p:val>
                                        </p:tav>
                                        <p:tav tm="100000">
                                          <p:val>
                                            <p:strVal val="#ppt_h"/>
                                          </p:val>
                                        </p:tav>
                                      </p:tavLst>
                                    </p:anim>
                                    <p:anim calcmode="lin" valueType="num">
                                      <p:cBhvr>
                                        <p:cTn id="10" dur="2000" fill="hold"/>
                                        <p:tgtEl>
                                          <p:spTgt spid="4"/>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anim calcmode="lin" valueType="num">
                                      <p:cBhvr>
                                        <p:cTn id="16" dur="2000" fill="hold"/>
                                        <p:tgtEl>
                                          <p:spTgt spid="6"/>
                                        </p:tgtEl>
                                        <p:attrNameLst>
                                          <p:attrName>style.rotation</p:attrName>
                                        </p:attrNameLst>
                                      </p:cBhvr>
                                      <p:tavLst>
                                        <p:tav tm="0">
                                          <p:val>
                                            <p:fltVal val="720"/>
                                          </p:val>
                                        </p:tav>
                                        <p:tav tm="100000">
                                          <p:val>
                                            <p:fltVal val="0"/>
                                          </p:val>
                                        </p:tav>
                                      </p:tavLst>
                                    </p:anim>
                                    <p:anim calcmode="lin" valueType="num">
                                      <p:cBhvr>
                                        <p:cTn id="17" dur="2000" fill="hold"/>
                                        <p:tgtEl>
                                          <p:spTgt spid="6"/>
                                        </p:tgtEl>
                                        <p:attrNameLst>
                                          <p:attrName>ppt_h</p:attrName>
                                        </p:attrNameLst>
                                      </p:cBhvr>
                                      <p:tavLst>
                                        <p:tav tm="0">
                                          <p:val>
                                            <p:fltVal val="0"/>
                                          </p:val>
                                        </p:tav>
                                        <p:tav tm="100000">
                                          <p:val>
                                            <p:strVal val="#ppt_h"/>
                                          </p:val>
                                        </p:tav>
                                      </p:tavLst>
                                    </p:anim>
                                    <p:anim calcmode="lin" valueType="num">
                                      <p:cBhvr>
                                        <p:cTn id="18" dur="2000" fill="hold"/>
                                        <p:tgtEl>
                                          <p:spTgt spid="6"/>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35"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2000"/>
                                        <p:tgtEl>
                                          <p:spTgt spid="7"/>
                                        </p:tgtEl>
                                      </p:cBhvr>
                                    </p:animEffect>
                                    <p:anim calcmode="lin" valueType="num">
                                      <p:cBhvr>
                                        <p:cTn id="24" dur="2000" fill="hold"/>
                                        <p:tgtEl>
                                          <p:spTgt spid="7"/>
                                        </p:tgtEl>
                                        <p:attrNameLst>
                                          <p:attrName>style.rotation</p:attrName>
                                        </p:attrNameLst>
                                      </p:cBhvr>
                                      <p:tavLst>
                                        <p:tav tm="0">
                                          <p:val>
                                            <p:fltVal val="720"/>
                                          </p:val>
                                        </p:tav>
                                        <p:tav tm="100000">
                                          <p:val>
                                            <p:fltVal val="0"/>
                                          </p:val>
                                        </p:tav>
                                      </p:tavLst>
                                    </p:anim>
                                    <p:anim calcmode="lin" valueType="num">
                                      <p:cBhvr>
                                        <p:cTn id="25" dur="2000" fill="hold"/>
                                        <p:tgtEl>
                                          <p:spTgt spid="7"/>
                                        </p:tgtEl>
                                        <p:attrNameLst>
                                          <p:attrName>ppt_h</p:attrName>
                                        </p:attrNameLst>
                                      </p:cBhvr>
                                      <p:tavLst>
                                        <p:tav tm="0">
                                          <p:val>
                                            <p:fltVal val="0"/>
                                          </p:val>
                                        </p:tav>
                                        <p:tav tm="100000">
                                          <p:val>
                                            <p:strVal val="#ppt_h"/>
                                          </p:val>
                                        </p:tav>
                                      </p:tavLst>
                                    </p:anim>
                                    <p:anim calcmode="lin" valueType="num">
                                      <p:cBhvr>
                                        <p:cTn id="26" dur="2000" fill="hold"/>
                                        <p:tgtEl>
                                          <p:spTgt spid="7"/>
                                        </p:tgtEl>
                                        <p:attrNameLst>
                                          <p:attrName>ppt_w</p:attrName>
                                        </p:attrNameLst>
                                      </p:cBhvr>
                                      <p:tavLst>
                                        <p:tav tm="0">
                                          <p:val>
                                            <p:fltVal val="0"/>
                                          </p:val>
                                        </p:tav>
                                        <p:tav tm="100000">
                                          <p:val>
                                            <p:strVal val="#ppt_w"/>
                                          </p:val>
                                        </p:tav>
                                      </p:tavLst>
                                    </p:anim>
                                  </p:childTnLst>
                                </p:cTn>
                              </p:par>
                            </p:childTnLst>
                          </p:cTn>
                        </p:par>
                      </p:childTnLst>
                    </p:cTn>
                  </p:par>
                  <p:par>
                    <p:cTn id="27" fill="hold">
                      <p:stCondLst>
                        <p:cond delay="indefinite"/>
                      </p:stCondLst>
                      <p:childTnLst>
                        <p:par>
                          <p:cTn id="28" fill="hold">
                            <p:stCondLst>
                              <p:cond delay="0"/>
                            </p:stCondLst>
                            <p:childTnLst>
                              <p:par>
                                <p:cTn id="29" presetID="35"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2000"/>
                                        <p:tgtEl>
                                          <p:spTgt spid="8"/>
                                        </p:tgtEl>
                                      </p:cBhvr>
                                    </p:animEffect>
                                    <p:anim calcmode="lin" valueType="num">
                                      <p:cBhvr>
                                        <p:cTn id="32" dur="2000" fill="hold"/>
                                        <p:tgtEl>
                                          <p:spTgt spid="8"/>
                                        </p:tgtEl>
                                        <p:attrNameLst>
                                          <p:attrName>style.rotation</p:attrName>
                                        </p:attrNameLst>
                                      </p:cBhvr>
                                      <p:tavLst>
                                        <p:tav tm="0">
                                          <p:val>
                                            <p:fltVal val="720"/>
                                          </p:val>
                                        </p:tav>
                                        <p:tav tm="100000">
                                          <p:val>
                                            <p:fltVal val="0"/>
                                          </p:val>
                                        </p:tav>
                                      </p:tavLst>
                                    </p:anim>
                                    <p:anim calcmode="lin" valueType="num">
                                      <p:cBhvr>
                                        <p:cTn id="33" dur="2000" fill="hold"/>
                                        <p:tgtEl>
                                          <p:spTgt spid="8"/>
                                        </p:tgtEl>
                                        <p:attrNameLst>
                                          <p:attrName>ppt_h</p:attrName>
                                        </p:attrNameLst>
                                      </p:cBhvr>
                                      <p:tavLst>
                                        <p:tav tm="0">
                                          <p:val>
                                            <p:fltVal val="0"/>
                                          </p:val>
                                        </p:tav>
                                        <p:tav tm="100000">
                                          <p:val>
                                            <p:strVal val="#ppt_h"/>
                                          </p:val>
                                        </p:tav>
                                      </p:tavLst>
                                    </p:anim>
                                    <p:anim calcmode="lin" valueType="num">
                                      <p:cBhvr>
                                        <p:cTn id="34" dur="2000" fill="hold"/>
                                        <p:tgtEl>
                                          <p:spTgt spid="8"/>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142852"/>
            <a:ext cx="8229600" cy="1252728"/>
          </a:xfrm>
        </p:spPr>
        <p:txBody>
          <a:bodyPr>
            <a:noAutofit/>
          </a:bodyPr>
          <a:lstStyle/>
          <a:p>
            <a:pPr algn="ctr"/>
            <a:r>
              <a:rPr lang="ru-RU" sz="2400" b="1" dirty="0" smtClean="0"/>
              <a:t/>
            </a:r>
            <a:br>
              <a:rPr lang="ru-RU" sz="2400" b="1" dirty="0" smtClean="0"/>
            </a:br>
            <a:r>
              <a:rPr lang="ru-RU" sz="2300" b="1" dirty="0" smtClean="0">
                <a:solidFill>
                  <a:srgbClr val="FF0000"/>
                </a:solidFill>
                <a:effectLst>
                  <a:outerShdw blurRad="38100" dist="38100" dir="2700000" algn="tl">
                    <a:srgbClr val="000000">
                      <a:alpha val="43137"/>
                    </a:srgbClr>
                  </a:outerShdw>
                </a:effectLst>
              </a:rPr>
              <a:t>«Организация занятий </a:t>
            </a:r>
            <a:r>
              <a:rPr lang="ru-RU" sz="2300" dirty="0" smtClean="0">
                <a:solidFill>
                  <a:srgbClr val="FF0000"/>
                </a:solidFill>
                <a:effectLst>
                  <a:outerShdw blurRad="38100" dist="38100" dir="2700000" algn="tl">
                    <a:srgbClr val="000000">
                      <a:alpha val="43137"/>
                    </a:srgbClr>
                  </a:outerShdw>
                </a:effectLst>
              </a:rPr>
              <a:t>по </a:t>
            </a:r>
            <a:r>
              <a:rPr lang="ru-RU" sz="2300" b="1" dirty="0" smtClean="0">
                <a:solidFill>
                  <a:srgbClr val="FF0000"/>
                </a:solidFill>
                <a:effectLst>
                  <a:outerShdw blurRad="38100" dist="38100" dir="2700000" algn="tl">
                    <a:srgbClr val="000000">
                      <a:alpha val="43137"/>
                    </a:srgbClr>
                  </a:outerShdw>
                </a:effectLst>
              </a:rPr>
              <a:t>обучению </a:t>
            </a:r>
            <a:r>
              <a:rPr lang="ru-RU" sz="2300" dirty="0" smtClean="0">
                <a:solidFill>
                  <a:srgbClr val="FF0000"/>
                </a:solidFill>
                <a:effectLst>
                  <a:outerShdw blurRad="38100" dist="38100" dir="2700000" algn="tl">
                    <a:srgbClr val="000000">
                      <a:alpha val="43137"/>
                    </a:srgbClr>
                  </a:outerShdw>
                </a:effectLst>
              </a:rPr>
              <a:t>дошкольников </a:t>
            </a:r>
            <a:r>
              <a:rPr lang="ru-RU" sz="2300" b="1" dirty="0" smtClean="0">
                <a:solidFill>
                  <a:srgbClr val="FF0000"/>
                </a:solidFill>
                <a:effectLst>
                  <a:outerShdw blurRad="38100" dist="38100" dir="2700000" algn="tl">
                    <a:srgbClr val="000000">
                      <a:alpha val="43137"/>
                    </a:srgbClr>
                  </a:outerShdw>
                </a:effectLst>
              </a:rPr>
              <a:t>безопасному поведению на </a:t>
            </a:r>
            <a:r>
              <a:rPr lang="ru-RU" sz="2300" dirty="0" smtClean="0">
                <a:solidFill>
                  <a:srgbClr val="FF0000"/>
                </a:solidFill>
                <a:effectLst>
                  <a:outerShdw blurRad="38100" dist="38100" dir="2700000" algn="tl">
                    <a:srgbClr val="000000">
                      <a:alpha val="43137"/>
                    </a:srgbClr>
                  </a:outerShdw>
                </a:effectLst>
              </a:rPr>
              <a:t>улице»</a:t>
            </a:r>
            <a:br>
              <a:rPr lang="ru-RU" sz="2300" dirty="0" smtClean="0">
                <a:solidFill>
                  <a:srgbClr val="FF0000"/>
                </a:solidFill>
                <a:effectLst>
                  <a:outerShdw blurRad="38100" dist="38100" dir="2700000" algn="tl">
                    <a:srgbClr val="000000">
                      <a:alpha val="43137"/>
                    </a:srgbClr>
                  </a:outerShdw>
                </a:effectLst>
              </a:rPr>
            </a:br>
            <a:r>
              <a:rPr lang="ru-RU" sz="2300" b="1" dirty="0" smtClean="0">
                <a:solidFill>
                  <a:srgbClr val="FF0000"/>
                </a:solidFill>
                <a:effectLst>
                  <a:outerShdw blurRad="38100" dist="38100" dir="2700000" algn="tl">
                    <a:srgbClr val="000000">
                      <a:alpha val="43137"/>
                    </a:srgbClr>
                  </a:outerShdw>
                </a:effectLst>
              </a:rPr>
              <a:t>Особенности обучения дошкольников безопасному </a:t>
            </a:r>
            <a:r>
              <a:rPr lang="ru-RU" sz="2300" dirty="0" smtClean="0">
                <a:solidFill>
                  <a:srgbClr val="FF0000"/>
                </a:solidFill>
                <a:effectLst>
                  <a:outerShdw blurRad="38100" dist="38100" dir="2700000" algn="tl">
                    <a:srgbClr val="000000">
                      <a:alpha val="43137"/>
                    </a:srgbClr>
                  </a:outerShdw>
                </a:effectLst>
              </a:rPr>
              <a:t>поведению на </a:t>
            </a:r>
            <a:r>
              <a:rPr lang="ru-RU" sz="2300" b="1" dirty="0" smtClean="0">
                <a:solidFill>
                  <a:srgbClr val="FF0000"/>
                </a:solidFill>
                <a:effectLst>
                  <a:outerShdw blurRad="38100" dist="38100" dir="2700000" algn="tl">
                    <a:srgbClr val="000000">
                      <a:alpha val="43137"/>
                    </a:srgbClr>
                  </a:outerShdw>
                </a:effectLst>
              </a:rPr>
              <a:t>улице</a:t>
            </a:r>
            <a:r>
              <a:rPr lang="ru-RU" sz="2400" dirty="0" smtClean="0">
                <a:solidFill>
                  <a:srgbClr val="FF0000"/>
                </a:solidFill>
                <a:effectLst>
                  <a:outerShdw blurRad="38100" dist="38100" dir="2700000" algn="tl">
                    <a:srgbClr val="000000">
                      <a:alpha val="43137"/>
                    </a:srgbClr>
                  </a:outerShdw>
                </a:effectLst>
              </a:rPr>
              <a:t/>
            </a:r>
            <a:br>
              <a:rPr lang="ru-RU" sz="2400" dirty="0" smtClean="0">
                <a:solidFill>
                  <a:srgbClr val="FF0000"/>
                </a:solidFill>
                <a:effectLst>
                  <a:outerShdw blurRad="38100" dist="38100" dir="2700000" algn="tl">
                    <a:srgbClr val="000000">
                      <a:alpha val="43137"/>
                    </a:srgbClr>
                  </a:outerShdw>
                </a:effectLst>
              </a:rPr>
            </a:br>
            <a:endParaRPr lang="ru-RU" sz="2400" dirty="0">
              <a:solidFill>
                <a:srgbClr val="FF0000"/>
              </a:solidFill>
              <a:effectLst>
                <a:outerShdw blurRad="38100" dist="38100" dir="2700000" algn="tl">
                  <a:srgbClr val="000000">
                    <a:alpha val="43137"/>
                  </a:srgbClr>
                </a:outerShdw>
              </a:effectLst>
            </a:endParaRPr>
          </a:p>
        </p:txBody>
      </p:sp>
      <p:sp>
        <p:nvSpPr>
          <p:cNvPr id="4" name="Вертикальный свиток 3"/>
          <p:cNvSpPr/>
          <p:nvPr/>
        </p:nvSpPr>
        <p:spPr>
          <a:xfrm>
            <a:off x="714348" y="1643050"/>
            <a:ext cx="7358114" cy="4929222"/>
          </a:xfrm>
          <a:prstGeom prst="verticalScroll">
            <a:avLst/>
          </a:prstGeom>
          <a:solidFill>
            <a:srgbClr val="CF6F9F"/>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sz="1600" dirty="0" smtClean="0">
                <a:solidFill>
                  <a:schemeClr val="tx1">
                    <a:lumMod val="95000"/>
                    <a:lumOff val="5000"/>
                  </a:schemeClr>
                </a:solidFill>
              </a:rPr>
              <a:t>Главная цель воспитательной работы по обучению детей основам безопасности дорожного движения заключается в формировании у них необходимых умений и навыков, выработке положительных, устойчивых привычек безопасного поведения на улице:</a:t>
            </a:r>
          </a:p>
          <a:p>
            <a:pPr algn="ctr"/>
            <a:r>
              <a:rPr lang="ru-RU" sz="1600" dirty="0" smtClean="0">
                <a:solidFill>
                  <a:schemeClr val="tx1">
                    <a:lumMod val="95000"/>
                    <a:lumOff val="5000"/>
                  </a:schemeClr>
                </a:solidFill>
              </a:rPr>
              <a:t>« умение вовремя замечать опасные места, приближающийся транспорт; о умение различать величину транспорта;</a:t>
            </a:r>
          </a:p>
          <a:p>
            <a:pPr algn="ctr"/>
            <a:r>
              <a:rPr lang="ru-RU" sz="1600" dirty="0" smtClean="0">
                <a:solidFill>
                  <a:schemeClr val="tx1">
                    <a:lumMod val="95000"/>
                    <a:lumOff val="5000"/>
                  </a:schemeClr>
                </a:solidFill>
              </a:rPr>
              <a:t>» умение определять расстояние до приближающегося транспорта; а знание сигналов светофора, символов на дорожных знаках и их значение;</a:t>
            </a:r>
          </a:p>
          <a:p>
            <a:pPr algn="ctr"/>
            <a:r>
              <a:rPr lang="ru-RU" sz="1600" dirty="0" smtClean="0">
                <a:solidFill>
                  <a:schemeClr val="tx1">
                    <a:lumMod val="95000"/>
                    <a:lumOff val="5000"/>
                  </a:schemeClr>
                </a:solidFill>
              </a:rPr>
              <a:t>« понимание особенностей движения транспорта, того, что он не может мгновенно остановиться, увидев на своем пути пешехода (ребенка);</a:t>
            </a:r>
          </a:p>
          <a:p>
            <a:pPr algn="ctr"/>
            <a:r>
              <a:rPr lang="ru-RU" sz="1600" dirty="0" smtClean="0">
                <a:solidFill>
                  <a:schemeClr val="tx1">
                    <a:lumMod val="95000"/>
                    <a:lumOff val="5000"/>
                  </a:schemeClr>
                </a:solidFill>
              </a:rPr>
              <a:t>« понимание потенциальной опасности транспорта, того, что на дорогах могут быть аварии с гибелью и ранениями людей.</a:t>
            </a:r>
          </a:p>
          <a:p>
            <a:pPr algn="ctr"/>
            <a:endParaRPr lang="ru-RU" sz="1600" dirty="0">
              <a:solidFill>
                <a:schemeClr val="tx1">
                  <a:lumMod val="95000"/>
                  <a:lumOff val="5000"/>
                </a:schemeClr>
              </a:solidFill>
            </a:endParaRPr>
          </a:p>
        </p:txBody>
      </p:sp>
      <p:sp>
        <p:nvSpPr>
          <p:cNvPr id="5" name="Вертикальный свиток 4"/>
          <p:cNvSpPr/>
          <p:nvPr/>
        </p:nvSpPr>
        <p:spPr>
          <a:xfrm>
            <a:off x="683568" y="1628800"/>
            <a:ext cx="7358114" cy="4929222"/>
          </a:xfrm>
          <a:prstGeom prst="verticalScroll">
            <a:avLst/>
          </a:prstGeom>
          <a:solidFill>
            <a:srgbClr val="CF6F9F"/>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sz="1600" dirty="0" smtClean="0">
                <a:solidFill>
                  <a:schemeClr val="tx1">
                    <a:lumMod val="95000"/>
                    <a:lumOff val="5000"/>
                  </a:schemeClr>
                </a:solidFill>
              </a:rPr>
              <a:t>Инновационный подход к организации дидактических занятий с дошкольниками по дорожной тематике состоит в одновременном решении следующих задач:</a:t>
            </a:r>
          </a:p>
          <a:p>
            <a:pPr algn="ctr"/>
            <a:r>
              <a:rPr lang="ru-RU" sz="1600" dirty="0" smtClean="0">
                <a:solidFill>
                  <a:schemeClr val="tx1">
                    <a:lumMod val="95000"/>
                    <a:lumOff val="5000"/>
                  </a:schemeClr>
                </a:solidFill>
              </a:rPr>
              <a:t>» развитие у детей познавательных процессов, необходимых им для правильной и безопасной ориентации на улице;</a:t>
            </a:r>
          </a:p>
          <a:p>
            <a:pPr algn="ctr"/>
            <a:r>
              <a:rPr lang="ru-RU" sz="1600" dirty="0" smtClean="0">
                <a:solidFill>
                  <a:schemeClr val="tx1">
                    <a:lumMod val="95000"/>
                    <a:lumOff val="5000"/>
                  </a:schemeClr>
                </a:solidFill>
              </a:rPr>
              <a:t>обучение дошкольников дорожной лексике и включение их самостоятельную творческую работу, позволяющую в процессе выполнения заданий изучать и осознавать опасность и безопасность конкретных действий на улицах и дорогах;</a:t>
            </a:r>
          </a:p>
          <a:p>
            <a:pPr algn="ctr"/>
            <a:r>
              <a:rPr lang="ru-RU" sz="1600" dirty="0" smtClean="0">
                <a:solidFill>
                  <a:schemeClr val="tx1">
                    <a:lumMod val="95000"/>
                    <a:lumOff val="5000"/>
                  </a:schemeClr>
                </a:solidFill>
              </a:rPr>
              <a:t>« формирование у детей навыков и устойчивых положительных привычек безопасного поведения на улице.</a:t>
            </a:r>
          </a:p>
          <a:p>
            <a:pPr algn="ctr"/>
            <a:endParaRPr lang="ru-RU" sz="1600" dirty="0">
              <a:solidFill>
                <a:schemeClr val="tx1">
                  <a:lumMod val="95000"/>
                  <a:lumOff val="5000"/>
                </a:schemeClr>
              </a:solidFill>
            </a:endParaRPr>
          </a:p>
        </p:txBody>
      </p:sp>
      <p:sp>
        <p:nvSpPr>
          <p:cNvPr id="6" name="Вертикальный свиток 5"/>
          <p:cNvSpPr/>
          <p:nvPr/>
        </p:nvSpPr>
        <p:spPr>
          <a:xfrm>
            <a:off x="683568" y="1628800"/>
            <a:ext cx="7358114" cy="4929222"/>
          </a:xfrm>
          <a:prstGeom prst="verticalScroll">
            <a:avLst/>
          </a:prstGeom>
          <a:solidFill>
            <a:srgbClr val="CF6F9F"/>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sz="1600" dirty="0" smtClean="0">
                <a:solidFill>
                  <a:schemeClr val="tx1">
                    <a:lumMod val="95000"/>
                    <a:lumOff val="5000"/>
                  </a:schemeClr>
                </a:solidFill>
              </a:rPr>
              <a:t>Программа обучения безопасному поведению на улице является составной частью общей программы воспитания детей, однако вопросы по тематике дорожной безопасности рекомендуется изучать как отдельные направления в общей программе воспитания. Например, при ознакомлении дошкольников с окружающим миром можно изучать дорожную среду. Воспитание навыков правильного поведения в общественных местах предусматривает и изучение правил безопасных действий дошкольников на улицах, дорогах и в транспорте. Развитие речи включает в себя вопросы изучения слов, выражений, в т. ч. по тематике дорожной безопасности и т. д.</a:t>
            </a:r>
          </a:p>
          <a:p>
            <a:pPr algn="ctr"/>
            <a:endParaRPr lang="ru-RU" sz="1600" dirty="0">
              <a:solidFill>
                <a:schemeClr val="tx1">
                  <a:lumMod val="95000"/>
                  <a:lumOff val="5000"/>
                </a:schemeClr>
              </a:solidFill>
            </a:endParaRPr>
          </a:p>
        </p:txBody>
      </p:sp>
      <p:sp>
        <p:nvSpPr>
          <p:cNvPr id="7" name="Вертикальный свиток 6"/>
          <p:cNvSpPr/>
          <p:nvPr/>
        </p:nvSpPr>
        <p:spPr>
          <a:xfrm>
            <a:off x="683568" y="1628800"/>
            <a:ext cx="7358114" cy="4929222"/>
          </a:xfrm>
          <a:prstGeom prst="verticalScroll">
            <a:avLst/>
          </a:prstGeom>
          <a:solidFill>
            <a:srgbClr val="CF6F9F"/>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sz="1600" dirty="0" smtClean="0">
                <a:solidFill>
                  <a:schemeClr val="tx1">
                    <a:lumMod val="95000"/>
                    <a:lumOff val="5000"/>
                  </a:schemeClr>
                </a:solidFill>
              </a:rPr>
              <a:t>Воспитательный процесс рекомендуется осуществлять через непосредственное ' восприятие дорожной среды во время целевых прогулок, где дети наблюдают движение транспорта и пешеходов, дорожные знаки, светофоры, пешеходные переходы и т. д., в процессе специальных развивающих и обучающих занятий по дорожной тематике.</a:t>
            </a:r>
          </a:p>
          <a:p>
            <a:pPr algn="ctr"/>
            <a:endParaRPr lang="ru-RU" sz="1600" dirty="0">
              <a:solidFill>
                <a:schemeClr val="tx1">
                  <a:lumMod val="95000"/>
                  <a:lumOff val="5000"/>
                </a:schemeClr>
              </a:solidFill>
            </a:endParaRPr>
          </a:p>
        </p:txBody>
      </p:sp>
      <p:sp>
        <p:nvSpPr>
          <p:cNvPr id="8" name="Вертикальный свиток 7"/>
          <p:cNvSpPr/>
          <p:nvPr/>
        </p:nvSpPr>
        <p:spPr>
          <a:xfrm>
            <a:off x="683568" y="1628800"/>
            <a:ext cx="7358114" cy="4929222"/>
          </a:xfrm>
          <a:prstGeom prst="verticalScroll">
            <a:avLst/>
          </a:prstGeom>
          <a:solidFill>
            <a:srgbClr val="CF6F9F"/>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sz="1600" dirty="0" smtClean="0">
                <a:solidFill>
                  <a:schemeClr val="tx1">
                    <a:lumMod val="95000"/>
                    <a:lumOff val="5000"/>
                  </a:schemeClr>
                </a:solidFill>
              </a:rPr>
              <a:t>В общую программу воспитания дошкольников обязательно должны быть включены вопросы, раскрывающие содержание терминов «опасность» и «безопасность». Очень важно, чтобы дети сознательно относились к своим и чужим поступкам, понимали, что является правильным, а что неправильным, умели сдерживать свои порывы и желания (например, бежать, когда это опасно и т. д.).</a:t>
            </a:r>
          </a:p>
          <a:p>
            <a:pPr algn="ctr"/>
            <a:endParaRPr lang="ru-RU" sz="1600" dirty="0">
              <a:solidFill>
                <a:schemeClr val="tx1">
                  <a:lumMod val="95000"/>
                  <a:lumOff val="5000"/>
                </a:schemeClr>
              </a:solidFill>
            </a:endParaRPr>
          </a:p>
        </p:txBody>
      </p:sp>
      <p:sp>
        <p:nvSpPr>
          <p:cNvPr id="9" name="Вертикальный свиток 8"/>
          <p:cNvSpPr/>
          <p:nvPr/>
        </p:nvSpPr>
        <p:spPr>
          <a:xfrm>
            <a:off x="683568" y="1628800"/>
            <a:ext cx="7358114" cy="4929222"/>
          </a:xfrm>
          <a:prstGeom prst="verticalScroll">
            <a:avLst/>
          </a:prstGeom>
          <a:solidFill>
            <a:srgbClr val="CF6F9F"/>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sz="1600" dirty="0" smtClean="0">
                <a:solidFill>
                  <a:schemeClr val="tx1">
                    <a:lumMod val="95000"/>
                    <a:lumOff val="5000"/>
                  </a:schemeClr>
                </a:solidFill>
              </a:rPr>
              <a:t>Примерная тематика занятий с дошкольниками:</a:t>
            </a:r>
          </a:p>
          <a:p>
            <a:pPr algn="ctr"/>
            <a:r>
              <a:rPr lang="ru-RU" sz="1600" dirty="0" smtClean="0">
                <a:solidFill>
                  <a:schemeClr val="tx1">
                    <a:lumMod val="95000"/>
                    <a:lumOff val="5000"/>
                  </a:schemeClr>
                </a:solidFill>
              </a:rPr>
              <a:t> «Дорога в дошкольное учреждение»;</a:t>
            </a:r>
          </a:p>
          <a:p>
            <a:pPr algn="ctr"/>
            <a:r>
              <a:rPr lang="ru-RU" sz="1600" dirty="0" smtClean="0">
                <a:solidFill>
                  <a:schemeClr val="tx1">
                    <a:lumMod val="95000"/>
                    <a:lumOff val="5000"/>
                  </a:schemeClr>
                </a:solidFill>
              </a:rPr>
              <a:t> «Опасные места на территории, прилегающей к дошкольному учреждению» «Предвидение опасности на улицах»</a:t>
            </a:r>
          </a:p>
          <a:p>
            <a:pPr algn="ctr"/>
            <a:r>
              <a:rPr lang="ru-RU" sz="1600" dirty="0" smtClean="0">
                <a:solidFill>
                  <a:schemeClr val="tx1">
                    <a:lumMod val="95000"/>
                    <a:lumOff val="5000"/>
                  </a:schemeClr>
                </a:solidFill>
              </a:rPr>
              <a:t> «Виды транспортных средств»</a:t>
            </a:r>
          </a:p>
          <a:p>
            <a:pPr algn="ctr"/>
            <a:r>
              <a:rPr lang="ru-RU" sz="1600" dirty="0" smtClean="0">
                <a:solidFill>
                  <a:schemeClr val="tx1">
                    <a:lumMod val="95000"/>
                    <a:lumOff val="5000"/>
                  </a:schemeClr>
                </a:solidFill>
              </a:rPr>
              <a:t> «Правила поведения на тротуаре, во дворе, на детской площадке»</a:t>
            </a:r>
          </a:p>
          <a:p>
            <a:pPr algn="ctr"/>
            <a:r>
              <a:rPr lang="ru-RU" sz="1600" dirty="0" smtClean="0">
                <a:solidFill>
                  <a:schemeClr val="tx1">
                    <a:lumMod val="95000"/>
                    <a:lumOff val="5000"/>
                  </a:schemeClr>
                </a:solidFill>
              </a:rPr>
              <a:t>  «Нахождение на улице с взрослыми и правила перехода проезжей части дороги»</a:t>
            </a:r>
          </a:p>
          <a:p>
            <a:pPr algn="ctr"/>
            <a:r>
              <a:rPr lang="ru-RU" sz="1600" dirty="0" smtClean="0">
                <a:solidFill>
                  <a:schemeClr val="tx1">
                    <a:lumMod val="95000"/>
                    <a:lumOff val="5000"/>
                  </a:schemeClr>
                </a:solidFill>
              </a:rPr>
              <a:t> «Опасные и безопасные действия пешеходов и пассажиров»</a:t>
            </a:r>
          </a:p>
          <a:p>
            <a:pPr algn="ctr"/>
            <a:r>
              <a:rPr lang="ru-RU" sz="1600" dirty="0" smtClean="0">
                <a:solidFill>
                  <a:schemeClr val="tx1">
                    <a:lumMod val="95000"/>
                    <a:lumOff val="5000"/>
                  </a:schemeClr>
                </a:solidFill>
              </a:rPr>
              <a:t> «Виды и сигналы светофоров»</a:t>
            </a:r>
          </a:p>
          <a:p>
            <a:pPr algn="ctr"/>
            <a:r>
              <a:rPr lang="ru-RU" sz="1600" dirty="0" smtClean="0">
                <a:solidFill>
                  <a:schemeClr val="tx1">
                    <a:lumMod val="95000"/>
                    <a:lumOff val="5000"/>
                  </a:schemeClr>
                </a:solidFill>
              </a:rPr>
              <a:t> «Пешеходный переход» (подземный, надземный и наземный "зебра")</a:t>
            </a:r>
          </a:p>
          <a:p>
            <a:pPr algn="ctr"/>
            <a:r>
              <a:rPr lang="ru-RU" sz="1600" dirty="0" smtClean="0">
                <a:solidFill>
                  <a:schemeClr val="tx1">
                    <a:lumMod val="95000"/>
                    <a:lumOff val="5000"/>
                  </a:schemeClr>
                </a:solidFill>
              </a:rPr>
              <a:t> «Дорожные знаки для пешеходов»</a:t>
            </a:r>
          </a:p>
          <a:p>
            <a:pPr lvl="0" algn="ctr"/>
            <a:endParaRPr lang="ru-RU" sz="1600" dirty="0" smtClean="0">
              <a:solidFill>
                <a:schemeClr val="tx1">
                  <a:lumMod val="95000"/>
                  <a:lumOff val="5000"/>
                </a:schemeClr>
              </a:solidFill>
            </a:endParaRPr>
          </a:p>
          <a:p>
            <a:pPr algn="ctr"/>
            <a:endParaRPr lang="ru-RU" sz="1600" dirty="0">
              <a:solidFill>
                <a:schemeClr val="tx1">
                  <a:lumMod val="95000"/>
                  <a:lumOff val="5000"/>
                </a:schemeClr>
              </a:solidFill>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6" presetClass="entr" presetSubtype="42"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arn(outHorizontal)">
                                      <p:cBhvr>
                                        <p:cTn id="15" dur="10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42"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barn(outHorizontal)">
                                      <p:cBhvr>
                                        <p:cTn id="20" dur="10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42"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barn(outHorizontal)">
                                      <p:cBhvr>
                                        <p:cTn id="25" dur="1000"/>
                                        <p:tgtEl>
                                          <p:spTgt spid="6"/>
                                        </p:tgtEl>
                                      </p:cBhvr>
                                    </p:animEffect>
                                  </p:childTnLst>
                                </p:cTn>
                              </p:par>
                            </p:childTnLst>
                          </p:cTn>
                        </p:par>
                      </p:childTnLst>
                    </p:cTn>
                  </p:par>
                  <p:par>
                    <p:cTn id="26" fill="hold">
                      <p:stCondLst>
                        <p:cond delay="indefinite"/>
                      </p:stCondLst>
                      <p:childTnLst>
                        <p:par>
                          <p:cTn id="27" fill="hold">
                            <p:stCondLst>
                              <p:cond delay="0"/>
                            </p:stCondLst>
                            <p:childTnLst>
                              <p:par>
                                <p:cTn id="28" presetID="16" presetClass="entr" presetSubtype="42" fill="hold" grpId="0"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barn(outHorizontal)">
                                      <p:cBhvr>
                                        <p:cTn id="30" dur="1000"/>
                                        <p:tgtEl>
                                          <p:spTgt spid="7"/>
                                        </p:tgtEl>
                                      </p:cBhvr>
                                    </p:animEffect>
                                  </p:childTnLst>
                                </p:cTn>
                              </p:par>
                            </p:childTnLst>
                          </p:cTn>
                        </p:par>
                      </p:childTnLst>
                    </p:cTn>
                  </p:par>
                  <p:par>
                    <p:cTn id="31" fill="hold">
                      <p:stCondLst>
                        <p:cond delay="indefinite"/>
                      </p:stCondLst>
                      <p:childTnLst>
                        <p:par>
                          <p:cTn id="32" fill="hold">
                            <p:stCondLst>
                              <p:cond delay="0"/>
                            </p:stCondLst>
                            <p:childTnLst>
                              <p:par>
                                <p:cTn id="33" presetID="16" presetClass="entr" presetSubtype="42"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barn(outHorizontal)">
                                      <p:cBhvr>
                                        <p:cTn id="35" dur="1000"/>
                                        <p:tgtEl>
                                          <p:spTgt spid="8"/>
                                        </p:tgtEl>
                                      </p:cBhvr>
                                    </p:animEffect>
                                  </p:childTnLst>
                                </p:cTn>
                              </p:par>
                            </p:childTnLst>
                          </p:cTn>
                        </p:par>
                      </p:childTnLst>
                    </p:cTn>
                  </p:par>
                  <p:par>
                    <p:cTn id="36" fill="hold">
                      <p:stCondLst>
                        <p:cond delay="indefinite"/>
                      </p:stCondLst>
                      <p:childTnLst>
                        <p:par>
                          <p:cTn id="37" fill="hold">
                            <p:stCondLst>
                              <p:cond delay="0"/>
                            </p:stCondLst>
                            <p:childTnLst>
                              <p:par>
                                <p:cTn id="38" presetID="16" presetClass="entr" presetSubtype="42" fill="hold" grpId="0" nodeType="click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barn(outHorizontal)">
                                      <p:cBhvr>
                                        <p:cTn id="40"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P spid="6" grpId="0" animBg="1"/>
      <p:bldP spid="7" grpId="0" animBg="1"/>
      <p:bldP spid="8" grpId="0" animBg="1"/>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900" b="1" dirty="0" smtClean="0">
                <a:solidFill>
                  <a:srgbClr val="FF0000"/>
                </a:solidFill>
                <a:effectLst>
                  <a:outerShdw blurRad="38100" dist="38100" dir="2700000" algn="tl">
                    <a:srgbClr val="000000">
                      <a:alpha val="43137"/>
                    </a:srgbClr>
                  </a:outerShdw>
                </a:effectLst>
              </a:rPr>
              <a:t>Обучение основам безопасного поведения детей младшего дошкольного возраста</a:t>
            </a:r>
            <a:r>
              <a:rPr lang="ru-RU" dirty="0" smtClean="0"/>
              <a:t/>
            </a:r>
            <a:br>
              <a:rPr lang="ru-RU" dirty="0" smtClean="0"/>
            </a:br>
            <a:endParaRPr lang="ru-RU" dirty="0"/>
          </a:p>
        </p:txBody>
      </p:sp>
      <p:sp>
        <p:nvSpPr>
          <p:cNvPr id="4" name="Скругленный прямоугольник 3"/>
          <p:cNvSpPr/>
          <p:nvPr/>
        </p:nvSpPr>
        <p:spPr>
          <a:xfrm>
            <a:off x="142844" y="1714488"/>
            <a:ext cx="6500858" cy="35004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400" b="1" dirty="0" smtClean="0"/>
              <a:t>В </a:t>
            </a:r>
            <a:r>
              <a:rPr lang="ru-RU" sz="1400" dirty="0" smtClean="0"/>
              <a:t>младшей группе занятия лучше всего проводить на прогулках (для лучшей наглядности). На них воспитатель показывает детям тротуар, проезжую часть дороги, объясняет их значение. Дети узнают, кого называют водителем, пешеходом, пассажиром. При изучении светофора им объясняют значение красного и желтого сигналов, как запрещающих движение, и значение зеленого сигнала, как разрешающего движение. Также дошкольники наблюдают за движением транспорта, пешеходов, учатся различать транспортные средства по названию и величине (большой/маленький): легковой автомобиль, трамвай, автобус, троллейбус и др. Педагогу важно объяснить детям, насколько настоящие автомобили опаснее по сравнению со знакомыми им игрушечными. В результате таких занятий дошкольники получают знания о том, что такое светофор, транспорт, дорога. Они привыкают, находясь на улице, держать взрослого за руку.</a:t>
            </a:r>
          </a:p>
          <a:p>
            <a:endParaRPr lang="ru-RU" sz="1400" dirty="0"/>
          </a:p>
        </p:txBody>
      </p:sp>
      <p:pic>
        <p:nvPicPr>
          <p:cNvPr id="1026" name="Picture 2" descr="D:\Documents and Settings\Мария\Рабочий стол\дети и дорога.jpg"/>
          <p:cNvPicPr>
            <a:picLocks noChangeAspect="1" noChangeArrowheads="1"/>
          </p:cNvPicPr>
          <p:nvPr/>
        </p:nvPicPr>
        <p:blipFill>
          <a:blip r:embed="rId2" cstate="print"/>
          <a:srcRect/>
          <a:stretch>
            <a:fillRect/>
          </a:stretch>
        </p:blipFill>
        <p:spPr bwMode="auto">
          <a:xfrm>
            <a:off x="6679420" y="1785926"/>
            <a:ext cx="2196719" cy="2928958"/>
          </a:xfrm>
          <a:prstGeom prst="rect">
            <a:avLst/>
          </a:prstGeom>
          <a:noFill/>
        </p:spPr>
      </p:pic>
      <p:sp>
        <p:nvSpPr>
          <p:cNvPr id="6" name="Скругленный прямоугольник 5"/>
          <p:cNvSpPr/>
          <p:nvPr/>
        </p:nvSpPr>
        <p:spPr>
          <a:xfrm>
            <a:off x="142844" y="1714488"/>
            <a:ext cx="6500858" cy="35004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400" dirty="0" smtClean="0"/>
              <a:t> На занятиях в группе полезно прибегать к наглядному моделированию дорожных ситуаций. Наилучший способ - подталкивать детей к играм с машинками, в ходе которых они будут вслух проговаривать каждое действие (автомобиль развернулся, дал задний ход, увеличил скорость и т. д.) . Для развития правильной ориентации детей в пространстве нужно обучать их определять местонахождение предметов (справа, слева, впереди, сзади, наверху, внизу), их размеры, а также учить сравнивать предметы по этим параметрам. Дидактические занятия по дорожной тематике могут проводиться в виде рисования в альбомах или в специальных тетрадях с заданиями по штриховке, обводке, дорисовке предметов, развивающих мелкую моторику рук.</a:t>
            </a:r>
          </a:p>
          <a:p>
            <a:endParaRPr lang="ru-RU" sz="1400" dirty="0" smtClean="0"/>
          </a:p>
          <a:p>
            <a:endParaRPr lang="ru-RU" sz="1400"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90"/>
                                          </p:val>
                                        </p:tav>
                                        <p:tav tm="100000">
                                          <p:val>
                                            <p:fltVal val="0"/>
                                          </p:val>
                                        </p:tav>
                                      </p:tavLst>
                                    </p:anim>
                                    <p:animEffect transition="in" filter="fad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ox(in)">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900" b="1" dirty="0" smtClean="0">
                <a:solidFill>
                  <a:srgbClr val="FF0000"/>
                </a:solidFill>
                <a:effectLst>
                  <a:outerShdw blurRad="38100" dist="38100" dir="2700000" algn="tl">
                    <a:srgbClr val="000000">
                      <a:alpha val="43137"/>
                    </a:srgbClr>
                  </a:outerShdw>
                </a:effectLst>
              </a:rPr>
              <a:t>Обучение основам безопасного поведения детей среднего дошкольного возраста</a:t>
            </a:r>
            <a:r>
              <a:rPr lang="ru-RU" dirty="0" smtClean="0"/>
              <a:t/>
            </a:r>
            <a:br>
              <a:rPr lang="ru-RU" dirty="0" smtClean="0"/>
            </a:br>
            <a:endParaRPr lang="ru-RU" dirty="0"/>
          </a:p>
        </p:txBody>
      </p:sp>
      <p:pic>
        <p:nvPicPr>
          <p:cNvPr id="4" name="Picture 2" descr="D:\Documents and Settings\Мария\Рабочий стол\дети и дорога.jpg"/>
          <p:cNvPicPr>
            <a:picLocks noChangeAspect="1" noChangeArrowheads="1"/>
          </p:cNvPicPr>
          <p:nvPr/>
        </p:nvPicPr>
        <p:blipFill>
          <a:blip r:embed="rId2" cstate="print"/>
          <a:srcRect/>
          <a:stretch>
            <a:fillRect/>
          </a:stretch>
        </p:blipFill>
        <p:spPr bwMode="auto">
          <a:xfrm>
            <a:off x="6679420" y="1785926"/>
            <a:ext cx="2196719" cy="2928958"/>
          </a:xfrm>
          <a:prstGeom prst="rect">
            <a:avLst/>
          </a:prstGeom>
          <a:noFill/>
        </p:spPr>
      </p:pic>
      <p:sp>
        <p:nvSpPr>
          <p:cNvPr id="5" name="Скругленный прямоугольник 4"/>
          <p:cNvSpPr/>
          <p:nvPr/>
        </p:nvSpPr>
        <p:spPr>
          <a:xfrm>
            <a:off x="142844" y="1714488"/>
            <a:ext cx="6500858" cy="35004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400" dirty="0" smtClean="0"/>
              <a:t>На занятиях в группе педагог может дать детям задание составить рассказ о дорожной ситуации. К примеру, ребята могут рассказать, как ехали в машине (автобусе, трамвае и т. д.) . Или как они шли пешком в детский сад. При этом воспитатель ненавязчиво закрепляет у дошкольников понимание того, какие места на улице являются опасными, а также выясняет, насколько хорошо дети владеют дорожной лексикой. В объяснениях полезно использовать иллюстративный материал: книги и плакаты, где изображены опасные ситуации, к примеру, во дворе, а также различные указания по поведению рядом с проезжей частью.</a:t>
            </a:r>
          </a:p>
          <a:p>
            <a:endParaRPr lang="ru-RU" sz="1400" dirty="0" smtClean="0"/>
          </a:p>
          <a:p>
            <a:endParaRPr lang="ru-RU" sz="1400" dirty="0"/>
          </a:p>
        </p:txBody>
      </p:sp>
      <p:sp>
        <p:nvSpPr>
          <p:cNvPr id="6" name="Скругленный прямоугольник 5"/>
          <p:cNvSpPr/>
          <p:nvPr/>
        </p:nvSpPr>
        <p:spPr>
          <a:xfrm>
            <a:off x="142844" y="1714488"/>
            <a:ext cx="6500858" cy="35004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400" dirty="0" smtClean="0"/>
              <a:t>На прогулках с детьми среднего дошкольного возраста нужно начинать обучение ориентированию на местности именно на территории детского сада. Воспитатель непременно должен объяснить, что самостоятельно выходить за ее пределы нельзя, На улице полезно проводить упражнения на развитие глазомера и бокового зрения. Таким образом, у детей формируется, умение чувствовать и различать скрытую угрозу в дорожной среде.</a:t>
            </a:r>
          </a:p>
          <a:p>
            <a:r>
              <a:rPr lang="ru-RU" sz="1400" dirty="0" smtClean="0"/>
              <a:t>На прогулках за территорией ДОУ необходимо расширять знания дошкольников о транспортных средствах, их видах и конструктивных</a:t>
            </a:r>
          </a:p>
          <a:p>
            <a:r>
              <a:rPr lang="ru-RU" sz="1400" dirty="0" smtClean="0"/>
              <a:t>особенностях. Воспитатель показывает детям те части, которых пешеходы находятся в безопасности: тротуар, переходы, по которым, держа взрослого за руку, можно переходить проезжую часть.</a:t>
            </a:r>
          </a:p>
          <a:p>
            <a:endParaRPr lang="ru-RU" sz="1400" dirty="0" smtClean="0"/>
          </a:p>
          <a:p>
            <a:endParaRPr lang="ru-RU" sz="1400"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90"/>
                                          </p:val>
                                        </p:tav>
                                        <p:tav tm="100000">
                                          <p:val>
                                            <p:fltVal val="0"/>
                                          </p:val>
                                        </p:tav>
                                      </p:tavLst>
                                    </p:anim>
                                    <p:animEffect transition="in" filter="fad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ox(in)">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box(in)">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800" b="1" dirty="0" smtClean="0">
                <a:solidFill>
                  <a:srgbClr val="FF0000"/>
                </a:solidFill>
                <a:effectLst>
                  <a:outerShdw blurRad="38100" dist="38100" dir="2700000" algn="tl">
                    <a:srgbClr val="000000">
                      <a:alpha val="43137"/>
                    </a:srgbClr>
                  </a:outerShdw>
                </a:effectLst>
              </a:rPr>
              <a:t>Обучение основам безопасного движения: детей старшего дошкольного возраста</a:t>
            </a:r>
            <a:endParaRPr lang="ru-RU" sz="2800" dirty="0">
              <a:solidFill>
                <a:srgbClr val="FF0000"/>
              </a:solidFill>
              <a:effectLst>
                <a:outerShdw blurRad="38100" dist="38100" dir="2700000" algn="tl">
                  <a:srgbClr val="000000">
                    <a:alpha val="43137"/>
                  </a:srgbClr>
                </a:outerShdw>
              </a:effectLst>
            </a:endParaRPr>
          </a:p>
        </p:txBody>
      </p:sp>
      <p:pic>
        <p:nvPicPr>
          <p:cNvPr id="4" name="Picture 2" descr="D:\Documents and Settings\Мария\Рабочий стол\дети и дорога.jpg"/>
          <p:cNvPicPr>
            <a:picLocks noChangeAspect="1" noChangeArrowheads="1"/>
          </p:cNvPicPr>
          <p:nvPr/>
        </p:nvPicPr>
        <p:blipFill>
          <a:blip r:embed="rId2" cstate="print"/>
          <a:srcRect/>
          <a:stretch>
            <a:fillRect/>
          </a:stretch>
        </p:blipFill>
        <p:spPr bwMode="auto">
          <a:xfrm>
            <a:off x="6679420" y="1785926"/>
            <a:ext cx="2196719" cy="2928958"/>
          </a:xfrm>
          <a:prstGeom prst="rect">
            <a:avLst/>
          </a:prstGeom>
          <a:noFill/>
        </p:spPr>
      </p:pic>
      <p:sp>
        <p:nvSpPr>
          <p:cNvPr id="5" name="Скругленный прямоугольник 4"/>
          <p:cNvSpPr/>
          <p:nvPr/>
        </p:nvSpPr>
        <p:spPr>
          <a:xfrm>
            <a:off x="142844" y="1714488"/>
            <a:ext cx="6500858" cy="35004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400" b="1" dirty="0" smtClean="0"/>
              <a:t>В </a:t>
            </a:r>
            <a:r>
              <a:rPr lang="ru-RU" sz="1400" dirty="0" smtClean="0"/>
              <a:t>старшей группе продолжается знакомство детей с особенностями дорожного движения транспорта и пешеходов. Закрепляется умение дошкольников свободно ориентироваться на территории вокруг детского сада в присутствии воспитателей. Дети должны уметь объяснить, каким маршрутным транспортом пользуются родители по дороге в детский сад. Также нужно продолжать знакомить их с основными понятиями дорожного «словаря».</a:t>
            </a:r>
          </a:p>
          <a:p>
            <a:endParaRPr lang="ru-RU" sz="1400" dirty="0"/>
          </a:p>
        </p:txBody>
      </p:sp>
      <p:sp>
        <p:nvSpPr>
          <p:cNvPr id="6" name="Скругленный прямоугольник 5"/>
          <p:cNvSpPr/>
          <p:nvPr/>
        </p:nvSpPr>
        <p:spPr>
          <a:xfrm>
            <a:off x="142844" y="1714488"/>
            <a:ext cx="6500858" cy="35004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400" dirty="0" smtClean="0"/>
              <a:t>Интересной и эффективной формой работы является организация ролевых игр, в которых дошкольники доведут до автоматизма навыки безопасного поведения на улице. Если в детском саду имеется макет- микрорайона с улицами, прилегающими к территории детского сада, то воспитатель, поставив детей вокруг макета, может рассказать им про город, улицы, светофоры: транспортные и пешеходные переходы и т. д. Используя фигурки пешеходов и транспорта, наглядно показать, что может произойти, если нарушать правила дорожного движения. А также объяснить, как правильно нужно вести себя на улицах и дорогах, показать опасные повороты транспорта на перекрестках и т. д.</a:t>
            </a:r>
          </a:p>
          <a:p>
            <a:endParaRPr lang="ru-RU" sz="1400" dirty="0"/>
          </a:p>
        </p:txBody>
      </p:sp>
      <p:sp>
        <p:nvSpPr>
          <p:cNvPr id="7" name="Скругленный прямоугольник 6"/>
          <p:cNvSpPr/>
          <p:nvPr/>
        </p:nvSpPr>
        <p:spPr>
          <a:xfrm>
            <a:off x="142844" y="1714488"/>
            <a:ext cx="6500858" cy="35004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400" dirty="0" smtClean="0"/>
              <a:t>И на прогулках, и на занятиях в группе (с помощью иллюстративного материала) нужно обращать внимание дошкольников на особенности движения крупного и малогабаритного транспорта. Воспитатель объясняет, что такое «закрытый обзор». На прогулке педагог наглядно показывает дошкольникам движение транспортных средств: больших, грузовых автомобилей, автобуса, троллейбуса и легковых автомобилей, мотоциклов, которые не видны за большим транспортом. Объясняет, что если пешеход, переходит дорогу в неположенном месте, он не видит, что за большим транспортом может ехать мотоцикл, легковая машина с большей скоростью. В свою очереди</a:t>
            </a:r>
          </a:p>
          <a:p>
            <a:r>
              <a:rPr lang="ru-RU" sz="1400" dirty="0" smtClean="0"/>
              <a:t>водитель автомобиля (мотоцикла) тоже не видит пешехода, если он переходит дорогу в месте закрытого обзора. В результате происходят наезды.</a:t>
            </a:r>
          </a:p>
          <a:p>
            <a:endParaRPr lang="ru-RU" sz="1400" dirty="0"/>
          </a:p>
        </p:txBody>
      </p:sp>
      <p:sp>
        <p:nvSpPr>
          <p:cNvPr id="8" name="Скругленный прямоугольник 7"/>
          <p:cNvSpPr/>
          <p:nvPr/>
        </p:nvSpPr>
        <p:spPr>
          <a:xfrm>
            <a:off x="142844" y="1714488"/>
            <a:ext cx="6500858" cy="35004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400" dirty="0" smtClean="0"/>
              <a:t>На прогулках за территорией дошкольного учреждения рекомендуется обращать внимание дошкольников на правильные и неправильные действия других пешеходов. При этом педагогу необходимо проследить за тем, смогут ли дети сами рассказать, что именно некоторые пешеходы делают неправильно, почему их действия опасны и что нужно делать, чтобы быть в безопасности.</a:t>
            </a:r>
            <a:endParaRPr lang="ru-RU" sz="1400"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ox(in)">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box(in)">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4" presetClass="entr" presetSubtype="16"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box(in)">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4" presetClass="entr" presetSubtype="16"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box(in)">
                                      <p:cBhvr>
                                        <p:cTn id="3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P spid="6" grpId="0" animBg="1"/>
      <p:bldP spid="7" grpId="0" animBg="1"/>
      <p:bldP spid="8"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5|2.3|1.6"/>
</p:tagLst>
</file>

<file path=ppt/tags/tag2.xml><?xml version="1.0" encoding="utf-8"?>
<p:tagLst xmlns:a="http://schemas.openxmlformats.org/drawingml/2006/main" xmlns:r="http://schemas.openxmlformats.org/officeDocument/2006/relationships" xmlns:p="http://schemas.openxmlformats.org/presentationml/2006/main">
  <p:tag name="TIMING" val="|3.1|2.6"/>
</p:tagLst>
</file>

<file path=ppt/theme/theme1.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406</TotalTime>
  <Words>2827</Words>
  <Application>Microsoft Office PowerPoint</Application>
  <PresentationFormat>Экран (4:3)</PresentationFormat>
  <Paragraphs>161</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Техническая</vt:lpstr>
      <vt:lpstr>    Система работы ДОУ по профилактике дорожно-транспортного травматизма и ознакомлению детей с правилами дорожного движения.         Санкт-Петербург 2011                                                                                                            </vt:lpstr>
      <vt:lpstr>Что должен знать воспитатель  о правилах дорожного движения</vt:lpstr>
      <vt:lpstr>Слайд 3</vt:lpstr>
      <vt:lpstr>«Примерная тематика целевых прогулок по профилактике детского дорожно-транспортного травматизма»</vt:lpstr>
      <vt:lpstr>Слайд 5</vt:lpstr>
      <vt:lpstr> «Организация занятий по обучению дошкольников безопасному поведению на улице» Особенности обучения дошкольников безопасному поведению на улице </vt:lpstr>
      <vt:lpstr>Обучение основам безопасного поведения детей младшего дошкольного возраста </vt:lpstr>
      <vt:lpstr>Обучение основам безопасного поведения детей среднего дошкольного возраста </vt:lpstr>
      <vt:lpstr>Обучение основам безопасного движения: детей старшего дошкольного возраста</vt:lpstr>
      <vt:lpstr>Обучение основам безопасного поведения детей подготовительной группы </vt:lpstr>
      <vt:lpstr>Содержание уголков безопасности дорожного движения в группах </vt:lpstr>
      <vt:lpstr>ВОПРОСНИК ДЛЯ ПРОВЕРКИ ЗНАНИЙ ДЕТЕЙ ПО ТЕМЕ«ДОРОЖНАЯ АЗБУКА» </vt:lpstr>
      <vt:lpstr>Слайд 13</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Санкт-Петербург, Московский р-н 2011-2012 учебный год                               Тема: Система работы ДОУ по профилактике дорожно-транспортного травматизма и ознакомлению детей с правилами дорожного движения.                     ВОСПИТАТЕЛИ: Карамова С.Ш. Д\С №6  Гаевская В.В. д\с №6                                    Карпова Н.Г. д\с №82</dc:title>
  <dc:creator>пользователь</dc:creator>
  <cp:lastModifiedBy>пользователь</cp:lastModifiedBy>
  <cp:revision>56</cp:revision>
  <dcterms:created xsi:type="dcterms:W3CDTF">2011-11-12T19:09:55Z</dcterms:created>
  <dcterms:modified xsi:type="dcterms:W3CDTF">2013-12-19T14:18:20Z</dcterms:modified>
</cp:coreProperties>
</file>