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67" r:id="rId4"/>
    <p:sldId id="259" r:id="rId5"/>
    <p:sldId id="258" r:id="rId6"/>
    <p:sldId id="260" r:id="rId7"/>
    <p:sldId id="262" r:id="rId8"/>
    <p:sldId id="263" r:id="rId9"/>
    <p:sldId id="261" r:id="rId10"/>
    <p:sldId id="264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67" autoAdjust="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7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9C5AA-07E7-473E-876A-EFBC38C18C67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1B3E8-75B5-4FB7-B1AF-D8F7EBBE6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1B3E8-75B5-4FB7-B1AF-D8F7EBBE628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3961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3961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3961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Click="0" advTm="13961"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43;&#1080;&#1084;&#1085;%20&#1058;&#1091;&#1083;&#1099;%20-%20&#1058;&#1091;&#1083;&#1072;%20&#1074;&#1077;&#1082;&#1072;&#1084;&#1080;%20&#1086;&#1088;&#1091;&#1078;&#1100;&#1077;%20&#1082;&#1086;&#1074;&#1072;&#1083;&#1072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357166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n-lt"/>
              </a:rPr>
              <a:t>Городские </a:t>
            </a:r>
            <a:r>
              <a:rPr lang="ru-RU" sz="2800" dirty="0" err="1" smtClean="0">
                <a:solidFill>
                  <a:schemeClr val="bg1"/>
                </a:solidFill>
                <a:latin typeface="+mn-lt"/>
              </a:rPr>
              <a:t>Мосинские</a:t>
            </a: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  научные  чтения школьников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«Шаг в науку».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796136" y="2824194"/>
            <a:ext cx="3059112" cy="37893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Работу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выполнили:</a:t>
            </a:r>
            <a:endParaRPr lang="ru-RU" dirty="0"/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учащиеся 7 класса 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МБОУ-СОШ №6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орода Тулы </a:t>
            </a:r>
          </a:p>
          <a:p>
            <a:pPr marL="0" indent="0" algn="ctr">
              <a:buNone/>
            </a:pP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Ватулин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Василий ,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Мухин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Павел</a:t>
            </a: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уководитель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учитель истории, географии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Гущина С.Н.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16" y="2204864"/>
            <a:ext cx="3399000" cy="4418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/>
          <p:cNvSpPr txBox="1"/>
          <p:nvPr/>
        </p:nvSpPr>
        <p:spPr>
          <a:xfrm>
            <a:off x="1000100" y="1571612"/>
            <a:ext cx="7604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«</a:t>
            </a:r>
            <a:r>
              <a:rPr lang="ru-RU" sz="2800" dirty="0" err="1" smtClean="0">
                <a:solidFill>
                  <a:srgbClr val="C00000"/>
                </a:solidFill>
              </a:rPr>
              <a:t>Мосин</a:t>
            </a:r>
            <a:r>
              <a:rPr lang="ru-RU" sz="2800" dirty="0" smtClean="0">
                <a:solidFill>
                  <a:srgbClr val="C00000"/>
                </a:solidFill>
              </a:rPr>
              <a:t>- выдающийся конструктор – оружейник» 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5857892"/>
            <a:ext cx="100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2012 год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Гимн Тулы - Тула веками оружье ков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0422276"/>
      </p:ext>
    </p:extLst>
  </p:cSld>
  <p:clrMapOvr>
    <a:masterClrMapping/>
  </p:clrMapOvr>
  <p:transition spd="slow" advClick="0" advTm="2201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000"/>
                            </p:stCondLst>
                            <p:childTnLst>
                              <p:par>
                                <p:cTn id="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6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328592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Сергей Иванович умер 8 февраля 1902 г., от воспаления легких, в чине 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генерал-майора взвода.</a:t>
            </a: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5 мая 1949 года Совет Министров СССР принял постановление об увековечении его памяти. </a:t>
            </a:r>
            <a:endParaRPr lang="ru-RU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Установлена </a:t>
            </a:r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премия имени С.И. Мосина за крупные технические достижения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33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Последние годы жизни.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546" t="2565" r="7933"/>
          <a:stretch/>
        </p:blipFill>
        <p:spPr>
          <a:xfrm>
            <a:off x="4558932" y="2996952"/>
            <a:ext cx="3451164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26100386"/>
      </p:ext>
    </p:extLst>
  </p:cSld>
  <p:clrMapOvr>
    <a:masterClrMapping/>
  </p:clrMapOvr>
  <p:transition spd="slow" advClick="0" advTm="133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8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8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720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Согласно ему, в Туле в 1958 году был открыт, недалеко от завода, памятник - бюст Мосину.</a:t>
            </a:r>
          </a:p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 месте дома, где он жил, была установлена памятная стела. </a:t>
            </a:r>
          </a:p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Его именем были названы улица в Туле и старейший Тульский механический техникум. 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192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Памятные места Мосину в Туле.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2428868"/>
            <a:ext cx="2348337" cy="17612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56532"/>
            <a:ext cx="3023318" cy="22674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4500570"/>
            <a:ext cx="1419022" cy="1892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429256" y="385762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Улица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Мосина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C:\Users\ЗДЕСЬ БЫЛ ТРОШИН\Documents\mos_small.g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286256"/>
            <a:ext cx="15716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ЗДЕСЬ БЫЛ ТРОШИН\Documents\6971462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2928934"/>
            <a:ext cx="221457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034522256"/>
      </p:ext>
    </p:extLst>
  </p:cSld>
  <p:clrMapOvr>
    <a:masterClrMapping/>
  </p:clrMapOvr>
  <p:transition spd="slow" advClick="0" advTm="2131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8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8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3898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Макаров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Фёдорович </a:t>
            </a:r>
            <a:r>
              <a:rPr lang="ru-RU" sz="1400" b="1" dirty="0" smtClean="0">
                <a:solidFill>
                  <a:schemeClr val="bg1"/>
                </a:solidFill>
              </a:rPr>
              <a:t>(1914 - 1988 годы),</a:t>
            </a:r>
            <a:endParaRPr lang="ru-RU" sz="14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советский конструктор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автоматического</a:t>
            </a:r>
          </a:p>
          <a:p>
            <a:pPr marL="137160" indent="0">
              <a:buNone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стрелкового 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оружия, Герой 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Социалистического 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Труда (1974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37160" indent="0">
              <a:buFont typeface="Wingdings" pitchFamily="2" charset="2"/>
              <a:buChar char="Ø"/>
            </a:pPr>
            <a:endParaRPr lang="ru-RU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Font typeface="Wingdings" pitchFamily="2" charset="2"/>
              <a:buChar char="Ø"/>
            </a:pPr>
            <a:endParaRPr lang="ru-RU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            Токарев Николай Федорович </a:t>
            </a:r>
            <a:r>
              <a:rPr lang="ru-RU" sz="1400" b="1" dirty="0" smtClean="0">
                <a:solidFill>
                  <a:schemeClr val="bg1"/>
                </a:solidFill>
              </a:rPr>
              <a:t>(1899-1972)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                                                                      </a:t>
            </a:r>
            <a:r>
              <a:rPr lang="ru-RU" sz="1400" dirty="0" smtClean="0">
                <a:solidFill>
                  <a:schemeClr val="bg1"/>
                </a:solidFill>
              </a:rPr>
              <a:t> тульский конструктор-оружейник  </a:t>
            </a: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Марк Васильевич Сидоров </a:t>
            </a:r>
            <a:r>
              <a:rPr lang="ru-RU" sz="1400" b="1" dirty="0" smtClean="0">
                <a:solidFill>
                  <a:schemeClr val="bg1"/>
                </a:solidFill>
              </a:rPr>
              <a:t>(?-1714)</a:t>
            </a:r>
            <a:r>
              <a:rPr lang="ru-RU" sz="1400" dirty="0" smtClean="0">
                <a:solidFill>
                  <a:schemeClr val="bg1"/>
                </a:solidFill>
              </a:rPr>
              <a:t> справедливо считается 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одним из выдающихся машиностроителей начала </a:t>
            </a:r>
            <a:r>
              <a:rPr lang="en-US" sz="1400" dirty="0" smtClean="0">
                <a:solidFill>
                  <a:schemeClr val="bg1"/>
                </a:solidFill>
              </a:rPr>
              <a:t>XVIII</a:t>
            </a:r>
            <a:r>
              <a:rPr lang="ru-RU" sz="1400" dirty="0" smtClean="0">
                <a:solidFill>
                  <a:schemeClr val="bg1"/>
                </a:solidFill>
              </a:rPr>
              <a:t> в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</a:rPr>
              <a:t>                 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</a:rPr>
              <a:t>Василий Алексеевич Дегтярев </a:t>
            </a:r>
            <a:r>
              <a:rPr lang="ru-RU" sz="1400" b="1" dirty="0" smtClean="0">
                <a:solidFill>
                  <a:schemeClr val="bg1"/>
                </a:solidFill>
              </a:rPr>
              <a:t>(1879-1949)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В 1924 году начал работу по созданию первого образца 7,62-мм ручного</a:t>
            </a:r>
            <a:r>
              <a:rPr lang="en-US" sz="1400" dirty="0" smtClean="0">
                <a:solidFill>
                  <a:schemeClr val="bg1"/>
                </a:solidFill>
              </a:rPr>
              <a:t> </a:t>
            </a:r>
            <a:r>
              <a:rPr lang="ru-RU" sz="1400" dirty="0" smtClean="0">
                <a:solidFill>
                  <a:schemeClr val="bg1"/>
                </a:solidFill>
              </a:rPr>
              <a:t>пулемёта, принятого на вооружение в 1927 под названием</a:t>
            </a:r>
            <a:r>
              <a:rPr lang="en-US" sz="1400" dirty="0" smtClean="0">
                <a:solidFill>
                  <a:schemeClr val="bg1"/>
                </a:solidFill>
              </a:rPr>
              <a:t> </a:t>
            </a:r>
            <a:r>
              <a:rPr lang="ru-RU" sz="1400" dirty="0" smtClean="0">
                <a:solidFill>
                  <a:schemeClr val="bg1"/>
                </a:solidFill>
              </a:rPr>
              <a:t>ДП (Дегтярева пехотный). В</a:t>
            </a:r>
            <a:r>
              <a:rPr lang="en-US" sz="1400" dirty="0" smtClean="0">
                <a:solidFill>
                  <a:schemeClr val="bg1"/>
                </a:solidFill>
              </a:rPr>
              <a:t> </a:t>
            </a:r>
            <a:r>
              <a:rPr lang="ru-RU" sz="1400" dirty="0" smtClean="0">
                <a:solidFill>
                  <a:schemeClr val="bg1"/>
                </a:solidFill>
              </a:rPr>
              <a:t>1930 году</a:t>
            </a:r>
            <a:r>
              <a:rPr lang="en-US" sz="1400" dirty="0" smtClean="0">
                <a:solidFill>
                  <a:schemeClr val="bg1"/>
                </a:solidFill>
              </a:rPr>
              <a:t> </a:t>
            </a:r>
            <a:r>
              <a:rPr lang="ru-RU" sz="1400" dirty="0" smtClean="0">
                <a:solidFill>
                  <a:schemeClr val="bg1"/>
                </a:solidFill>
              </a:rPr>
              <a:t>Дегтярёв разработал 12,7-мм крупнокалиберный пулемёт</a:t>
            </a:r>
            <a:r>
              <a:rPr lang="en-US" sz="1400" dirty="0" smtClean="0">
                <a:solidFill>
                  <a:schemeClr val="bg1"/>
                </a:solidFill>
              </a:rPr>
              <a:t> </a:t>
            </a:r>
            <a:r>
              <a:rPr lang="ru-RU" sz="1400" i="1" dirty="0" smtClean="0">
                <a:solidFill>
                  <a:schemeClr val="bg1"/>
                </a:solidFill>
              </a:rPr>
              <a:t>ДК</a:t>
            </a:r>
            <a:endPara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kprf-egorlyk.ru/images/fbfiles/images/Tokarev_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571744"/>
            <a:ext cx="10858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714356"/>
            <a:ext cx="142659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Знаменитые оружейники земли Тульской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www.kznportal.ru/www2/news2/degterev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286388"/>
            <a:ext cx="18573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3645" y="2125257"/>
            <a:ext cx="1571636" cy="1178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606038537"/>
      </p:ext>
    </p:extLst>
  </p:cSld>
  <p:clrMapOvr>
    <a:masterClrMapping/>
  </p:clrMapOvr>
  <p:transition spd="slow" advClick="0" advTm="1396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3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5952"/>
            <a:ext cx="8229600" cy="17304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Мы гордимся, что живем на Тульской земле!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C:\Users\ЗДЕСЬ БЫЛ ТРОШИН\Documents\Мосин 1\S630582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678893" y="2035959"/>
            <a:ext cx="36433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5357826"/>
            <a:ext cx="8415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Спасибо за внимание!!!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18402309"/>
      </p:ext>
    </p:extLst>
  </p:cSld>
  <p:clrMapOvr>
    <a:masterClrMapping/>
  </p:clrMapOvr>
  <p:transition spd="slow" advClick="0" advTm="1396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>
            <a:normAutofit/>
          </a:bodyPr>
          <a:lstStyle/>
          <a:p>
            <a:pPr marL="594360" indent="-45720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Тула – оружейная  столица.           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сл. 3</a:t>
            </a:r>
          </a:p>
          <a:p>
            <a:pPr marL="594360" indent="-45720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Детство и отрочество С.И. </a:t>
            </a:r>
            <a:r>
              <a:rPr lang="ru-RU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Мосина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сл.4</a:t>
            </a:r>
          </a:p>
          <a:p>
            <a:pPr marL="594360" indent="-45720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Артиллерийское училище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                сл.5-6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Военная служба.                                  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сл.7                                 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Михайловская артиллерийская  академии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сл.8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Конструкторская деятельность                      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сл.9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Последние годы жизни.     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сл.10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8.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Памятные места, посвященные С. И. Мосину в Туле.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сл.11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9.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Знаменитые оружейники земли Тульской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сл.12</a:t>
            </a:r>
          </a:p>
          <a:p>
            <a:pPr marL="137160" indent="0">
              <a:buNone/>
            </a:pPr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94360" indent="-457200">
              <a:buAutoNum type="arabicPeriod"/>
            </a:pP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План.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392757"/>
            <a:ext cx="2441510" cy="1690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996952"/>
            <a:ext cx="1578618" cy="2786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173115907"/>
      </p:ext>
    </p:extLst>
  </p:cSld>
  <p:clrMapOvr>
    <a:masterClrMapping/>
  </p:clrMapOvr>
  <p:transition spd="slow" advClick="0" advTm="152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852936"/>
            <a:ext cx="304723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378370"/>
          </a:xfrm>
        </p:spPr>
        <p:txBody>
          <a:bodyPr>
            <a:normAutofit/>
          </a:bodyPr>
          <a:lstStyle/>
          <a:p>
            <a:r>
              <a:rPr lang="ru-RU" sz="1900" dirty="0">
                <a:solidFill>
                  <a:schemeClr val="bg1"/>
                </a:solidFill>
              </a:rPr>
              <a:t>15 февраля 1712 года в соответствии с именным Указом Императора Петра I в городе Туле началось создание государственного оружейного завода. </a:t>
            </a:r>
            <a:endParaRPr lang="ru-RU" sz="1900" dirty="0" smtClean="0">
              <a:solidFill>
                <a:schemeClr val="bg1"/>
              </a:solidFill>
            </a:endParaRPr>
          </a:p>
          <a:p>
            <a:endParaRPr lang="ru-RU" sz="1900" dirty="0" smtClean="0">
              <a:solidFill>
                <a:schemeClr val="bg1"/>
              </a:solidFill>
            </a:endParaRPr>
          </a:p>
          <a:p>
            <a:endParaRPr lang="ru-RU" sz="1900" dirty="0">
              <a:solidFill>
                <a:schemeClr val="bg1"/>
              </a:solidFill>
            </a:endParaRPr>
          </a:p>
          <a:p>
            <a:r>
              <a:rPr lang="ru-RU" sz="1900" dirty="0" smtClean="0">
                <a:solidFill>
                  <a:schemeClr val="bg1"/>
                </a:solidFill>
              </a:rPr>
              <a:t>Созданный </a:t>
            </a:r>
            <a:r>
              <a:rPr lang="ru-RU" sz="1900" dirty="0">
                <a:solidFill>
                  <a:schemeClr val="bg1"/>
                </a:solidFill>
              </a:rPr>
              <a:t>на </a:t>
            </a:r>
            <a:r>
              <a:rPr lang="ru-RU" sz="1900" dirty="0" smtClean="0">
                <a:solidFill>
                  <a:schemeClr val="bg1"/>
                </a:solidFill>
              </a:rPr>
              <a:t>Тульской </a:t>
            </a:r>
            <a:r>
              <a:rPr lang="ru-RU" sz="1900" dirty="0">
                <a:solidFill>
                  <a:schemeClr val="bg1"/>
                </a:solidFill>
              </a:rPr>
              <a:t>земле </a:t>
            </a:r>
            <a:r>
              <a:rPr lang="ru-RU" sz="1900" dirty="0" smtClean="0">
                <a:solidFill>
                  <a:schemeClr val="bg1"/>
                </a:solidFill>
              </a:rPr>
              <a:t>мощный научно-производственный оборонный комплекс, занимается </a:t>
            </a:r>
            <a:r>
              <a:rPr lang="ru-RU" sz="1900" dirty="0">
                <a:solidFill>
                  <a:schemeClr val="bg1"/>
                </a:solidFill>
              </a:rPr>
              <a:t>разработкой и производством различных систем вооружения. Такие организации, как «Конструкторское бюро приборостроения», </a:t>
            </a:r>
            <a:endParaRPr lang="ru-RU" sz="1900" dirty="0" smtClean="0">
              <a:solidFill>
                <a:schemeClr val="bg1"/>
              </a:solidFill>
            </a:endParaRPr>
          </a:p>
          <a:p>
            <a:r>
              <a:rPr lang="ru-RU" sz="1900" dirty="0" smtClean="0">
                <a:solidFill>
                  <a:schemeClr val="bg1"/>
                </a:solidFill>
              </a:rPr>
              <a:t>«</a:t>
            </a:r>
            <a:r>
              <a:rPr lang="ru-RU" sz="1900" dirty="0">
                <a:solidFill>
                  <a:schemeClr val="bg1"/>
                </a:solidFill>
              </a:rPr>
              <a:t>Сплав», ЦКБА и «Стрела» – являются головными </a:t>
            </a:r>
            <a:endParaRPr lang="ru-RU" sz="1900" dirty="0" smtClean="0">
              <a:solidFill>
                <a:schemeClr val="bg1"/>
              </a:solidFill>
            </a:endParaRPr>
          </a:p>
          <a:p>
            <a:r>
              <a:rPr lang="ru-RU" sz="1900" dirty="0" smtClean="0">
                <a:solidFill>
                  <a:schemeClr val="bg1"/>
                </a:solidFill>
              </a:rPr>
              <a:t>в </a:t>
            </a:r>
            <a:r>
              <a:rPr lang="ru-RU" sz="1900" dirty="0">
                <a:solidFill>
                  <a:schemeClr val="bg1"/>
                </a:solidFill>
              </a:rPr>
              <a:t>части разработки высокоточного оружия</a:t>
            </a:r>
            <a:r>
              <a:rPr lang="ru-RU" sz="1900" dirty="0" smtClean="0">
                <a:solidFill>
                  <a:schemeClr val="bg1"/>
                </a:solidFill>
              </a:rPr>
              <a:t>, </a:t>
            </a:r>
            <a:r>
              <a:rPr lang="ru-RU" sz="1900" dirty="0">
                <a:solidFill>
                  <a:schemeClr val="bg1"/>
                </a:solidFill>
              </a:rPr>
              <a:t>систем залпового огня, радиолокационных систем и тренажерных </a:t>
            </a:r>
            <a:r>
              <a:rPr lang="ru-RU" sz="1900" dirty="0" smtClean="0">
                <a:solidFill>
                  <a:schemeClr val="bg1"/>
                </a:solidFill>
              </a:rPr>
              <a:t>комплексов</a:t>
            </a:r>
            <a:r>
              <a:rPr lang="ru-RU" sz="1900" dirty="0">
                <a:solidFill>
                  <a:schemeClr val="bg1"/>
                </a:solidFill>
              </a:rPr>
              <a:t>. Расположенные в Туле </a:t>
            </a:r>
            <a:r>
              <a:rPr lang="ru-RU" sz="1900" dirty="0" smtClean="0">
                <a:solidFill>
                  <a:schemeClr val="bg1"/>
                </a:solidFill>
              </a:rPr>
              <a:t>серийные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     заводы </a:t>
            </a:r>
            <a:r>
              <a:rPr lang="ru-RU" sz="1900" dirty="0">
                <a:solidFill>
                  <a:schemeClr val="bg1"/>
                </a:solidFill>
              </a:rPr>
              <a:t>отрасли – «Туламашзавод», «</a:t>
            </a:r>
            <a:r>
              <a:rPr lang="ru-RU" sz="1900" dirty="0" err="1">
                <a:solidFill>
                  <a:schemeClr val="bg1"/>
                </a:solidFill>
              </a:rPr>
              <a:t>Тулаточмаш</a:t>
            </a:r>
            <a:r>
              <a:rPr lang="ru-RU" sz="1900" dirty="0" smtClean="0">
                <a:solidFill>
                  <a:schemeClr val="bg1"/>
                </a:solidFill>
              </a:rPr>
              <a:t>»,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    «</a:t>
            </a:r>
            <a:r>
              <a:rPr lang="ru-RU" sz="1900" dirty="0">
                <a:solidFill>
                  <a:schemeClr val="bg1"/>
                </a:solidFill>
              </a:rPr>
              <a:t>Тульский патронный завод», «Тульский оружейный </a:t>
            </a:r>
            <a:endParaRPr lang="ru-RU" sz="19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     завод</a:t>
            </a:r>
            <a:r>
              <a:rPr lang="ru-RU" sz="1900" dirty="0">
                <a:solidFill>
                  <a:schemeClr val="bg1"/>
                </a:solidFill>
              </a:rPr>
              <a:t>», «Штамп», «</a:t>
            </a:r>
            <a:r>
              <a:rPr lang="ru-RU" sz="1900" dirty="0" err="1">
                <a:solidFill>
                  <a:schemeClr val="bg1"/>
                </a:solidFill>
              </a:rPr>
              <a:t>Щегловский</a:t>
            </a:r>
            <a:r>
              <a:rPr lang="ru-RU" sz="1900" dirty="0">
                <a:solidFill>
                  <a:schemeClr val="bg1"/>
                </a:solidFill>
              </a:rPr>
              <a:t> вал</a:t>
            </a:r>
            <a:r>
              <a:rPr lang="ru-RU" sz="1900" dirty="0" smtClean="0">
                <a:solidFill>
                  <a:schemeClr val="bg1"/>
                </a:solidFill>
              </a:rPr>
              <a:t>»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Тула- оружейная столица.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500174"/>
            <a:ext cx="300039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728108768"/>
      </p:ext>
    </p:extLst>
  </p:cSld>
  <p:clrMapOvr>
    <a:masterClrMapping/>
  </p:clrMapOvr>
  <p:transition spd="slow" advClick="0" advTm="1408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Детство и отрочество Мосина.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96975"/>
            <a:ext cx="8229600" cy="39497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С. И. Мосин родился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2 апреля 1849 года в селе Рамонь Воронежской губернии в семье отставного поручика, выходца из самых низов русского крестьянства, имевшего за плечами лишь школу кантонистов, а также многие годы безупречной службы — Ивана Игнатьевича Мосина и местной крестьянки —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Феоктистовы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Васильевны, умершей в 1852 году при родах второго сына — Митрофана.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73" y="4572008"/>
            <a:ext cx="178959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741492071"/>
      </p:ext>
    </p:extLst>
  </p:cSld>
  <p:clrMapOvr>
    <a:masterClrMapping/>
  </p:clrMapOvr>
  <p:transition spd="slow" advClick="0" advTm="865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1860г. – отец подал прошение в дворянское депутатское собрание о внесении его сына в родословную дворянскую книгу.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5 февраля 1860г. – ходатайство удовлетворено.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1861г. – Сергей Мосин переступил школьный порог . Отмена крепостного права.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94360" indent="-4572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 августа – Мосин явился для сдачи вступительных экзаменов в кадетский корпус в Тамбове.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94360" indent="-4572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16 августа – принят в первый общий класс и зачислен в «</a:t>
            </a:r>
            <a:r>
              <a:rPr lang="ru-RU" dirty="0" smtClean="0">
                <a:solidFill>
                  <a:srgbClr val="92D050"/>
                </a:solidFill>
              </a:rPr>
              <a:t>не ранжированную роту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n-lt"/>
              </a:rPr>
              <a:t>Артиллерийское училище.</a:t>
            </a:r>
            <a:endParaRPr lang="ru-RU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627596898"/>
      </p:ext>
    </p:extLst>
  </p:cSld>
  <p:clrMapOvr>
    <a:masterClrMapping/>
  </p:clrMapOvr>
  <p:transition spd="slow" advClick="0" advTm="1213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01608" cy="568863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Июнь 1862г. – перешёл во 2-ой общий класс и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ереведён в Воронежский кадетский корпус.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Ноябрь 1862г. – за хорошие успехи «нашиты погоны»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Май 1864г. – награжден похвальным листом и подарком.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1865г. – кадетский корпус преобразован в кадетскую гимназию. 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1866г. – отец оставил службу у помещика Шеле и переехал в Тульскую губернию.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1867г. – Сергей с отличием окончил Воронежскую военную гимназию.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76980537"/>
      </p:ext>
    </p:extLst>
  </p:cSld>
  <p:clrMapOvr>
    <a:masterClrMapping/>
  </p:clrMapOvr>
  <p:transition spd="slow" advClick="0" advTm="1411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0916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Живой интерес к военному делу предопределил его дальнейший жизненный путь.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-737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Военная служба.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Круглая лента лицом вниз 3"/>
          <p:cNvSpPr/>
          <p:nvPr/>
        </p:nvSpPr>
        <p:spPr>
          <a:xfrm>
            <a:off x="142844" y="1928802"/>
            <a:ext cx="4285140" cy="1687824"/>
          </a:xfrm>
          <a:prstGeom prst="ellipseRibb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12 июля 1867 года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Военное Александровское училище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«Юнкер»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Круглая лента лицом вверх 4"/>
          <p:cNvSpPr/>
          <p:nvPr/>
        </p:nvSpPr>
        <p:spPr>
          <a:xfrm>
            <a:off x="35496" y="3787011"/>
            <a:ext cx="4079102" cy="3016730"/>
          </a:xfrm>
          <a:prstGeom prst="ellipseRibbon2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1870 год Произведён в портупей юнкеры, окончил училище по первому разряду и произведен в подпоручики.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Круглая лента лицом вниз 5"/>
          <p:cNvSpPr/>
          <p:nvPr/>
        </p:nvSpPr>
        <p:spPr>
          <a:xfrm>
            <a:off x="4617233" y="1960442"/>
            <a:ext cx="4464496" cy="1656184"/>
          </a:xfrm>
          <a:prstGeom prst="ellipseRibb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11 октября 1867 года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Петербургское Михайловское училище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Круглая лента лицом вверх 7"/>
          <p:cNvSpPr/>
          <p:nvPr/>
        </p:nvSpPr>
        <p:spPr>
          <a:xfrm>
            <a:off x="5220072" y="3787010"/>
            <a:ext cx="3894111" cy="3058819"/>
          </a:xfrm>
          <a:prstGeom prst="ellipseRibbon2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21 июля 1870 года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Назначен в конно-артиллерийскую бригаду, затем отправился к месту службы.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69" name="Picture 1" descr="C:\Users\ЗДЕСЬ БЫЛ ТРОШИН\Documents\S6305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214686"/>
            <a:ext cx="2214578" cy="166093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643891124"/>
      </p:ext>
    </p:extLst>
  </p:cSld>
  <p:clrMapOvr>
    <a:masterClrMapping/>
  </p:clrMapOvr>
  <p:transition spd="slow" advClick="0" advTm="1764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00174"/>
            <a:ext cx="8229600" cy="53578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21 сентября 1872г. С.И. Мосин принят в число слушателей академии.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 Баллистику – основной предмет для артиллеристов – читал Н.В.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Маиевский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2) Кафедру артиллерийской технологии возглавлял А.В.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Гадолин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3) Курс практической механики читал И.А.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Вышнеградский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137160" indent="0" algn="r"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«Замечания о характере, наклонностях и способностях» </a:t>
            </a:r>
            <a:r>
              <a:rPr lang="ru-RU" sz="1400" i="1" dirty="0" err="1" smtClean="0">
                <a:solidFill>
                  <a:srgbClr val="002060"/>
                </a:solidFill>
              </a:rPr>
              <a:t>Мосина</a:t>
            </a:r>
            <a:r>
              <a:rPr lang="ru-RU" sz="1400" i="1" dirty="0" smtClean="0">
                <a:solidFill>
                  <a:srgbClr val="002060"/>
                </a:solidFill>
              </a:rPr>
              <a:t>:</a:t>
            </a:r>
          </a:p>
          <a:p>
            <a:pPr marL="137160" indent="0" algn="r"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способный, скромный, исполнительный, добросердечный, несколько вспыльчивый, весьма дисциплинированный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073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Михайловская  артиллерийская </a:t>
            </a:r>
            <a:r>
              <a:rPr lang="ru-RU" dirty="0">
                <a:solidFill>
                  <a:srgbClr val="FF0000"/>
                </a:solidFill>
              </a:rPr>
              <a:t>академия.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35098255"/>
      </p:ext>
    </p:extLst>
  </p:cSld>
  <p:clrMapOvr>
    <a:masterClrMapping/>
  </p:clrMapOvr>
  <p:transition spd="slow" advClick="0" advTm="1897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8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8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8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8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8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8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8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4286256"/>
            <a:ext cx="5814899" cy="2278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Создание винтовки «трехлинейки»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1907 году на ее основе был создан карабин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1908 году к  был сконструирован новый патрон с остроконечной пулей, с рекордной для того времени начальной скоростью 860 метров в секунду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По инициативе </a:t>
            </a:r>
            <a:r>
              <a:rPr lang="ru-RU" sz="1600" dirty="0" err="1" smtClean="0">
                <a:solidFill>
                  <a:schemeClr val="bg1"/>
                </a:solidFill>
              </a:rPr>
              <a:t>Мосина</a:t>
            </a:r>
            <a:r>
              <a:rPr lang="ru-RU" sz="1600" dirty="0" smtClean="0">
                <a:solidFill>
                  <a:schemeClr val="bg1"/>
                </a:solidFill>
              </a:rPr>
              <a:t> было открыто начальное и ремесленное училища для детей рабочих, библиотека, проводились культурно-просветительные мероприятия.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                   Из "трехлинейной винтовки на брезентовом ремне", 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                                              заряженной "патроном с той головкой, что страшна стальной броне"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                                         </a:t>
            </a:r>
          </a:p>
          <a:p>
            <a:pPr>
              <a:buNone/>
            </a:pPr>
            <a:endParaRPr lang="ru-RU" sz="14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                                                                                    Теркин у Твардовского сбивает самолет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- такие факты имели место. </a:t>
            </a: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Конструкторская деятельность.</a:t>
            </a:r>
            <a:endParaRPr lang="ru-RU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73613159"/>
      </p:ext>
    </p:extLst>
  </p:cSld>
  <p:clrMapOvr>
    <a:masterClrMapping/>
  </p:clrMapOvr>
  <p:transition spd="slow" advClick="0" advTm="2608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.4|1.1|1.2|1.1|1.3|1.1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|1.8|1.8|1.4|1.7|1.3|1.1|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2|2.8|1.8|1.5|1.1|1.1|1|1.1|0.8|1.4|0.8|0.8|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7|2.5|1.7|1.8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1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1.4|1.9|1.5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|1.6|1.9|2.1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2|2.5|1.9|2.4|2.4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1|2.2|2.4|2.4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6|2.4|2.3|2.4|2.2|2.3|1.6|2.1|2.4|1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2|2.3|2|1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655</TotalTime>
  <Words>866</Words>
  <Application>Microsoft Office PowerPoint</Application>
  <PresentationFormat>Экран (4:3)</PresentationFormat>
  <Paragraphs>105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Городские Мосинские  научные  чтения школьников «Шаг в науку». </vt:lpstr>
      <vt:lpstr>План.</vt:lpstr>
      <vt:lpstr>Тула- оружейная столица.</vt:lpstr>
      <vt:lpstr>Детство и отрочество Мосина.</vt:lpstr>
      <vt:lpstr>Артиллерийское училище.</vt:lpstr>
      <vt:lpstr>Слайд 6</vt:lpstr>
      <vt:lpstr>Военная служба.</vt:lpstr>
      <vt:lpstr>      Михайловская  артиллерийская академия.</vt:lpstr>
      <vt:lpstr>Конструкторская деятельность.</vt:lpstr>
      <vt:lpstr>Последние годы жизни.</vt:lpstr>
      <vt:lpstr>Памятные места Мосину в Туле.</vt:lpstr>
      <vt:lpstr>Знаменитые оружейники земли Тульской</vt:lpstr>
      <vt:lpstr> Мы гордимся, что живем на Тульской земле!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Городские Мосинские научные чтения школьников “Шаг в науку”</dc:title>
  <cp:lastModifiedBy>ЗДЕСЬ БЫЛ ТРОШИН</cp:lastModifiedBy>
  <cp:revision>73</cp:revision>
  <dcterms:modified xsi:type="dcterms:W3CDTF">2012-02-13T09:57:00Z</dcterms:modified>
</cp:coreProperties>
</file>