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1" r:id="rId7"/>
    <p:sldId id="260" r:id="rId8"/>
    <p:sldId id="265" r:id="rId9"/>
    <p:sldId id="263" r:id="rId10"/>
    <p:sldId id="268" r:id="rId11"/>
    <p:sldId id="271" r:id="rId12"/>
    <p:sldId id="272" r:id="rId13"/>
    <p:sldId id="273" r:id="rId14"/>
    <p:sldId id="269" r:id="rId15"/>
    <p:sldId id="279" r:id="rId16"/>
    <p:sldId id="280" r:id="rId17"/>
    <p:sldId id="281" r:id="rId18"/>
    <p:sldId id="282" r:id="rId19"/>
    <p:sldId id="283" r:id="rId20"/>
    <p:sldId id="284" r:id="rId21"/>
    <p:sldId id="274" r:id="rId22"/>
    <p:sldId id="275" r:id="rId23"/>
    <p:sldId id="276" r:id="rId24"/>
    <p:sldId id="266" r:id="rId25"/>
    <p:sldId id="277" r:id="rId26"/>
    <p:sldId id="278" r:id="rId27"/>
    <p:sldId id="267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346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ru-RU" sz="2000"/>
              <a:t>ЗНАЕШЬ</a:t>
            </a:r>
            <a:r>
              <a:rPr lang="ru-RU" sz="2000" baseline="0"/>
              <a:t> ЛИ ТЫ МОЛОДЁЖНЫЙ СЛЕНГ?</a:t>
            </a:r>
            <a:endParaRPr lang="ru-RU" sz="200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7.9458022418824291E-3"/>
          <c:y val="0.27209329328056681"/>
          <c:w val="0.96859559880638157"/>
          <c:h val="0.64047754392072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5класс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1"/>
                <c:pt idx="0">
                  <c:v>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0%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6класс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1"/>
                <c:pt idx="0">
                  <c:v>да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 formatCode="0%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7 класс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1"/>
                <c:pt idx="0">
                  <c:v>да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 formatCode="0%">
                  <c:v>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8 класс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1"/>
                <c:pt idx="0">
                  <c:v>да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 formatCode="0%">
                  <c:v>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9 класс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1"/>
                <c:pt idx="0">
                  <c:v>да</c:v>
                </c:pt>
              </c:strCache>
            </c:strRef>
          </c:cat>
          <c:val>
            <c:numRef>
              <c:f>Лист1!$F$2:$F$4</c:f>
              <c:numCache>
                <c:formatCode>General</c:formatCode>
                <c:ptCount val="3"/>
                <c:pt idx="0" formatCode="0%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7688064"/>
        <c:axId val="37689600"/>
      </c:barChart>
      <c:catAx>
        <c:axId val="37688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7689600"/>
        <c:crosses val="autoZero"/>
        <c:auto val="1"/>
        <c:lblAlgn val="ctr"/>
        <c:lblOffset val="100"/>
        <c:noMultiLvlLbl val="0"/>
      </c:catAx>
      <c:valAx>
        <c:axId val="3768960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37688064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ru-RU" sz="2000"/>
              <a:t>Используешь</a:t>
            </a:r>
            <a:r>
              <a:rPr lang="ru-RU" sz="2000" baseline="0"/>
              <a:t> ли ты эти слова в своей речи?</a:t>
            </a:r>
            <a:endParaRPr lang="ru-RU" sz="2000"/>
          </a:p>
        </c:rich>
      </c:tx>
      <c:layout>
        <c:manualLayout>
          <c:xMode val="edge"/>
          <c:yMode val="edge"/>
          <c:x val="0.17435625139217081"/>
          <c:y val="7.88720101867031E-3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 КЛАСС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1"/>
                <c:pt idx="0">
                  <c:v>Да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6 КЛАСС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1"/>
                <c:pt idx="0">
                  <c:v>Да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7 КЛАСС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1"/>
                <c:pt idx="0">
                  <c:v>Да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100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8 КЛАСС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1"/>
                <c:pt idx="0">
                  <c:v>Да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100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9 КЛАСС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1"/>
                <c:pt idx="0">
                  <c:v>Да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ylinder"/>
        <c:axId val="37738752"/>
        <c:axId val="37744640"/>
        <c:axId val="0"/>
      </c:bar3DChart>
      <c:catAx>
        <c:axId val="37738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7744640"/>
        <c:crosses val="autoZero"/>
        <c:auto val="1"/>
        <c:lblAlgn val="ctr"/>
        <c:lblOffset val="100"/>
        <c:noMultiLvlLbl val="0"/>
      </c:catAx>
      <c:valAx>
        <c:axId val="3774464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3773875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ru-RU" sz="2000"/>
              <a:t> С какой целью употребляете</a:t>
            </a:r>
            <a:r>
              <a:rPr lang="ru-RU" sz="2000" baseline="0"/>
              <a:t> сленг в речи?</a:t>
            </a:r>
            <a:endParaRPr lang="ru-RU" sz="200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512124999999999E-2"/>
          <c:y val="0.12738120289313135"/>
          <c:w val="0.9331014804271538"/>
          <c:h val="0.5019715393113527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 КЛАСС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Модно</c:v>
                </c:pt>
                <c:pt idx="1">
                  <c:v>Для связи слов</c:v>
                </c:pt>
                <c:pt idx="2">
                  <c:v> Помогают преодолеть недостаток слов в моей речи</c:v>
                </c:pt>
                <c:pt idx="3">
                  <c:v>Делают речь понятнее для друзей</c:v>
                </c:pt>
                <c:pt idx="4">
                  <c:v>Помогают самоутвердиться</c:v>
                </c:pt>
                <c:pt idx="5">
                  <c:v>Придают речи юмор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44</c:v>
                </c:pt>
                <c:pt idx="1">
                  <c:v>12</c:v>
                </c:pt>
                <c:pt idx="3">
                  <c:v>22</c:v>
                </c:pt>
                <c:pt idx="5">
                  <c:v>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6 КЛАСС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1.0583333333333333E-2"/>
                  <c:y val="-9.02859434027990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2347222222222223E-2"/>
                  <c:y val="-9.02859434027990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058333333333333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Модно</c:v>
                </c:pt>
                <c:pt idx="1">
                  <c:v>Для связи слов</c:v>
                </c:pt>
                <c:pt idx="2">
                  <c:v> Помогают преодолеть недостаток слов в моей речи</c:v>
                </c:pt>
                <c:pt idx="3">
                  <c:v>Делают речь понятнее для друзей</c:v>
                </c:pt>
                <c:pt idx="4">
                  <c:v>Помогают самоутвердиться</c:v>
                </c:pt>
                <c:pt idx="5">
                  <c:v>Придают речи юмор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0</c:v>
                </c:pt>
                <c:pt idx="1">
                  <c:v>6</c:v>
                </c:pt>
                <c:pt idx="3">
                  <c:v>72</c:v>
                </c:pt>
                <c:pt idx="4">
                  <c:v>6</c:v>
                </c:pt>
                <c:pt idx="5">
                  <c:v>16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7 КЛАСС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Модно</c:v>
                </c:pt>
                <c:pt idx="1">
                  <c:v>Для связи слов</c:v>
                </c:pt>
                <c:pt idx="2">
                  <c:v> Помогают преодолеть недостаток слов в моей речи</c:v>
                </c:pt>
                <c:pt idx="3">
                  <c:v>Делают речь понятнее для друзей</c:v>
                </c:pt>
                <c:pt idx="4">
                  <c:v>Помогают самоутвердиться</c:v>
                </c:pt>
                <c:pt idx="5">
                  <c:v>Придают речи юмор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60</c:v>
                </c:pt>
                <c:pt idx="2">
                  <c:v>10</c:v>
                </c:pt>
                <c:pt idx="3">
                  <c:v>30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8 КЛАСС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Модно</c:v>
                </c:pt>
                <c:pt idx="1">
                  <c:v>Для связи слов</c:v>
                </c:pt>
                <c:pt idx="2">
                  <c:v> Помогают преодолеть недостаток слов в моей речи</c:v>
                </c:pt>
                <c:pt idx="3">
                  <c:v>Делают речь понятнее для друзей</c:v>
                </c:pt>
                <c:pt idx="4">
                  <c:v>Помогают самоутвердиться</c:v>
                </c:pt>
                <c:pt idx="5">
                  <c:v>Придают речи юмор</c:v>
                </c:pt>
              </c:strCache>
            </c:str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62</c:v>
                </c:pt>
                <c:pt idx="2">
                  <c:v>12</c:v>
                </c:pt>
                <c:pt idx="3">
                  <c:v>26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9 КЛАСС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111111111111111E-2"/>
                  <c:y val="-6.77144575520992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Модно</c:v>
                </c:pt>
                <c:pt idx="1">
                  <c:v>Для связи слов</c:v>
                </c:pt>
                <c:pt idx="2">
                  <c:v> Помогают преодолеть недостаток слов в моей речи</c:v>
                </c:pt>
                <c:pt idx="3">
                  <c:v>Делают речь понятнее для друзей</c:v>
                </c:pt>
                <c:pt idx="4">
                  <c:v>Помогают самоутвердиться</c:v>
                </c:pt>
                <c:pt idx="5">
                  <c:v>Придают речи юмор</c:v>
                </c:pt>
              </c:strCache>
            </c:strRef>
          </c:cat>
          <c:val>
            <c:numRef>
              <c:f>Лист1!$F$2:$F$7</c:f>
              <c:numCache>
                <c:formatCode>General</c:formatCode>
                <c:ptCount val="6"/>
                <c:pt idx="0">
                  <c:v>17</c:v>
                </c:pt>
                <c:pt idx="1">
                  <c:v>17</c:v>
                </c:pt>
                <c:pt idx="3">
                  <c:v>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7582720"/>
        <c:axId val="37584256"/>
        <c:axId val="0"/>
      </c:bar3DChart>
      <c:catAx>
        <c:axId val="37582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37584256"/>
        <c:crosses val="autoZero"/>
        <c:auto val="1"/>
        <c:lblAlgn val="ctr"/>
        <c:lblOffset val="100"/>
        <c:noMultiLvlLbl val="0"/>
      </c:catAx>
      <c:valAx>
        <c:axId val="3758425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75827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4.9017655024312913E-2"/>
          <c:y val="0.74959691236291837"/>
          <c:w val="0.9365081943295106"/>
          <c:h val="8.8499774640597953E-2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ru-RU" sz="2000"/>
              <a:t>Могли</a:t>
            </a:r>
            <a:r>
              <a:rPr lang="ru-RU" sz="2000" baseline="0"/>
              <a:t> бы вы обойтись без жаргонных слов и выражений?</a:t>
            </a:r>
            <a:endParaRPr lang="ru-RU" sz="200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 класс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 Нет</c:v>
                </c:pt>
                <c:pt idx="2">
                  <c:v> Не думал(а) об этом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</c:v>
                </c:pt>
                <c:pt idx="1">
                  <c:v>44</c:v>
                </c:pt>
                <c:pt idx="2">
                  <c:v>44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 класс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 Нет</c:v>
                </c:pt>
                <c:pt idx="2">
                  <c:v> Не думал(а) об этом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11</c:v>
                </c:pt>
                <c:pt idx="1">
                  <c:v>17</c:v>
                </c:pt>
                <c:pt idx="2">
                  <c:v>72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7 класс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 Нет</c:v>
                </c:pt>
                <c:pt idx="2">
                  <c:v> Не думал(а) об этом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10</c:v>
                </c:pt>
                <c:pt idx="2">
                  <c:v>90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8 класс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 Нет</c:v>
                </c:pt>
                <c:pt idx="2">
                  <c:v> Не думал(а) об этом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50</c:v>
                </c:pt>
                <c:pt idx="2">
                  <c:v>50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9 класс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 Нет</c:v>
                </c:pt>
                <c:pt idx="2">
                  <c:v> Не думал(а) об этом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50</c:v>
                </c:pt>
                <c:pt idx="1">
                  <c:v>17</c:v>
                </c:pt>
                <c:pt idx="2">
                  <c:v>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ylinder"/>
        <c:axId val="37811712"/>
        <c:axId val="37813248"/>
        <c:axId val="0"/>
      </c:bar3DChart>
      <c:catAx>
        <c:axId val="3781171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7813248"/>
        <c:crosses val="autoZero"/>
        <c:auto val="1"/>
        <c:lblAlgn val="ctr"/>
        <c:lblOffset val="100"/>
        <c:noMultiLvlLbl val="0"/>
      </c:catAx>
      <c:valAx>
        <c:axId val="3781324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3781171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ru-RU" sz="2000" baseline="0"/>
              <a:t>Стараетесь ли вы обойтись без этих слов?</a:t>
            </a:r>
          </a:p>
          <a:p>
            <a:pPr>
              <a:defRPr sz="2000"/>
            </a:pPr>
            <a:endParaRPr lang="ru-RU" sz="200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 класс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 Нет</c:v>
                </c:pt>
                <c:pt idx="2">
                  <c:v> Не думал(а) об этом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22</c:v>
                </c:pt>
                <c:pt idx="1">
                  <c:v>67</c:v>
                </c:pt>
                <c:pt idx="2">
                  <c:v>11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 класс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 Нет</c:v>
                </c:pt>
                <c:pt idx="2">
                  <c:v> Не думал(а) об этом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17</c:v>
                </c:pt>
                <c:pt idx="1">
                  <c:v>83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7 класс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 Нет</c:v>
                </c:pt>
                <c:pt idx="2">
                  <c:v> Не думал(а) об этом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10</c:v>
                </c:pt>
                <c:pt idx="1">
                  <c:v>50</c:v>
                </c:pt>
                <c:pt idx="2">
                  <c:v>40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8 класс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 Нет</c:v>
                </c:pt>
                <c:pt idx="2">
                  <c:v> Не думал(а) об этом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37</c:v>
                </c:pt>
                <c:pt idx="1">
                  <c:v>0</c:v>
                </c:pt>
                <c:pt idx="2">
                  <c:v>63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9 класс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 Нет</c:v>
                </c:pt>
                <c:pt idx="2">
                  <c:v> Не думал(а) об этом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33</c:v>
                </c:pt>
                <c:pt idx="1">
                  <c:v>17</c:v>
                </c:pt>
                <c:pt idx="2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ylinder"/>
        <c:axId val="37856384"/>
        <c:axId val="37857920"/>
        <c:axId val="0"/>
      </c:bar3DChart>
      <c:catAx>
        <c:axId val="3785638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7857920"/>
        <c:crosses val="autoZero"/>
        <c:auto val="1"/>
        <c:lblAlgn val="ctr"/>
        <c:lblOffset val="100"/>
        <c:noMultiLvlLbl val="0"/>
      </c:catAx>
      <c:valAx>
        <c:axId val="3785792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3785638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ru-RU" sz="2000"/>
              <a:t>Став</a:t>
            </a:r>
            <a:r>
              <a:rPr lang="ru-RU" sz="2000" baseline="0"/>
              <a:t> взрослыми, будете употрелять сленг?</a:t>
            </a:r>
            <a:endParaRPr lang="ru-RU" sz="200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 класс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1.5594434677798719E-3"/>
                  <c:y val="0.232645833959793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Нет</c:v>
                </c:pt>
                <c:pt idx="2">
                  <c:v>Не думал об этом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0.11</c:v>
                </c:pt>
                <c:pt idx="1">
                  <c:v>0.11</c:v>
                </c:pt>
                <c:pt idx="2">
                  <c:v>0.78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 класс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0"/>
                  <c:y val="0.111933372942919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Нет</c:v>
                </c:pt>
                <c:pt idx="2">
                  <c:v>Не думал об этом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0.22</c:v>
                </c:pt>
                <c:pt idx="1">
                  <c:v>6.0000000000000032E-2</c:v>
                </c:pt>
                <c:pt idx="2">
                  <c:v>0.72000000000000053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7 класс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7153878145578592E-2"/>
                  <c:y val="-3.29215802773293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6783304033396157E-3"/>
                  <c:y val="0.138270637164783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Нет</c:v>
                </c:pt>
                <c:pt idx="2">
                  <c:v>Не думал об этом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0.1</c:v>
                </c:pt>
                <c:pt idx="1">
                  <c:v>0.1</c:v>
                </c:pt>
                <c:pt idx="2">
                  <c:v>0.8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8 класс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3391652016698079E-2"/>
                  <c:y val="-1.53634041294203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594434677798719E-3"/>
                  <c:y val="0.15582881331269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Нет</c:v>
                </c:pt>
                <c:pt idx="2">
                  <c:v>Не думал об этом</c:v>
                </c:pt>
              </c:strCache>
            </c:strRef>
          </c:cat>
          <c:val>
            <c:numRef>
              <c:f>Лист1!$E$2:$E$5</c:f>
              <c:numCache>
                <c:formatCode>0%</c:formatCode>
                <c:ptCount val="4"/>
                <c:pt idx="0">
                  <c:v>0.12000000000000002</c:v>
                </c:pt>
                <c:pt idx="1">
                  <c:v>0.12000000000000002</c:v>
                </c:pt>
                <c:pt idx="2">
                  <c:v>0.76000000000000056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9 класс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0"/>
                  <c:y val="0.149244497257226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 Да</c:v>
                </c:pt>
                <c:pt idx="1">
                  <c:v>Нет</c:v>
                </c:pt>
                <c:pt idx="2">
                  <c:v>Не думал об этом</c:v>
                </c:pt>
              </c:strCache>
            </c:strRef>
          </c:cat>
          <c:val>
            <c:numRef>
              <c:f>Лист1!$F$2:$F$5</c:f>
              <c:numCache>
                <c:formatCode>0%</c:formatCode>
                <c:ptCount val="4"/>
                <c:pt idx="1">
                  <c:v>0.17</c:v>
                </c:pt>
                <c:pt idx="2">
                  <c:v>0.83000000000000052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66994944"/>
        <c:axId val="66996480"/>
        <c:axId val="0"/>
      </c:bar3DChart>
      <c:catAx>
        <c:axId val="6699494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66996480"/>
        <c:crosses val="autoZero"/>
        <c:auto val="1"/>
        <c:lblAlgn val="ctr"/>
        <c:lblOffset val="100"/>
        <c:noMultiLvlLbl val="0"/>
      </c:catAx>
      <c:valAx>
        <c:axId val="66996480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spPr>
          <a:ln w="9525">
            <a:noFill/>
          </a:ln>
        </c:spPr>
        <c:crossAx val="6699494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ru-RU" sz="2000" baseline="0"/>
              <a:t>Что нужно для того, чтобы все говорили правильно, грамотно, красиво?</a:t>
            </a:r>
            <a:endParaRPr lang="ru-RU" sz="200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2576054958537473E-2"/>
          <c:y val="0.1467635184521309"/>
          <c:w val="0.77901483125997795"/>
          <c:h val="0.7184874303815935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5 класс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Больше читать</c:v>
                </c:pt>
                <c:pt idx="1">
                  <c:v>Не знаю</c:v>
                </c:pt>
                <c:pt idx="2">
                  <c:v>Следить за речью</c:v>
                </c:pt>
                <c:pt idx="3">
                  <c:v>Ввести специальный предмет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0.33000000000000046</c:v>
                </c:pt>
                <c:pt idx="1">
                  <c:v>0.11</c:v>
                </c:pt>
                <c:pt idx="2">
                  <c:v>0.56000000000000005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6 класс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Больше читать</c:v>
                </c:pt>
                <c:pt idx="1">
                  <c:v>Не знаю</c:v>
                </c:pt>
                <c:pt idx="2">
                  <c:v>Следить за речью</c:v>
                </c:pt>
                <c:pt idx="3">
                  <c:v>Ввести специальный предмет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6.0000000000000032E-2</c:v>
                </c:pt>
                <c:pt idx="1">
                  <c:v>0.11</c:v>
                </c:pt>
                <c:pt idx="2">
                  <c:v>0.5</c:v>
                </c:pt>
                <c:pt idx="3">
                  <c:v>6.0000000000000032E-2</c:v>
                </c:pt>
                <c:pt idx="4">
                  <c:v>0.27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7 класс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Больше читать</c:v>
                </c:pt>
                <c:pt idx="1">
                  <c:v>Не знаю</c:v>
                </c:pt>
                <c:pt idx="2">
                  <c:v>Следить за речью</c:v>
                </c:pt>
                <c:pt idx="3">
                  <c:v>Ввести специальный предмет</c:v>
                </c:pt>
              </c:strCache>
            </c:strRef>
          </c:cat>
          <c:val>
            <c:numRef>
              <c:f>Лист1!$D$2:$D$6</c:f>
              <c:numCache>
                <c:formatCode>0%</c:formatCode>
                <c:ptCount val="5"/>
                <c:pt idx="0">
                  <c:v>0.30000000000000032</c:v>
                </c:pt>
                <c:pt idx="1">
                  <c:v>0.2</c:v>
                </c:pt>
                <c:pt idx="2">
                  <c:v>0.30000000000000032</c:v>
                </c:pt>
                <c:pt idx="4">
                  <c:v>0.2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8 класс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Больше читать</c:v>
                </c:pt>
                <c:pt idx="1">
                  <c:v>Не знаю</c:v>
                </c:pt>
                <c:pt idx="2">
                  <c:v>Следить за речью</c:v>
                </c:pt>
                <c:pt idx="3">
                  <c:v>Ввести специальный предмет</c:v>
                </c:pt>
              </c:strCache>
            </c:strRef>
          </c:cat>
          <c:val>
            <c:numRef>
              <c:f>Лист1!$E$2:$E$6</c:f>
              <c:numCache>
                <c:formatCode>0%</c:formatCode>
                <c:ptCount val="5"/>
                <c:pt idx="0">
                  <c:v>0.12000000000000002</c:v>
                </c:pt>
                <c:pt idx="1">
                  <c:v>0</c:v>
                </c:pt>
                <c:pt idx="2">
                  <c:v>0.88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9 класс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2.4691185207996989E-2"/>
                  <c:y val="6.73496617668167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Больше читать</c:v>
                </c:pt>
                <c:pt idx="1">
                  <c:v>Не знаю</c:v>
                </c:pt>
                <c:pt idx="2">
                  <c:v>Следить за речью</c:v>
                </c:pt>
                <c:pt idx="3">
                  <c:v>Ввести специальный предмет</c:v>
                </c:pt>
              </c:strCache>
            </c:strRef>
          </c:cat>
          <c:val>
            <c:numRef>
              <c:f>Лист1!$F$2:$F$6</c:f>
              <c:numCache>
                <c:formatCode>0%</c:formatCode>
                <c:ptCount val="5"/>
                <c:pt idx="0">
                  <c:v>0.17</c:v>
                </c:pt>
                <c:pt idx="1">
                  <c:v>0</c:v>
                </c:pt>
                <c:pt idx="2">
                  <c:v>0.83000000000000063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7035520"/>
        <c:axId val="67037056"/>
        <c:axId val="0"/>
      </c:bar3DChart>
      <c:catAx>
        <c:axId val="6703552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67037056"/>
        <c:crosses val="autoZero"/>
        <c:auto val="1"/>
        <c:lblAlgn val="ctr"/>
        <c:lblOffset val="100"/>
        <c:noMultiLvlLbl val="0"/>
      </c:catAx>
      <c:valAx>
        <c:axId val="67037056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670355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99493672695996"/>
          <c:y val="0.48644892426411779"/>
          <c:w val="0.11762733386530604"/>
          <c:h val="0.4315492620100686"/>
        </c:manualLayout>
      </c:layout>
      <c:overlay val="0"/>
      <c:txPr>
        <a:bodyPr/>
        <a:lstStyle/>
        <a:p>
          <a:pPr>
            <a:defRPr sz="1600">
              <a:latin typeface="+mn-lt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108AC-4ACE-4490-A9B4-BDAE6E377570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28513-D35E-4829-8A04-D85CE7C87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18634-181D-456D-BA58-5D61329331A6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C8938-ED1D-4F0F-858E-994579282C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C469D-B2A2-420D-A921-5F3A7F1B7EF9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633DA-FB44-4463-B2A1-986F67D049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959D4-35F4-422E-A0F4-5C61C76B3C7B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7756B-3F61-4C8F-B771-D221066511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B664E-0FA8-4CC8-ADFF-705188A0F8CA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1E807-BE53-4D2B-8D7A-76F2C7164D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E4B0B-E5E7-44A7-BDC5-39489A598ACE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1B88B-A351-4606-A4F4-0F2A05892E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B6F05-C50B-4745-86D0-2CD1A0089DC1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1BDF3-9A9E-43B2-9FB2-6B60C5E572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FF22C-2BA3-4707-A5FD-F7149FA39C89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5E9CF-02F7-43C2-B1A1-7671033BE7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85165-8811-4B0B-8519-BCDE488E0E2A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04508-8922-4700-903E-8D713814AB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B407A-F1A6-4940-BA19-1603016856FC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93F8C-3CFC-4E3B-9C44-C0A32167B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C35D3-1EE3-4844-A4F5-851F2CFE8611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64B4B-8F06-40CB-AC77-F6F0D27EF9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F8C2D3-6E6B-4545-8EFF-6452CB6DAC93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A9D0471-EAE0-490A-A738-0F8AFE6202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7772400" cy="2571767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МОУ  Светлогорская  СОШ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b="1" u="sng" dirty="0" smtClean="0">
                <a:latin typeface="Times New Roman" pitchFamily="18" charset="0"/>
                <a:cs typeface="Times New Roman" pitchFamily="18" charset="0"/>
              </a:rPr>
              <a:t>Исследовательская работа на тему: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«Молодёжные жаргонизмы и сленги среди обучающихся 5 – 9 классов моей школы»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3786190"/>
            <a:ext cx="4857784" cy="200026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Работу выполнил: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Храмов Алексей, ученик 9 класса.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Ермолаева Е.В.,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и литературы.</a:t>
            </a:r>
          </a:p>
        </p:txBody>
      </p:sp>
      <p:pic>
        <p:nvPicPr>
          <p:cNvPr id="4" name="Picture 2" descr="D:\Documents and Settings\Оленька\Рабочий стол\л с п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645024"/>
            <a:ext cx="2576506" cy="228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7643866" cy="1000108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Анкетирование</a:t>
            </a:r>
            <a:r>
              <a:rPr lang="ru-RU" sz="3100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показало, что учащиеся активно используют  молодежный сленг</a:t>
            </a:r>
            <a:endParaRPr lang="ru-RU" sz="2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643050"/>
          <a:ext cx="8643998" cy="419103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69315"/>
                <a:gridCol w="6274683"/>
              </a:tblGrid>
              <a:tr h="107157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Части тела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 грабли, заготовки (руки), пачка, башня (голова), зенки, бельма (глаза), варежка (рот), локаторы (уши);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50019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Слова, обозначающие </a:t>
                      </a:r>
                      <a:r>
                        <a:rPr lang="ru-RU" sz="2000" dirty="0" smtClean="0"/>
                        <a:t>людей по </a:t>
                      </a:r>
                      <a:r>
                        <a:rPr lang="ru-RU" sz="2000" dirty="0"/>
                        <a:t>профессии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училка</a:t>
                      </a:r>
                      <a:r>
                        <a:rPr lang="ru-RU" sz="2000" dirty="0"/>
                        <a:t> (учительница), водила (водитель), </a:t>
                      </a:r>
                      <a:r>
                        <a:rPr lang="ru-RU" sz="2000" dirty="0" err="1"/>
                        <a:t>историчка</a:t>
                      </a:r>
                      <a:r>
                        <a:rPr lang="ru-RU" sz="2000" dirty="0"/>
                        <a:t> (учитель истории), </a:t>
                      </a:r>
                      <a:r>
                        <a:rPr lang="ru-RU" sz="2000" dirty="0" err="1"/>
                        <a:t>мент</a:t>
                      </a:r>
                      <a:r>
                        <a:rPr lang="ru-RU" sz="2000" dirty="0"/>
                        <a:t> (милиционер);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61926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Бытовая техника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ящик, телик (телевизор), </a:t>
                      </a:r>
                      <a:r>
                        <a:rPr lang="ru-RU" sz="2000" dirty="0" err="1"/>
                        <a:t>мобила</a:t>
                      </a:r>
                      <a:r>
                        <a:rPr lang="ru-RU" sz="2000" dirty="0"/>
                        <a:t>,  </a:t>
                      </a:r>
                      <a:r>
                        <a:rPr lang="ru-RU" sz="2000" dirty="0" err="1"/>
                        <a:t>сотик</a:t>
                      </a:r>
                      <a:r>
                        <a:rPr lang="ru-RU" sz="2000" dirty="0"/>
                        <a:t> (мобильный телефон), </a:t>
                      </a:r>
                      <a:r>
                        <a:rPr lang="ru-RU" sz="2000" dirty="0" err="1"/>
                        <a:t>комп</a:t>
                      </a:r>
                      <a:r>
                        <a:rPr lang="ru-RU" sz="2000" dirty="0"/>
                        <a:t> (компьютер), </a:t>
                      </a:r>
                      <a:r>
                        <a:rPr lang="ru-RU" sz="2000" dirty="0" err="1"/>
                        <a:t>видак</a:t>
                      </a:r>
                      <a:r>
                        <a:rPr lang="ru-RU" sz="2000" dirty="0"/>
                        <a:t> (видеомагнитофон), </a:t>
                      </a:r>
                      <a:r>
                        <a:rPr lang="ru-RU" sz="2000" dirty="0" err="1"/>
                        <a:t>дивидишка</a:t>
                      </a:r>
                      <a:r>
                        <a:rPr lang="ru-RU" sz="2000" dirty="0"/>
                        <a:t> (</a:t>
                      </a:r>
                      <a:r>
                        <a:rPr lang="en-US" sz="2000" dirty="0"/>
                        <a:t>DVD</a:t>
                      </a:r>
                      <a:r>
                        <a:rPr lang="ru-RU" sz="2000" dirty="0"/>
                        <a:t>);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6729424"/>
              </p:ext>
            </p:extLst>
          </p:nvPr>
        </p:nvGraphicFramePr>
        <p:xfrm>
          <a:off x="428596" y="357166"/>
          <a:ext cx="8286808" cy="5858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68147"/>
                <a:gridCol w="6318661"/>
              </a:tblGrid>
              <a:tr h="148387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Слова, обозначающие </a:t>
                      </a:r>
                      <a:r>
                        <a:rPr lang="ru-RU" sz="2000" dirty="0"/>
                        <a:t>людей по родству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предки, родичи, </a:t>
                      </a:r>
                      <a:r>
                        <a:rPr lang="ru-RU" sz="2000" dirty="0" err="1"/>
                        <a:t>родоки</a:t>
                      </a:r>
                      <a:r>
                        <a:rPr lang="ru-RU" sz="2000" dirty="0"/>
                        <a:t> (родители), </a:t>
                      </a:r>
                      <a:r>
                        <a:rPr lang="ru-RU" sz="2000" dirty="0" err="1"/>
                        <a:t>папан</a:t>
                      </a:r>
                      <a:r>
                        <a:rPr lang="ru-RU" sz="2000" dirty="0"/>
                        <a:t>, папка (папа), </a:t>
                      </a:r>
                      <a:r>
                        <a:rPr lang="ru-RU" sz="2000" dirty="0" err="1"/>
                        <a:t>маман</a:t>
                      </a:r>
                      <a:r>
                        <a:rPr lang="ru-RU" sz="2000" dirty="0"/>
                        <a:t> (мама), сеструха (сестра), братва (друзья), </a:t>
                      </a:r>
                      <a:r>
                        <a:rPr lang="ru-RU" sz="2000" dirty="0" err="1"/>
                        <a:t>братуха</a:t>
                      </a:r>
                      <a:r>
                        <a:rPr lang="ru-RU" sz="2000" dirty="0"/>
                        <a:t>, браток </a:t>
                      </a:r>
                      <a:r>
                        <a:rPr lang="ru-RU" sz="2000" dirty="0" smtClean="0"/>
                        <a:t>, </a:t>
                      </a:r>
                      <a:r>
                        <a:rPr lang="ru-RU" sz="2000" dirty="0" err="1" smtClean="0"/>
                        <a:t>бро</a:t>
                      </a:r>
                      <a:r>
                        <a:rPr lang="ru-RU" sz="2000" dirty="0" smtClean="0"/>
                        <a:t> (брат)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240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Учеба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домашка</a:t>
                      </a:r>
                      <a:r>
                        <a:rPr lang="ru-RU" sz="2000" dirty="0"/>
                        <a:t> (домашнее задание), </a:t>
                      </a:r>
                      <a:r>
                        <a:rPr lang="ru-RU" sz="2000" dirty="0" smtClean="0"/>
                        <a:t>пара </a:t>
                      </a:r>
                      <a:r>
                        <a:rPr lang="ru-RU" sz="2000" dirty="0"/>
                        <a:t>(оценка «2»), пятак (оценка «5»), </a:t>
                      </a:r>
                      <a:r>
                        <a:rPr lang="ru-RU" sz="2000" dirty="0" err="1" smtClean="0"/>
                        <a:t>контрошка</a:t>
                      </a:r>
                      <a:r>
                        <a:rPr lang="ru-RU" sz="2000" dirty="0" smtClean="0"/>
                        <a:t> (контрольная работа)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2406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Бытовая лексика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хавка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хавать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хавчик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жрачка</a:t>
                      </a:r>
                      <a:r>
                        <a:rPr lang="ru-RU" sz="2000" dirty="0"/>
                        <a:t> (еда), </a:t>
                      </a:r>
                      <a:r>
                        <a:rPr lang="ru-RU" sz="2000" dirty="0" err="1"/>
                        <a:t>магаз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магазик</a:t>
                      </a:r>
                      <a:r>
                        <a:rPr lang="ru-RU" sz="2000" dirty="0"/>
                        <a:t> (магазин), столовка (столовая)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1099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Деньги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бабки, </a:t>
                      </a:r>
                      <a:r>
                        <a:rPr lang="ru-RU" sz="1800" dirty="0" err="1"/>
                        <a:t>бабло</a:t>
                      </a:r>
                      <a:r>
                        <a:rPr lang="ru-RU" sz="1800" dirty="0"/>
                        <a:t>, баксы, штука</a:t>
                      </a:r>
                      <a:endParaRPr lang="ru-RU" sz="1800" dirty="0">
                        <a:solidFill>
                          <a:schemeClr val="bg1"/>
                        </a:solidFill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1491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Слова-оценки</a:t>
                      </a:r>
                      <a:endParaRPr lang="ru-RU" sz="1800" dirty="0">
                        <a:solidFill>
                          <a:schemeClr val="bg1"/>
                        </a:solidFill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классно, </a:t>
                      </a:r>
                      <a:r>
                        <a:rPr lang="ru-RU" sz="1800" dirty="0" err="1"/>
                        <a:t>клево</a:t>
                      </a:r>
                      <a:r>
                        <a:rPr lang="ru-RU" sz="1800" dirty="0"/>
                        <a:t>, лафа, </a:t>
                      </a:r>
                      <a:r>
                        <a:rPr lang="ru-RU" sz="1800" dirty="0" err="1"/>
                        <a:t>ништяк</a:t>
                      </a:r>
                      <a:r>
                        <a:rPr lang="ru-RU" sz="1800" dirty="0"/>
                        <a:t>, зашибись, кайф (хорошо, отлично), </a:t>
                      </a:r>
                      <a:r>
                        <a:rPr lang="ru-RU" sz="1800" dirty="0" err="1"/>
                        <a:t>прикольно</a:t>
                      </a:r>
                      <a:r>
                        <a:rPr lang="ru-RU" sz="1800" dirty="0"/>
                        <a:t> (интересно), круто (отлично), сто пудов, конкретно (точно), по натуре, реально (правда), </a:t>
                      </a:r>
                      <a:r>
                        <a:rPr lang="ru-RU" sz="1800" dirty="0" err="1"/>
                        <a:t>воще</a:t>
                      </a:r>
                      <a:r>
                        <a:rPr lang="ru-RU" sz="1800" dirty="0"/>
                        <a:t> (восхищение), позорно, </a:t>
                      </a:r>
                      <a:r>
                        <a:rPr lang="ru-RU" sz="1800" dirty="0" err="1"/>
                        <a:t>стремно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отстойно</a:t>
                      </a:r>
                      <a:r>
                        <a:rPr lang="ru-RU" sz="1800" dirty="0"/>
                        <a:t> (плохо, некрасиво), </a:t>
                      </a:r>
                      <a:r>
                        <a:rPr lang="ru-RU" sz="1800" dirty="0" err="1"/>
                        <a:t>везуха</a:t>
                      </a:r>
                      <a:r>
                        <a:rPr lang="ru-RU" sz="1800" dirty="0"/>
                        <a:t> (везучий), </a:t>
                      </a:r>
                      <a:r>
                        <a:rPr lang="ru-RU" sz="1800" dirty="0" err="1"/>
                        <a:t>фигня</a:t>
                      </a:r>
                      <a:r>
                        <a:rPr lang="ru-RU" sz="1800" dirty="0"/>
                        <a:t>(очень </a:t>
                      </a:r>
                      <a:r>
                        <a:rPr lang="ru-RU" sz="1800" dirty="0" smtClean="0"/>
                        <a:t>простое)</a:t>
                      </a:r>
                      <a:endParaRPr lang="ru-RU" sz="1800" dirty="0">
                        <a:solidFill>
                          <a:schemeClr val="bg1"/>
                        </a:solidFill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4062648"/>
              </p:ext>
            </p:extLst>
          </p:nvPr>
        </p:nvGraphicFramePr>
        <p:xfrm>
          <a:off x="251520" y="404664"/>
          <a:ext cx="8579296" cy="594332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29756"/>
                <a:gridCol w="5849540"/>
              </a:tblGrid>
              <a:tr h="30957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Глаголы</a:t>
                      </a: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 отвали, отвяжись, отцепись, </a:t>
                      </a:r>
                      <a:r>
                        <a:rPr lang="ru-RU" sz="1800" dirty="0" err="1" smtClean="0"/>
                        <a:t>отвянь</a:t>
                      </a:r>
                      <a:r>
                        <a:rPr lang="ru-RU" sz="1800" dirty="0" smtClean="0"/>
                        <a:t> (отойди, отстань), базарить (говорить), приколоться (пошутить), грузить (надоедать), обломиться (неудача), очуметь, обалдеть (удивиться), мутить, наколоть (обманывать), оторвать (достать),</a:t>
                      </a:r>
                    </a:p>
                    <a:p>
                      <a:r>
                        <a:rPr lang="ru-RU" sz="1800" dirty="0" smtClean="0"/>
                        <a:t>оттянуться (отдохнуть), балдею, тащусь (очень хорошо), слинять, смотать (сбежать), </a:t>
                      </a:r>
                      <a:r>
                        <a:rPr lang="ru-RU" sz="1800" dirty="0" err="1" smtClean="0"/>
                        <a:t>зыришь</a:t>
                      </a:r>
                      <a:r>
                        <a:rPr lang="ru-RU" sz="1800" dirty="0" smtClean="0"/>
                        <a:t>, пялишь (смотришь), </a:t>
                      </a:r>
                      <a:r>
                        <a:rPr lang="ru-RU" sz="1800" dirty="0" err="1" smtClean="0"/>
                        <a:t>лыбишься</a:t>
                      </a:r>
                      <a:r>
                        <a:rPr lang="ru-RU" sz="1800" dirty="0" smtClean="0"/>
                        <a:t>  (улыбаешься), грузить (надоедать, приставать), пришить, забить (убить), сгинь, слиняй (уйди), наехать (угрожать); 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2739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Транспорт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мотик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мотак</a:t>
                      </a:r>
                      <a:r>
                        <a:rPr lang="ru-RU" sz="2000" dirty="0"/>
                        <a:t> (мотоцикл), </a:t>
                      </a:r>
                      <a:r>
                        <a:rPr lang="ru-RU" sz="2000" dirty="0" smtClean="0"/>
                        <a:t>велик, </a:t>
                      </a:r>
                      <a:r>
                        <a:rPr lang="ru-RU" sz="2000" dirty="0" err="1" smtClean="0"/>
                        <a:t>лясик</a:t>
                      </a:r>
                      <a:r>
                        <a:rPr lang="ru-RU" sz="2000" dirty="0" smtClean="0"/>
                        <a:t> </a:t>
                      </a:r>
                      <a:r>
                        <a:rPr lang="ru-RU" sz="2000" dirty="0"/>
                        <a:t>(велосипед), тачка (машина), девятка, </a:t>
                      </a:r>
                      <a:r>
                        <a:rPr lang="ru-RU" sz="2000" dirty="0" smtClean="0"/>
                        <a:t>десятка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(модели автомобилей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dirty="0" smtClean="0"/>
                    </a:p>
                  </a:txBody>
                  <a:tcPr marL="68580" marR="68580" marT="0" marB="0"/>
                </a:tc>
              </a:tr>
              <a:tr h="147595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Слова, обозначающие людей по их качеству характера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крыса, баран, свинья, собака, лось, лох, </a:t>
                      </a:r>
                      <a:r>
                        <a:rPr lang="ru-RU" sz="2000" dirty="0" err="1"/>
                        <a:t>лошара</a:t>
                      </a:r>
                      <a:r>
                        <a:rPr lang="ru-RU" sz="2000" dirty="0"/>
                        <a:t>,  тормоз, шестерка, дятел, козел, </a:t>
                      </a:r>
                      <a:r>
                        <a:rPr lang="ru-RU" sz="2000" dirty="0" err="1"/>
                        <a:t>чмо</a:t>
                      </a:r>
                      <a:r>
                        <a:rPr lang="ru-RU" sz="2000" dirty="0"/>
                        <a:t>, дылда, коров</a:t>
                      </a:r>
                      <a:r>
                        <a:rPr lang="ru-RU" sz="1800" dirty="0"/>
                        <a:t>а</a:t>
                      </a:r>
                      <a:endParaRPr lang="ru-RU" sz="1800" dirty="0">
                        <a:solidFill>
                          <a:schemeClr val="bg1"/>
                        </a:solidFill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607223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Практические исследования.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анкетировании приняли участие 57 человек. Закономерным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мне показался вопрос, который я задал обучающимся : «С какой целью вы употребляете сленг?» Выяснилось, что наиболее популярными были ответы: «Делают нашу речь понятнее для друзей», « Это модно, современно». Я понял, что ребята, употребляя сленг, следуют за модой, боятся показаться смешными, если начнут разговаривать литературным языком. На вопрос: Могли бы вы обойтись без жаргонных слов и выражений?», многие ответили, что не думали об этом. При ответе на вопрос: «Став взрослыми, будете ли вы употреблять сленг?», 78 % школьников ответили, что не думали об этом. Если ученики неоднозначно отвечают на этот вопрос, значит, есть надежда что во взрослой жизни они их не будут употреблять. Заключительным был вопрос: «Что нужно для того, чтобы все говорили правильно, грамотно, красиво?». Большинство ответили, что надо следить за своей речью.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357158" y="500042"/>
          <a:ext cx="8358246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571472" y="642918"/>
          <a:ext cx="8080159" cy="550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171985167"/>
              </p:ext>
            </p:extLst>
          </p:nvPr>
        </p:nvGraphicFramePr>
        <p:xfrm>
          <a:off x="1071538" y="642918"/>
          <a:ext cx="7200000" cy="5626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179160048"/>
              </p:ext>
            </p:extLst>
          </p:nvPr>
        </p:nvGraphicFramePr>
        <p:xfrm>
          <a:off x="428596" y="357166"/>
          <a:ext cx="8215369" cy="585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863004565"/>
              </p:ext>
            </p:extLst>
          </p:nvPr>
        </p:nvGraphicFramePr>
        <p:xfrm>
          <a:off x="214282" y="285728"/>
          <a:ext cx="8358246" cy="6000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691892397"/>
              </p:ext>
            </p:extLst>
          </p:nvPr>
        </p:nvGraphicFramePr>
        <p:xfrm>
          <a:off x="357158" y="428605"/>
          <a:ext cx="8143931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2500329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исследования: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проанализировать речь обучающихся моей школы, выяснить причины употребления ими жаргонизмов и  сленговых выражений.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214686"/>
            <a:ext cx="8215370" cy="278608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сформулировать понятия «жаргон» и «сленг»;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определить, какое место занимают молодёжные    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жаргонизмы и сленги в речи школьников;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● проанализировать результаты опроса и выводы, 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разместить их в диаграммах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480829402"/>
              </p:ext>
            </p:extLst>
          </p:nvPr>
        </p:nvGraphicFramePr>
        <p:xfrm>
          <a:off x="714348" y="700914"/>
          <a:ext cx="7715304" cy="56570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5500726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класса 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Учительская\Рабочий стол\DSCN08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6264696" cy="441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116632" y="921494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Беседа с обучающимися 5 класса на тему: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«Жаргонизмы – это хорошо или плохо?»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996952"/>
            <a:ext cx="8291264" cy="3456384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Класс разделился на две команды. Командам заранее было поручено приготовить сказки с употреблением сленгов. Они прекрасно поставили свои сценки и получили максимальное количество баллов. Потом участникам состязания раздали листы бумаги, на которых были написаны сленги, а обучающимся нужно было найти лексическое значение этих сленгов. Дальше следовало  творческое задание: сочинение «Зачем нам нужны сленги, и нужны ли они нам вообще?». Ребята справились с заданиями отлично. В итоге победила дружба.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Documents and Settings\Учительская\Рабочий стол\DSCN04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4680520" cy="3147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60032" y="1704552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КВН среди учеников 9 класса на тему: «Зачем нам нужны сленги?»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488"/>
            <a:ext cx="8229600" cy="41434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FFFF00"/>
                </a:solidFill>
              </a:rPr>
              <a:t>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Дивишься драгоценности нашего языка: что ни звук, то и подарок: все зернисто, крупно, как сам жемчуг, и, право, иное название еще драгоценней самой вещи»(Н.В Гоголь).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Молодежные жаргонизмы и сленги не являются «драгоценностью нашего языка».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считаю, что жаргонизмы нельзя употреблять в речи, так как, если постоянно говорить жаргонизмами, то нас перестанут понимать.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285860"/>
            <a:ext cx="84296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Выбор человеком того или иного слова свидетельствует о его мироощущении и жизненных установках. Но во всех случаях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сверхчастотное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употребление этих «лишних слов» портит нашу речь.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Рекомендации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тех, кто желает исключить из речи жаргонизмы:                                  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1) Читать хорошую литературу;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2) Включить самоконтроль за речью, своей и чужой;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3) Практиковать выступления перед аудиторией;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4) Повышать самооценку, чтобы быть уверенным в своих словах. </a:t>
            </a:r>
          </a:p>
          <a:p>
            <a:pPr>
              <a:buFont typeface="Wingdings" pitchFamily="2" charset="2"/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Всё это ведёт к повышению уровня общей культуры, в том числе и культуры речи.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Documents and Settings\Оленька\Рабочий стол\к с 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738" y="5733256"/>
            <a:ext cx="888807" cy="9184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5500726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Я считаю, что сленг остаётся с молодёжью, как островок естественности и свободы от мира взрослых. Сленг был, есть и будет. Хорошо это или плохо? Вопрос, по-видимому, неправомерный. Сленг нельзя ни запретить, ни отменить. Он меняется с течением времени, одни слова умирают, другие – появляются, точно так же, как и в любом другом языке. Конечно, плохо, если сленг полностью заменяет человеку нормальную речь, но представить современного молодого человека совсем без сленга невозможно. Я думаю, что существование молодёжного сленга нужно принимать как данность, ведь это отнюдь не «покушение» на «великий и могучий». Но всё-таки я уверен, что каждый гражданин своей страны должен совершенствовать свой язык, чтобы быть широко образованным, воспитанным, свободным и высоконравственным человеком, ориентировавшимся в современных условиях жизни.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229600" cy="44291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1.В.В.Соколова «Культура речи и культура общения».-М.:Просвещение,1995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2.О.Л. Соболева. Справочник школьника 5-11 классы. Русский язык /М:АСТ.2003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3.Т.Г.Никитина.Толковый словарь молодёжного сленга. М.,2005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4.Л.И.Скворцов.Жаргоны/русский язык:энциклопедия-М.,1979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Материал с сайта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http://ru.wikipe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dia.org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7072362" cy="2000264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Область исследования: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жаргонизмы и молодёжный сленг как слой лексики, тесно связанный с жизнью современного школьника.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42844" y="2285992"/>
            <a:ext cx="5786478" cy="185738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Объект исследования: 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устная речь обучающихся  5 – 9 классов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Светлогорская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СОШ</a:t>
            </a:r>
          </a:p>
        </p:txBody>
      </p:sp>
      <p:pic>
        <p:nvPicPr>
          <p:cNvPr id="5" name="Рисунок 4" descr="Фото008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3429000"/>
            <a:ext cx="2972186" cy="2520280"/>
          </a:xfrm>
          <a:prstGeom prst="rect">
            <a:avLst/>
          </a:prstGeom>
        </p:spPr>
      </p:pic>
      <p:pic>
        <p:nvPicPr>
          <p:cNvPr id="6" name="Picture 2" descr="D:\Documents and Settings\Оленька\Рабочий стол\к с п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305688"/>
            <a:ext cx="2721742" cy="20413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401080" cy="2786082"/>
          </a:xfrm>
        </p:spPr>
        <p:txBody>
          <a:bodyPr/>
          <a:lstStyle/>
          <a:p>
            <a:pPr algn="l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в речи обучающихся преобладает ограниченная в 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употреблении лексика: сленг, жаргонизмы, употребление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которых связано с желанием выделиться среди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людей, быть современными;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жаргонные слова составляют смысловые группы, связанные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с жизнью и деятельностью школьников.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571875"/>
            <a:ext cx="7543824" cy="2714645"/>
          </a:xfrm>
          <a:ln>
            <a:solidFill>
              <a:srgbClr val="FFFF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чтение и анализ научной литературы;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анкетирование;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сбор часто употребляемой ненормативной лексики;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метод сравнения;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метод обобщения.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229600" cy="47149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исследование ограниченной в употреблении лексики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позволяет связать лингвистические знания с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жизнью, повышает наблюдательность и учит находить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интересное и неисследованное рядом с собой;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работа по теме позволяет выяснить отношение школьников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к молодёжному сленгу, а также выявить причины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использования обучающимися подобной лексики;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чрезмерная засорённость русского языка ненормативной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лексикой приводит к необходимости профилактической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работы и её устранению из устной речи и пропаганде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русского литературного языка.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214282" y="1000108"/>
            <a:ext cx="8715436" cy="52864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такое сленг?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Существует несколько определений сленга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Сленг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речь какой-либо объединённой общими интересами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группы, содержащая много отличающихся от общего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языка слов и выражений, не вполне понятных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окружающим.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Сленг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это вариант разговорной речи, не совпадающий с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нормой литературного языка.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Наиболее  удачным определением сленга, по-моему, является 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такое: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Сленг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слова, живущие в современном языке полноценной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жизнью, но считающиеся нежелательными к употреблению в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литературном языке.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029604" cy="2571768"/>
          </a:xfrm>
        </p:spPr>
        <p:txBody>
          <a:bodyPr/>
          <a:lstStyle/>
          <a:p>
            <a:pPr algn="l"/>
            <a:r>
              <a:rPr lang="ru-RU" sz="26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Молодёжный сленг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 социальный диалект людей в возрасте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13 — 30 лет, возникший из противопоставления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себя старшему поколению и официальной системе,  отличающийся разговорной, а иногда и грубо-фамильярной окраской.</a:t>
            </a: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57158" y="2857496"/>
            <a:ext cx="8286808" cy="27813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настоящее время сленг употребляется в прессе и даже в литературе (причём не только детективного жанра) для придания речи живости.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Даже государственные деятели используют в своих выступлениях сленговые выражения. Следовательно, нельзя относиться к сленгу как к чему-то тому, что только загрязняет русский язык. Это неотъемлемая часть нашей речи.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00034" y="1428736"/>
            <a:ext cx="8072494" cy="47149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Жаргон представляет собой набор упрощённых (сокращённых, укороченных или образных)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 для обозначения понятий и терминов, часто используемых людьми определённого круга занятий (общепринятые термины, как правило, длинны и неудобны для разговора, либо вовсе не существуют). Существует практически во всех профессиональных группах. По способам словообразования аналогичен «обычному» жаргону, но служит не столько для выражения принадлежности к группе, сколько для упрощения общения и взаимопонимания. Жаргон засоряет нашу речь, делает её грубой, некультурной и непонятной.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500042"/>
            <a:ext cx="8001056" cy="107157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Причины употребления сленга и жаргонизмов.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500174"/>
            <a:ext cx="8143932" cy="44291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Предположим, что сленговые выражения в речи обучающихся являются средством повседневной речи.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Возникает вопрос: почему именно так разговаривают школьники, почему сленг прочно вошёл в обиход!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Чтобы ответить на этот вопрос, я проводил языковое исследование: анкетировал учеников, проводил наблюдения (и на уроках, и на переменах, и вне школы).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анкетах я попросил указать слова, которые ребята употребляют наиболее часто. Анализ исследовательской работы и моих наблюдений позволили выделить в речи обучающихся следующие семантические группы сленга.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дуг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радуга</Template>
  <TotalTime>326</TotalTime>
  <Words>918</Words>
  <Application>Microsoft Office PowerPoint</Application>
  <PresentationFormat>Экран (4:3)</PresentationFormat>
  <Paragraphs>95</Paragraphs>
  <Slides>27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радуга</vt:lpstr>
      <vt:lpstr>МОУ  Светлогорская  СОШ   Исследовательская работа на тему:   «Молодёжные жаргонизмы и сленги среди обучающихся 5 – 9 классов моей школы» </vt:lpstr>
      <vt:lpstr> Цель исследования: проанализировать речь обучающихся моей школы, выяснить причины употребления ими жаргонизмов и  сленговых выражений.</vt:lpstr>
      <vt:lpstr>Область исследования: жаргонизмы и молодёжный сленг как слой лексики, тесно связанный с жизнью современного школьника.</vt:lpstr>
      <vt:lpstr>Гипотеза: ● в речи обучающихся преобладает ограниченная в        употреблении лексика: сленг, жаргонизмы, употребление      которых связано с желанием выделиться среди       людей, быть современными; ● жаргонные слова составляют смысловые группы, связанные       с жизнью и деятельностью школьников. </vt:lpstr>
      <vt:lpstr>Актуальность: ● исследование ограниченной в употреблении лексики      позволяет связать лингвистические знания с      жизнью, повышает наблюдательность и учит находить      интересное и неисследованное рядом с собой; ● работа по теме позволяет выяснить отношение школьников      к молодёжному сленгу, а также выявить причины      использования обучающимися подобной лексики; ● чрезмерная засорённость русского языка ненормативной     лексикой приводит к необходимости профилактической     работы и её устранению из устной речи и пропаганде      русского литературного языка.</vt:lpstr>
      <vt:lpstr>Что такое сленг? Существует несколько определений сленга. Сленг – речь какой-либо объединённой общими интересами      группы, содержащая много отличающихся от общего      языка слов и выражений, не вполне понятных      окружающим. Сленг – это вариант разговорной речи, не совпадающий с       нормой литературного языка.    Наиболее  удачным определением сленга, по-моему, является         такое: Сленг – слова, живущие в современном языке полноценной       жизнью, но считающиеся нежелательными к употреблению в       литературном языке. </vt:lpstr>
      <vt:lpstr>Молодёжный сленг — это  социальный диалект людей в возрасте  13 — 30 лет, возникший из противопоставления  себя старшему поколению и официальной системе,  отличающийся разговорной, а иногда и грубо-фамильярной окраской. </vt:lpstr>
      <vt:lpstr>Жаргон представляет собой набор упрощённых (сокращённых, укороченных или образных)  слов для обозначения понятий и терминов, часто используемых людьми определённого круга занятий (общепринятые термины, как правило, длинны и неудобны для разговора, либо вовсе не существуют). Существует практически во всех профессиональных группах. По способам словообразования аналогичен «обычному» жаргону, но служит не столько для выражения принадлежности к группе, сколько для упрощения общения и взаимопонимания. Жаргон засоряет нашу речь, делает её грубой, некультурной и непонятной.</vt:lpstr>
      <vt:lpstr>Причины употребления сленга и жаргонизмов.</vt:lpstr>
      <vt:lpstr>   Анкетирование показало, что учащиеся активно используют  молодежный сленг</vt:lpstr>
      <vt:lpstr>Презентация PowerPoint</vt:lpstr>
      <vt:lpstr>Презентация PowerPoint</vt:lpstr>
      <vt:lpstr>Практические исследования. В анкетировании приняли участие 57 человек. Закономерным мне показался вопрос, который я задал обучающимся : «С какой целью вы употребляете сленг?» Выяснилось, что наиболее популярными были ответы: «Делают нашу речь понятнее для друзей», « Это модно, современно». Я понял, что ребята, употребляя сленг, следуют за модой, боятся показаться смешными, если начнут разговаривать литературным языком. На вопрос: Могли бы вы обойтись без жаргонных слов и выражений?», многие ответили, что не думали об этом. При ответе на вопрос: «Став взрослыми, будете ли вы употреблять сленг?», 78 % школьников ответили, что не думали об этом. Если ученики неоднозначно отвечают на этот вопрос, значит, есть надежда что во взрослой жизни они их не будут употреблять. Заключительным был вопрос: «Что нужно для того, чтобы все говорили правильно, грамотно, красиво?». Большинство ответили, что надо следить за своей речью.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5 класса на</vt:lpstr>
      <vt:lpstr> Класс разделился на две команды. Командам заранее было поручено приготовить сказки с употреблением сленгов. Они прекрасно поставили свои сценки и получили максимальное количество баллов. Потом участникам состязания раздали листы бумаги, на которых были написаны сленги, а обучающимся нужно было найти лексическое значение этих сленгов. Дальше следовало  творческое задание: сочинение «Зачем нам нужны сленги, и нужны ли они нам вообще?». Ребята справились с заданиями отлично. В итоге победила дружба. </vt:lpstr>
      <vt:lpstr>«Дивишься драгоценности нашего языка: что ни звук, то и подарок: все зернисто, крупно, как сам жемчуг, и, право, иное название еще драгоценней самой вещи»(Н.В Гоголь).         Молодежные жаргонизмы и сленги не являются «драгоценностью нашего языка». Я считаю, что жаргонизмы нельзя употреблять в речи, так как, если постоянно говорить жаргонизмами, то нас перестанут понимать.</vt:lpstr>
      <vt:lpstr>Презентация PowerPoint</vt:lpstr>
      <vt:lpstr>Вывод Я считаю, что сленг остаётся с молодёжью, как островок естественности и свободы от мира взрослых. Сленг был, есть и будет. Хорошо это или плохо? Вопрос, по-видимому, неправомерный. Сленг нельзя ни запретить, ни отменить. Он меняется с течением времени, одни слова умирают, другие – появляются, точно так же, как и в любом другом языке. Конечно, плохо, если сленг полностью заменяет человеку нормальную речь, но представить современного молодого человека совсем без сленга невозможно. Я думаю, что существование молодёжного сленга нужно принимать как данность, ведь это отнюдь не «покушение» на «великий и могучий». Но всё-таки я уверен, что каждый гражданин своей страны должен совершенствовать свой язык, чтобы быть широко образованным, воспитанным, свободным и высоконравственным человеком, ориентировавшимся в современных условиях жизни.</vt:lpstr>
      <vt:lpstr>Литература 1.В.В.Соколова «Культура речи и культура общения».-М.:Просвещение,1995 2.О.Л. Соболева. Справочник школьника 5-11 классы. Русский язык /М:АСТ.2003 3.Т.Г.Никитина.Толковый словарь молодёжного сленга. М.,2005 4.Л.И.Скворцов.Жаргоны/русский язык:энциклопедия-М.,1979 5. Материал с сайта http://ru.wikipedia.org  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 Ермолаева</dc:creator>
  <dc:description>З.В. Александрова  http://aida.ucoz.ru</dc:description>
  <cp:lastModifiedBy>Русский язык</cp:lastModifiedBy>
  <cp:revision>37</cp:revision>
  <dcterms:created xsi:type="dcterms:W3CDTF">2013-01-19T15:19:53Z</dcterms:created>
  <dcterms:modified xsi:type="dcterms:W3CDTF">2013-02-14T06:02:01Z</dcterms:modified>
</cp:coreProperties>
</file>