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sldIdLst>
    <p:sldId id="258" r:id="rId2"/>
    <p:sldId id="257" r:id="rId3"/>
    <p:sldId id="260" r:id="rId4"/>
    <p:sldId id="259" r:id="rId5"/>
    <p:sldId id="265" r:id="rId6"/>
    <p:sldId id="267" r:id="rId7"/>
  </p:sldIdLst>
  <p:sldSz cx="9144000" cy="6858000" type="screen4x3"/>
  <p:notesSz cx="6858000" cy="9144000"/>
  <p:defaultTextStyle>
    <a:defPPr>
      <a:defRPr lang="ru-RU"/>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FFFFFF"/>
    <a:srgbClr val="FFFF99"/>
    <a:srgbClr val="FFCC00"/>
    <a:srgbClr val="FF0000"/>
    <a:srgbClr val="FFCCFF"/>
    <a:srgbClr val="990033"/>
    <a:srgbClr val="D6009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1395" autoAdjust="0"/>
    <p:restoredTop sz="99833" autoAdjust="0"/>
  </p:normalViewPr>
  <p:slideViewPr>
    <p:cSldViewPr>
      <p:cViewPr varScale="1">
        <p:scale>
          <a:sx n="79" d="100"/>
          <a:sy n="79" d="100"/>
        </p:scale>
        <p:origin x="-1056"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endParaRPr lang="ru-RU"/>
          </a:p>
        </p:txBody>
      </p:sp>
      <p:sp>
        <p:nvSpPr>
          <p:cNvPr id="17" name="Нижний колонтитул 16"/>
          <p:cNvSpPr>
            <a:spLocks noGrp="1"/>
          </p:cNvSpPr>
          <p:nvPr>
            <p:ph type="ftr" sz="quarter" idx="11"/>
          </p:nvPr>
        </p:nvSpPr>
        <p:spPr/>
        <p:txBody>
          <a:bodyPr/>
          <a:lstStyle>
            <a:extLst/>
          </a:lstStyle>
          <a:p>
            <a:endParaRPr lang="ru-RU"/>
          </a:p>
        </p:txBody>
      </p:sp>
      <p:sp>
        <p:nvSpPr>
          <p:cNvPr id="29" name="Номер слайда 28"/>
          <p:cNvSpPr>
            <a:spLocks noGrp="1"/>
          </p:cNvSpPr>
          <p:nvPr>
            <p:ph type="sldNum" sz="quarter" idx="12"/>
          </p:nvPr>
        </p:nvSpPr>
        <p:spPr/>
        <p:txBody>
          <a:bodyPr/>
          <a:lstStyle>
            <a:extLst/>
          </a:lstStyle>
          <a:p>
            <a:fld id="{F14A68FA-505B-48D8-8AA4-E73EA2E75B4A}" type="slidenum">
              <a:rPr lang="ru-RU" smtClean="0"/>
              <a:pPr/>
              <a:t>‹#›</a:t>
            </a:fld>
            <a:endParaRPr lang="ru-RU"/>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C3DB6489-7AE1-4688-B77F-25CF7C9ECCA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422BBC3-1237-4EC7-8EF2-C0A76C5BD098}"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Заголовок, клип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Клип 2"/>
          <p:cNvSpPr>
            <a:spLocks noGrp="1"/>
          </p:cNvSpPr>
          <p:nvPr>
            <p:ph type="clipArt" sz="half" idx="1"/>
          </p:nvPr>
        </p:nvSpPr>
        <p:spPr>
          <a:xfrm>
            <a:off x="457200" y="1600200"/>
            <a:ext cx="4038600" cy="4525963"/>
          </a:xfrm>
        </p:spPr>
        <p:txBody>
          <a:bodyPr/>
          <a:lstStyle/>
          <a:p>
            <a:endParaRPr lang="ru-RU"/>
          </a:p>
        </p:txBody>
      </p:sp>
      <p:sp>
        <p:nvSpPr>
          <p:cNvPr id="4" name="Текст 3"/>
          <p:cNvSpPr>
            <a:spLocks noGrp="1"/>
          </p:cNvSpPr>
          <p:nvPr>
            <p:ph type="body"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5225"/>
            <a:ext cx="2133600" cy="476250"/>
          </a:xfrm>
        </p:spPr>
        <p:txBody>
          <a:bodyPr/>
          <a:lstStyle>
            <a:lvl1pPr>
              <a:defRPr/>
            </a:lvl1pPr>
          </a:lstStyle>
          <a:p>
            <a:endParaRPr lang="ru-RU"/>
          </a:p>
        </p:txBody>
      </p:sp>
      <p:sp>
        <p:nvSpPr>
          <p:cNvPr id="6" name="Нижний колонтитул 5"/>
          <p:cNvSpPr>
            <a:spLocks noGrp="1"/>
          </p:cNvSpPr>
          <p:nvPr>
            <p:ph type="ftr" sz="quarter" idx="11"/>
          </p:nvPr>
        </p:nvSpPr>
        <p:spPr>
          <a:xfrm>
            <a:off x="3124200" y="6245225"/>
            <a:ext cx="2895600" cy="476250"/>
          </a:xfrm>
        </p:spPr>
        <p:txBody>
          <a:bodyPr/>
          <a:lstStyle>
            <a:lvl1pPr>
              <a:defRPr/>
            </a:lvl1pPr>
          </a:lstStyle>
          <a:p>
            <a:endParaRPr lang="ru-RU"/>
          </a:p>
        </p:txBody>
      </p:sp>
      <p:sp>
        <p:nvSpPr>
          <p:cNvPr id="7" name="Номер слайда 6"/>
          <p:cNvSpPr>
            <a:spLocks noGrp="1"/>
          </p:cNvSpPr>
          <p:nvPr>
            <p:ph type="sldNum" sz="quarter" idx="12"/>
          </p:nvPr>
        </p:nvSpPr>
        <p:spPr>
          <a:xfrm>
            <a:off x="6553200" y="6245225"/>
            <a:ext cx="2133600" cy="476250"/>
          </a:xfrm>
        </p:spPr>
        <p:txBody>
          <a:bodyPr/>
          <a:lstStyle>
            <a:lvl1pPr>
              <a:defRPr/>
            </a:lvl1pPr>
          </a:lstStyle>
          <a:p>
            <a:fld id="{9516C4E1-16A9-4FC9-8BB8-62004B39151F}"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41F92B34-15E4-4D44-AD07-B076421D3AE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2786509-8C66-4A36-9987-762489C094CC}" type="slidenum">
              <a:rPr lang="ru-RU" smtClean="0"/>
              <a:pPr/>
              <a:t>‹#›</a:t>
            </a:fld>
            <a:endParaRPr lang="ru-RU"/>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3F6ED0D-07C0-47CF-843C-5DE60A2F7B5D}"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8B1EEC1A-3E67-49DD-AE12-89E76C94F527}" type="slidenum">
              <a:rPr lang="ru-RU" smtClean="0"/>
              <a:pPr/>
              <a:t>‹#›</a:t>
            </a:fld>
            <a:endParaRPr lang="ru-RU"/>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60630B3A-B945-4671-A2CA-30082A17365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A46717A1-2AD6-4D7B-9363-BC2C41AA0A6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6FFBDB3-B382-4BF2-BF85-BFE6CB10F29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endParaRPr lang="ru-RU"/>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a:p>
        </p:txBody>
      </p:sp>
      <p:sp>
        <p:nvSpPr>
          <p:cNvPr id="7" name="Номер слайда 6"/>
          <p:cNvSpPr>
            <a:spLocks noGrp="1"/>
          </p:cNvSpPr>
          <p:nvPr>
            <p:ph type="sldNum" sz="quarter" idx="12"/>
          </p:nvPr>
        </p:nvSpPr>
        <p:spPr>
          <a:xfrm>
            <a:off x="8610600" y="55499"/>
            <a:ext cx="457200" cy="365125"/>
          </a:xfrm>
        </p:spPr>
        <p:txBody>
          <a:bodyPr/>
          <a:lstStyle>
            <a:extLst/>
          </a:lstStyle>
          <a:p>
            <a:fld id="{05FEB488-6FB9-4AF5-9CD8-792E22586ED5}"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endParaRPr lang="ru-RU"/>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C24AEDE9-9B0C-429F-A8D3-ECFCC703E839}"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5" name="Picture 5" descr="22"/>
          <p:cNvPicPr>
            <a:picLocks noChangeAspect="1" noChangeArrowheads="1"/>
          </p:cNvPicPr>
          <p:nvPr/>
        </p:nvPicPr>
        <p:blipFill>
          <a:blip r:embed="rId2"/>
          <a:stretch>
            <a:fillRect/>
          </a:stretch>
        </p:blipFill>
        <p:spPr bwMode="auto">
          <a:xfrm>
            <a:off x="6350" y="0"/>
            <a:ext cx="9137650" cy="6858000"/>
          </a:xfrm>
          <a:prstGeom prst="rect">
            <a:avLst/>
          </a:prstGeom>
          <a:noFill/>
        </p:spPr>
      </p:pic>
      <p:sp>
        <p:nvSpPr>
          <p:cNvPr id="5130" name="WordArt 10"/>
          <p:cNvSpPr>
            <a:spLocks noChangeArrowheads="1" noChangeShapeType="1" noTextEdit="1"/>
          </p:cNvSpPr>
          <p:nvPr/>
        </p:nvSpPr>
        <p:spPr bwMode="auto">
          <a:xfrm>
            <a:off x="857224" y="357166"/>
            <a:ext cx="6892942" cy="1298573"/>
          </a:xfrm>
          <a:prstGeom prst="rect">
            <a:avLst/>
          </a:prstGeom>
        </p:spPr>
        <p:txBody>
          <a:bodyPr wrap="none" fromWordArt="1">
            <a:prstTxWarp prst="textPlain">
              <a:avLst>
                <a:gd name="adj" fmla="val 50000"/>
              </a:avLst>
            </a:prstTxWarp>
          </a:bodyPr>
          <a:lstStyle/>
          <a:p>
            <a:pPr algn="ctr"/>
            <a:r>
              <a:rPr lang="en-US" sz="3600" kern="10" dirty="0" smtClean="0">
                <a:ln w="19050">
                  <a:solidFill>
                    <a:schemeClr val="tx1"/>
                  </a:solidFill>
                  <a:round/>
                  <a:headEnd/>
                  <a:tailEnd/>
                </a:ln>
                <a:solidFill>
                  <a:schemeClr val="bg1"/>
                </a:solidFill>
                <a:latin typeface="Monotype Corsiva"/>
              </a:rPr>
              <a:t>The Great Patriotic War</a:t>
            </a:r>
            <a:endParaRPr lang="ru-RU" sz="3600" kern="10" dirty="0">
              <a:ln w="19050">
                <a:solidFill>
                  <a:schemeClr val="tx1"/>
                </a:solidFill>
                <a:round/>
                <a:headEnd/>
                <a:tailEnd/>
              </a:ln>
              <a:solidFill>
                <a:schemeClr val="bg1"/>
              </a:solidFill>
              <a:latin typeface="Monotype Corsiva"/>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96" name="Picture 24" descr="C:\Documents and Settings\Эдуард\Рабочий стол\Новая папка\0089.jpg"/>
          <p:cNvPicPr>
            <a:picLocks noChangeAspect="1" noChangeArrowheads="1"/>
          </p:cNvPicPr>
          <p:nvPr/>
        </p:nvPicPr>
        <p:blipFill>
          <a:blip r:embed="rId2"/>
          <a:srcRect/>
          <a:stretch>
            <a:fillRect/>
          </a:stretch>
        </p:blipFill>
        <p:spPr bwMode="auto">
          <a:xfrm>
            <a:off x="785786" y="214290"/>
            <a:ext cx="7620001" cy="5314950"/>
          </a:xfrm>
          <a:prstGeom prst="rect">
            <a:avLst/>
          </a:prstGeom>
          <a:noFill/>
        </p:spPr>
      </p:pic>
      <p:sp>
        <p:nvSpPr>
          <p:cNvPr id="11" name="TextBox 10"/>
          <p:cNvSpPr txBox="1"/>
          <p:nvPr/>
        </p:nvSpPr>
        <p:spPr>
          <a:xfrm>
            <a:off x="571472" y="5857892"/>
            <a:ext cx="7915885" cy="523220"/>
          </a:xfrm>
          <a:prstGeom prst="rect">
            <a:avLst/>
          </a:prstGeom>
          <a:noFill/>
        </p:spPr>
        <p:txBody>
          <a:bodyPr wrap="none" rtlCol="0">
            <a:spAutoFit/>
          </a:bodyPr>
          <a:lstStyle/>
          <a:p>
            <a:r>
              <a:rPr lang="en-US" sz="2800" dirty="0">
                <a:latin typeface="Times New Roman" pitchFamily="18" charset="0"/>
                <a:cs typeface="Times New Roman" pitchFamily="18" charset="0"/>
              </a:rPr>
              <a:t>The Soviet people were living a happy peaceful life</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1" descr="Рисунок2"/>
          <p:cNvPicPr>
            <a:picLocks noChangeAspect="1" noChangeArrowheads="1"/>
          </p:cNvPicPr>
          <p:nvPr/>
        </p:nvPicPr>
        <p:blipFill>
          <a:blip r:embed="rId2"/>
          <a:srcRect/>
          <a:stretch>
            <a:fillRect/>
          </a:stretch>
        </p:blipFill>
        <p:spPr bwMode="auto">
          <a:xfrm>
            <a:off x="2571736" y="428604"/>
            <a:ext cx="4249737" cy="2779713"/>
          </a:xfrm>
          <a:prstGeom prst="rect">
            <a:avLst/>
          </a:prstGeom>
          <a:noFill/>
          <a:ln w="76200">
            <a:solidFill>
              <a:schemeClr val="bg1"/>
            </a:solidFill>
            <a:miter lim="800000"/>
            <a:headEnd/>
            <a:tailEnd/>
          </a:ln>
        </p:spPr>
      </p:pic>
      <p:sp>
        <p:nvSpPr>
          <p:cNvPr id="4" name="TextBox 3"/>
          <p:cNvSpPr txBox="1"/>
          <p:nvPr/>
        </p:nvSpPr>
        <p:spPr>
          <a:xfrm>
            <a:off x="2500298" y="3714752"/>
            <a:ext cx="5500726" cy="1477328"/>
          </a:xfrm>
          <a:prstGeom prst="rect">
            <a:avLst/>
          </a:prstGeom>
          <a:noFill/>
        </p:spPr>
        <p:txBody>
          <a:bodyPr wrap="square" rtlCol="0">
            <a:spAutoFit/>
          </a:bodyPr>
          <a:lstStyle/>
          <a:p>
            <a:pPr algn="ctr"/>
            <a:r>
              <a:rPr lang="en-US" b="0" dirty="0" smtClean="0">
                <a:cs typeface="Times New Roman" pitchFamily="18" charset="0"/>
              </a:rPr>
              <a:t>But came the year of 1941.</a:t>
            </a:r>
            <a:r>
              <a:rPr lang="ru-RU" b="0" dirty="0" smtClean="0">
                <a:cs typeface="Times New Roman" pitchFamily="18" charset="0"/>
              </a:rPr>
              <a:t> </a:t>
            </a:r>
            <a:endParaRPr lang="en-US" b="0" dirty="0" smtClean="0">
              <a:cs typeface="Times New Roman" pitchFamily="18" charset="0"/>
            </a:endParaRPr>
          </a:p>
          <a:p>
            <a:pPr algn="ctr"/>
            <a:r>
              <a:rPr lang="en-US" b="0" dirty="0" smtClean="0">
                <a:cs typeface="Times New Roman" pitchFamily="18" charset="0"/>
              </a:rPr>
              <a:t>The peaceful labor of Soviet people was interrupted. </a:t>
            </a:r>
            <a:endParaRPr lang="ru-RU" b="0" dirty="0" smtClean="0">
              <a:cs typeface="Times New Roman" pitchFamily="18" charset="0"/>
            </a:endParaRPr>
          </a:p>
          <a:p>
            <a:pPr algn="ctr"/>
            <a:r>
              <a:rPr lang="en-US" b="0" dirty="0" smtClean="0">
                <a:cs typeface="Times New Roman" pitchFamily="18" charset="0"/>
              </a:rPr>
              <a:t>The Great Patriotic War began. It was the most terrible, </a:t>
            </a:r>
          </a:p>
          <a:p>
            <a:pPr algn="ctr"/>
            <a:r>
              <a:rPr lang="en-US" b="0" dirty="0" smtClean="0">
                <a:cs typeface="Times New Roman" pitchFamily="18" charset="0"/>
              </a:rPr>
              <a:t>cruel war in the history of our country. </a:t>
            </a:r>
            <a:endParaRPr lang="ru-RU" b="0" dirty="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Текст 9"/>
          <p:cNvSpPr>
            <a:spLocks noGrp="1"/>
          </p:cNvSpPr>
          <p:nvPr>
            <p:ph type="body" sz="half" idx="2"/>
          </p:nvPr>
        </p:nvSpPr>
        <p:spPr>
          <a:xfrm>
            <a:off x="642910" y="928670"/>
            <a:ext cx="4143404" cy="5197493"/>
          </a:xfrm>
        </p:spPr>
        <p:txBody>
          <a:bodyPr/>
          <a:lstStyle/>
          <a:p>
            <a:pPr marL="0" indent="0" algn="just">
              <a:buNone/>
            </a:pPr>
            <a:r>
              <a:rPr lang="en-US" dirty="0">
                <a:solidFill>
                  <a:schemeClr val="tx1"/>
                </a:solidFill>
                <a:latin typeface="+mn-lt"/>
                <a:ea typeface="+mn-ea"/>
                <a:cs typeface="+mn-cs"/>
              </a:rPr>
              <a:t>Hitler wanted to destroy all the Soviet </a:t>
            </a:r>
            <a:r>
              <a:rPr lang="en-US" dirty="0" smtClean="0">
                <a:solidFill>
                  <a:schemeClr val="tx1"/>
                </a:solidFill>
                <a:latin typeface="+mn-lt"/>
                <a:ea typeface="+mn-ea"/>
                <a:cs typeface="+mn-cs"/>
              </a:rPr>
              <a:t>people in a short period of time. </a:t>
            </a:r>
            <a:r>
              <a:rPr lang="en-US" dirty="0">
                <a:solidFill>
                  <a:schemeClr val="tx1"/>
                </a:solidFill>
                <a:latin typeface="+mn-lt"/>
                <a:ea typeface="+mn-ea"/>
                <a:cs typeface="+mn-cs"/>
              </a:rPr>
              <a:t>But all his plans failed, because our soldiers, officers and leaders were clever and brave.</a:t>
            </a:r>
            <a:endParaRPr lang="ru-RU" dirty="0" smtClean="0"/>
          </a:p>
          <a:p>
            <a:endParaRPr lang="ru-RU" dirty="0"/>
          </a:p>
        </p:txBody>
      </p:sp>
      <p:pic>
        <p:nvPicPr>
          <p:cNvPr id="11" name="Picture 9" descr="Рисунок6"/>
          <p:cNvPicPr>
            <a:picLocks noChangeAspect="1" noChangeArrowheads="1"/>
          </p:cNvPicPr>
          <p:nvPr/>
        </p:nvPicPr>
        <p:blipFill>
          <a:blip r:embed="rId2"/>
          <a:srcRect/>
          <a:stretch>
            <a:fillRect/>
          </a:stretch>
        </p:blipFill>
        <p:spPr bwMode="auto">
          <a:xfrm>
            <a:off x="5214942" y="500042"/>
            <a:ext cx="3411538" cy="5119687"/>
          </a:xfrm>
          <a:prstGeom prst="rect">
            <a:avLst/>
          </a:prstGeom>
          <a:noFill/>
          <a:ln w="76200">
            <a:solidFill>
              <a:schemeClr val="bg1"/>
            </a:solid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Текст 9"/>
          <p:cNvSpPr>
            <a:spLocks noGrp="1"/>
          </p:cNvSpPr>
          <p:nvPr>
            <p:ph type="body" sz="half" idx="2"/>
          </p:nvPr>
        </p:nvSpPr>
        <p:spPr>
          <a:xfrm>
            <a:off x="4643438" y="642918"/>
            <a:ext cx="4038600" cy="4525963"/>
          </a:xfrm>
        </p:spPr>
        <p:txBody>
          <a:bodyPr/>
          <a:lstStyle/>
          <a:p>
            <a:pPr marL="0" indent="0" algn="just">
              <a:buNone/>
            </a:pPr>
            <a:r>
              <a:rPr lang="en-US" sz="2400" dirty="0">
                <a:solidFill>
                  <a:schemeClr val="tx1"/>
                </a:solidFill>
                <a:latin typeface="+mn-lt"/>
                <a:ea typeface="+mn-ea"/>
                <a:cs typeface="+mn-cs"/>
              </a:rPr>
              <a:t>T</a:t>
            </a:r>
            <a:r>
              <a:rPr lang="en-US" sz="2400" dirty="0" smtClean="0">
                <a:solidFill>
                  <a:schemeClr val="tx1"/>
                </a:solidFill>
                <a:latin typeface="+mn-lt"/>
                <a:ea typeface="+mn-ea"/>
                <a:cs typeface="+mn-cs"/>
              </a:rPr>
              <a:t>he </a:t>
            </a:r>
            <a:r>
              <a:rPr lang="en-US" sz="2400" dirty="0">
                <a:solidFill>
                  <a:schemeClr val="tx1"/>
                </a:solidFill>
                <a:latin typeface="+mn-lt"/>
                <a:ea typeface="+mn-ea"/>
                <a:cs typeface="+mn-cs"/>
              </a:rPr>
              <a:t>battle of Moscow </a:t>
            </a:r>
            <a:r>
              <a:rPr lang="en-US" sz="2400" dirty="0" smtClean="0">
                <a:solidFill>
                  <a:schemeClr val="tx1"/>
                </a:solidFill>
                <a:latin typeface="+mn-lt"/>
                <a:ea typeface="+mn-ea"/>
                <a:cs typeface="+mn-cs"/>
              </a:rPr>
              <a:t>began </a:t>
            </a:r>
            <a:r>
              <a:rPr lang="en-US" sz="2400" dirty="0">
                <a:solidFill>
                  <a:schemeClr val="tx1"/>
                </a:solidFill>
                <a:latin typeface="+mn-lt"/>
                <a:ea typeface="+mn-ea"/>
                <a:cs typeface="+mn-cs"/>
              </a:rPr>
              <a:t>on the 30</a:t>
            </a:r>
            <a:r>
              <a:rPr lang="en-US" sz="2400" baseline="30000" dirty="0">
                <a:solidFill>
                  <a:schemeClr val="tx1"/>
                </a:solidFill>
                <a:latin typeface="+mn-lt"/>
                <a:ea typeface="+mn-ea"/>
                <a:cs typeface="+mn-cs"/>
              </a:rPr>
              <a:t>th</a:t>
            </a:r>
            <a:r>
              <a:rPr lang="en-US" sz="2400" dirty="0">
                <a:solidFill>
                  <a:schemeClr val="tx1"/>
                </a:solidFill>
                <a:latin typeface="+mn-lt"/>
                <a:ea typeface="+mn-ea"/>
                <a:cs typeface="+mn-cs"/>
              </a:rPr>
              <a:t> of September in </a:t>
            </a:r>
            <a:r>
              <a:rPr lang="en-US" sz="2400" dirty="0" smtClean="0">
                <a:solidFill>
                  <a:schemeClr val="tx1"/>
                </a:solidFill>
                <a:latin typeface="+mn-lt"/>
                <a:ea typeface="+mn-ea"/>
                <a:cs typeface="+mn-cs"/>
              </a:rPr>
              <a:t>1941. </a:t>
            </a:r>
            <a:r>
              <a:rPr lang="en-US" sz="2400" dirty="0">
                <a:solidFill>
                  <a:schemeClr val="tx1"/>
                </a:solidFill>
                <a:latin typeface="+mn-lt"/>
                <a:ea typeface="+mn-ea"/>
                <a:cs typeface="+mn-cs"/>
              </a:rPr>
              <a:t>Hundreds of thousands of Muscovites helped our defenders. “The enemy will not pass”, they said. The soldiers and commanders did everything possible and even impossible to stop the enemy. On the 7</a:t>
            </a:r>
            <a:r>
              <a:rPr lang="en-US" sz="2400" baseline="30000" dirty="0">
                <a:solidFill>
                  <a:schemeClr val="tx1"/>
                </a:solidFill>
                <a:latin typeface="+mn-lt"/>
                <a:ea typeface="+mn-ea"/>
                <a:cs typeface="+mn-cs"/>
              </a:rPr>
              <a:t>th</a:t>
            </a:r>
            <a:r>
              <a:rPr lang="en-US" sz="2400" dirty="0">
                <a:solidFill>
                  <a:schemeClr val="tx1"/>
                </a:solidFill>
                <a:latin typeface="+mn-lt"/>
                <a:ea typeface="+mn-ea"/>
                <a:cs typeface="+mn-cs"/>
              </a:rPr>
              <a:t> of November the Soviet soldiers paraded in Red Square.</a:t>
            </a:r>
            <a:endParaRPr lang="ru-RU" sz="2400" dirty="0"/>
          </a:p>
        </p:txBody>
      </p:sp>
      <p:pic>
        <p:nvPicPr>
          <p:cNvPr id="11" name="Picture 9" descr="Рисунок7"/>
          <p:cNvPicPr>
            <a:picLocks noChangeAspect="1" noChangeArrowheads="1"/>
          </p:cNvPicPr>
          <p:nvPr/>
        </p:nvPicPr>
        <p:blipFill>
          <a:blip r:embed="rId2">
            <a:lum bright="-6000" contrast="12000"/>
          </a:blip>
          <a:srcRect/>
          <a:stretch>
            <a:fillRect/>
          </a:stretch>
        </p:blipFill>
        <p:spPr bwMode="auto">
          <a:xfrm>
            <a:off x="500034" y="642918"/>
            <a:ext cx="3509963" cy="5226050"/>
          </a:xfrm>
          <a:prstGeom prst="rect">
            <a:avLst/>
          </a:prstGeom>
          <a:noFill/>
          <a:ln w="76200">
            <a:solidFill>
              <a:schemeClr val="bg1"/>
            </a:solid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Текст 9"/>
          <p:cNvSpPr>
            <a:spLocks noGrp="1"/>
          </p:cNvSpPr>
          <p:nvPr>
            <p:ph type="body" sz="half" idx="2"/>
          </p:nvPr>
        </p:nvSpPr>
        <p:spPr>
          <a:xfrm>
            <a:off x="4786314" y="1785926"/>
            <a:ext cx="3895724" cy="4643470"/>
          </a:xfrm>
        </p:spPr>
        <p:txBody>
          <a:bodyPr>
            <a:normAutofit fontScale="85000" lnSpcReduction="20000"/>
          </a:bodyPr>
          <a:lstStyle/>
          <a:p>
            <a:pPr marL="0" indent="0" algn="just">
              <a:buNone/>
            </a:pPr>
            <a:r>
              <a:rPr lang="en-US" sz="2400" dirty="0" smtClean="0"/>
              <a:t>The </a:t>
            </a:r>
            <a:r>
              <a:rPr lang="en-US" sz="2400" b="1" dirty="0" smtClean="0"/>
              <a:t>Battle of Kursk</a:t>
            </a:r>
            <a:r>
              <a:rPr lang="en-US" sz="2400" dirty="0" smtClean="0"/>
              <a:t> took place when </a:t>
            </a:r>
            <a:r>
              <a:rPr lang="en-US" sz="2400" u="sng" dirty="0" smtClean="0"/>
              <a:t>German</a:t>
            </a:r>
            <a:r>
              <a:rPr lang="en-US" sz="2400" dirty="0" smtClean="0"/>
              <a:t> and </a:t>
            </a:r>
            <a:r>
              <a:rPr lang="en-US" sz="2400" u="sng" dirty="0" smtClean="0"/>
              <a:t>Soviet</a:t>
            </a:r>
            <a:r>
              <a:rPr lang="en-US" sz="2400" dirty="0" smtClean="0"/>
              <a:t> forces confronted each other on the </a:t>
            </a:r>
            <a:r>
              <a:rPr lang="en-US" sz="2400" u="sng" dirty="0" smtClean="0"/>
              <a:t>Eastern Front</a:t>
            </a:r>
            <a:r>
              <a:rPr lang="en-US" sz="2400" dirty="0" smtClean="0"/>
              <a:t> during </a:t>
            </a:r>
            <a:r>
              <a:rPr lang="en-US" sz="2400" u="sng" dirty="0" smtClean="0"/>
              <a:t>World War II</a:t>
            </a:r>
            <a:r>
              <a:rPr lang="en-US" sz="2400" dirty="0" smtClean="0"/>
              <a:t> in the vicinity of the city of </a:t>
            </a:r>
            <a:r>
              <a:rPr lang="en-US" sz="2400" u="sng" dirty="0" smtClean="0"/>
              <a:t>Kursk</a:t>
            </a:r>
            <a:r>
              <a:rPr lang="en-US" sz="2400" dirty="0" smtClean="0"/>
              <a:t>, (450 </a:t>
            </a:r>
            <a:r>
              <a:rPr lang="en-US" sz="2400" dirty="0" err="1" smtClean="0"/>
              <a:t>kilometres</a:t>
            </a:r>
            <a:r>
              <a:rPr lang="en-US" sz="2400" dirty="0" smtClean="0"/>
              <a:t> / 280 miles south of </a:t>
            </a:r>
            <a:r>
              <a:rPr lang="en-US" sz="2400" u="sng" dirty="0" smtClean="0"/>
              <a:t>Moscow</a:t>
            </a:r>
            <a:r>
              <a:rPr lang="en-US" sz="2400" dirty="0" smtClean="0"/>
              <a:t>) in the </a:t>
            </a:r>
            <a:r>
              <a:rPr lang="en-US" sz="2400" u="sng" dirty="0" smtClean="0"/>
              <a:t>Soviet Union</a:t>
            </a:r>
            <a:r>
              <a:rPr lang="en-US" sz="2400" dirty="0" smtClean="0"/>
              <a:t> in July and August 1943. It remains both the largest series of armored clashes, including the </a:t>
            </a:r>
            <a:r>
              <a:rPr lang="en-US" sz="2400" u="sng" dirty="0" smtClean="0"/>
              <a:t>Battle of </a:t>
            </a:r>
            <a:r>
              <a:rPr lang="en-US" sz="2400" u="sng" dirty="0" err="1" smtClean="0"/>
              <a:t>Prokhorovka</a:t>
            </a:r>
            <a:r>
              <a:rPr lang="en-US" sz="2400" dirty="0" smtClean="0"/>
              <a:t>, and the costliest single day of </a:t>
            </a:r>
            <a:r>
              <a:rPr lang="en-US" sz="2400" u="sng" dirty="0" smtClean="0"/>
              <a:t>aerial warfare</a:t>
            </a:r>
            <a:r>
              <a:rPr lang="en-US" sz="2400" dirty="0" smtClean="0"/>
              <a:t> in history. It was the final strategic offensive the Germans were able to mount in the east. The resulting decisive Soviet victory gave the </a:t>
            </a:r>
            <a:r>
              <a:rPr lang="en-US" sz="2400" u="sng" dirty="0" smtClean="0"/>
              <a:t>Red Army</a:t>
            </a:r>
            <a:r>
              <a:rPr lang="en-US" sz="2400" dirty="0" smtClean="0"/>
              <a:t> the strategic initiative for the rest of the war.</a:t>
            </a:r>
            <a:endParaRPr lang="ru-RU" sz="2400" dirty="0"/>
          </a:p>
        </p:txBody>
      </p:sp>
      <p:pic>
        <p:nvPicPr>
          <p:cNvPr id="1026" name="Picture 2" descr="http://en.academic.ru/pictures/enwiki/69/Eastern_Front_1943-02_to_1943-08.png"/>
          <p:cNvPicPr>
            <a:picLocks noChangeAspect="1" noChangeArrowheads="1"/>
          </p:cNvPicPr>
          <p:nvPr/>
        </p:nvPicPr>
        <p:blipFill>
          <a:blip r:embed="rId2" cstate="print"/>
          <a:srcRect/>
          <a:stretch>
            <a:fillRect/>
          </a:stretch>
        </p:blipFill>
        <p:spPr bwMode="auto">
          <a:xfrm>
            <a:off x="857224" y="2143116"/>
            <a:ext cx="3633099" cy="2786082"/>
          </a:xfrm>
          <a:prstGeom prst="rect">
            <a:avLst/>
          </a:prstGeom>
        </p:spPr>
        <p:style>
          <a:lnRef idx="2">
            <a:schemeClr val="accent2">
              <a:shade val="50000"/>
            </a:schemeClr>
          </a:lnRef>
          <a:fillRef idx="1">
            <a:schemeClr val="accent2"/>
          </a:fillRef>
          <a:effectRef idx="0">
            <a:schemeClr val="accent2"/>
          </a:effectRef>
          <a:fontRef idx="minor">
            <a:schemeClr val="lt1"/>
          </a:fontRef>
        </p:style>
      </p:pic>
      <p:sp>
        <p:nvSpPr>
          <p:cNvPr id="6" name="Прямоугольник 5"/>
          <p:cNvSpPr/>
          <p:nvPr/>
        </p:nvSpPr>
        <p:spPr>
          <a:xfrm>
            <a:off x="214282" y="428604"/>
            <a:ext cx="8358246" cy="923330"/>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5400" dirty="0" smtClean="0">
                <a:ln/>
                <a:solidFill>
                  <a:schemeClr val="accent3"/>
                </a:solidFill>
              </a:rPr>
              <a:t>The Battle of Kursk</a:t>
            </a:r>
            <a:endParaRPr lang="ru-RU" sz="5400" dirty="0">
              <a:ln/>
              <a:solidFill>
                <a:schemeClr val="accent3"/>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371</TotalTime>
  <Words>145</Words>
  <Application>Microsoft PowerPoint</Application>
  <PresentationFormat>Экран (4:3)</PresentationFormat>
  <Paragraphs>10</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Метро</vt:lpstr>
      <vt:lpstr>Слайд 1</vt:lpstr>
      <vt:lpstr>Слайд 2</vt:lpstr>
      <vt:lpstr>Слайд 3</vt:lpstr>
      <vt:lpstr>Слайд 4</vt:lpstr>
      <vt:lpstr>Слайд 5</vt:lpstr>
      <vt:lpstr>Слайд 6</vt:lpstr>
    </vt:vector>
  </TitlesOfParts>
  <Company>школа 46</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Чернов Алексей Иванович</dc:creator>
  <cp:lastModifiedBy>Бел</cp:lastModifiedBy>
  <cp:revision>64</cp:revision>
  <dcterms:created xsi:type="dcterms:W3CDTF">2002-02-20T17:26:30Z</dcterms:created>
  <dcterms:modified xsi:type="dcterms:W3CDTF">2014-01-29T13:56:46Z</dcterms:modified>
</cp:coreProperties>
</file>