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19.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commentAuthors+xml" PartName="/ppt/commentAuthors.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78" r:id="rId2"/>
    <p:sldId id="261" r:id="rId3"/>
    <p:sldId id="258" r:id="rId4"/>
    <p:sldId id="275" r:id="rId5"/>
    <p:sldId id="256" r:id="rId6"/>
    <p:sldId id="257" r:id="rId7"/>
    <p:sldId id="260" r:id="rId8"/>
    <p:sldId id="262" r:id="rId9"/>
    <p:sldId id="263" r:id="rId10"/>
    <p:sldId id="264" r:id="rId11"/>
    <p:sldId id="265" r:id="rId12"/>
    <p:sldId id="266" r:id="rId13"/>
    <p:sldId id="267" r:id="rId14"/>
    <p:sldId id="268" r:id="rId15"/>
    <p:sldId id="269" r:id="rId16"/>
    <p:sldId id="270" r:id="rId17"/>
    <p:sldId id="271" r:id="rId18"/>
    <p:sldId id="276" r:id="rId19"/>
    <p:sldId id="272" r:id="rId20"/>
    <p:sldId id="273" r:id="rId21"/>
    <p:sldId id="277" r:id="rId22"/>
    <p:sldId id="274"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XP" initials="U"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23" d="100"/>
          <a:sy n="12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28.01.2014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B19B0651-EE4F-4900-A07F-96A6BFA9D0F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pPr/>
              <a:t>28.01.2014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13.jpeg" Type="http://schemas.openxmlformats.org/officeDocument/2006/relationships/image"/><Relationship Id="rId2" Target="../media/image12.png" Type="http://schemas.openxmlformats.org/officeDocument/2006/relationships/imag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3" Target="../media/image15.jpeg" Type="http://schemas.openxmlformats.org/officeDocument/2006/relationships/image"/><Relationship Id="rId2" Target="../media/image14.jpeg" Type="http://schemas.openxmlformats.org/officeDocument/2006/relationships/image"/><Relationship Id="rId1" Target="../slideLayouts/slideLayout2.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17.jpeg" Type="http://schemas.openxmlformats.org/officeDocument/2006/relationships/image"/><Relationship Id="rId2" Target="../media/image16.jpeg" Type="http://schemas.openxmlformats.org/officeDocument/2006/relationships/image"/><Relationship Id="rId1" Target="../slideLayouts/slideLayout2.xml" Type="http://schemas.openxmlformats.org/officeDocument/2006/relationships/slideLayout"/></Relationships>
</file>

<file path=ppt/slides/_rels/slide13.xml.rels><?xml version="1.0" encoding="UTF-8" standalone="yes" ?><Relationships xmlns="http://schemas.openxmlformats.org/package/2006/relationships"><Relationship Id="rId3" Target="../media/image19.jpeg" Type="http://schemas.openxmlformats.org/officeDocument/2006/relationships/image"/><Relationship Id="rId2" Target="../media/image18.jpeg" Type="http://schemas.openxmlformats.org/officeDocument/2006/relationships/image"/><Relationship Id="rId1" Target="../slideLayouts/slideLayout2.xml" Type="http://schemas.openxmlformats.org/officeDocument/2006/relationships/slideLayout"/></Relationships>
</file>

<file path=ppt/slides/_rels/slide14.xml.rels><?xml version="1.0" encoding="UTF-8" standalone="yes" ?><Relationships xmlns="http://schemas.openxmlformats.org/package/2006/relationships"><Relationship Id="rId3" Target="../media/image21.jpeg" Type="http://schemas.openxmlformats.org/officeDocument/2006/relationships/image"/><Relationship Id="rId2" Target="../media/image20.jpeg" Type="http://schemas.openxmlformats.org/officeDocument/2006/relationships/image"/><Relationship Id="rId1" Target="../slideLayouts/slideLayout2.xml" Type="http://schemas.openxmlformats.org/officeDocument/2006/relationships/slideLayout"/><Relationship Id="rId6" Target="../media/image24.jpeg" Type="http://schemas.openxmlformats.org/officeDocument/2006/relationships/image"/><Relationship Id="rId5" Target="../media/image23.jpeg" Type="http://schemas.openxmlformats.org/officeDocument/2006/relationships/image"/><Relationship Id="rId4" Target="../media/image22.jpeg" Type="http://schemas.openxmlformats.org/officeDocument/2006/relationships/image"/></Relationships>
</file>

<file path=ppt/slides/_rels/slide15.xml.rels><?xml version="1.0" encoding="UTF-8" standalone="yes" ?><Relationships xmlns="http://schemas.openxmlformats.org/package/2006/relationships"><Relationship Id="rId3" Target="../media/image26.jpeg" Type="http://schemas.openxmlformats.org/officeDocument/2006/relationships/image"/><Relationship Id="rId2" Target="../media/image25.jpeg" Type="http://schemas.openxmlformats.org/officeDocument/2006/relationships/image"/><Relationship Id="rId1" Target="../slideLayouts/slideLayout4.xml" Type="http://schemas.openxmlformats.org/officeDocument/2006/relationships/slideLayout"/></Relationships>
</file>

<file path=ppt/slides/_rels/slide16.xml.rels><?xml version="1.0" encoding="UTF-8" standalone="yes" ?><Relationships xmlns="http://schemas.openxmlformats.org/package/2006/relationships"><Relationship Id="rId3" Target="../media/image28.jpeg" Type="http://schemas.openxmlformats.org/officeDocument/2006/relationships/image"/><Relationship Id="rId2" Target="../media/image27.jpeg" Type="http://schemas.openxmlformats.org/officeDocument/2006/relationships/image"/><Relationship Id="rId1" Target="../slideLayouts/slideLayout5.xml" Type="http://schemas.openxmlformats.org/officeDocument/2006/relationships/slideLayout"/><Relationship Id="rId4" Target="../media/image29.jpeg" Type="http://schemas.openxmlformats.org/officeDocument/2006/relationships/image"/></Relationships>
</file>

<file path=ppt/slides/_rels/slide17.xml.rels><?xml version="1.0" encoding="UTF-8" standalone="yes" ?><Relationships xmlns="http://schemas.openxmlformats.org/package/2006/relationships"><Relationship Id="rId3" Target="../media/image30.jpeg" Type="http://schemas.openxmlformats.org/officeDocument/2006/relationships/image"/><Relationship Id="rId2" Target="../slideLayouts/slideLayout5.xml" Type="http://schemas.openxmlformats.org/officeDocument/2006/relationships/slideLayout"/><Relationship Id="rId1" Target="file:///C:\Users\Artbook\Documents\&#1086;&#1090;&#1082;&#1088;.&#1091;&#1088;&#1086;&#1082;%20&#1074;%206%20&#1082;&#1083;.%20&#1087;&#1086;%20&#1090;.UK\the_beatles_-_yesterday.mp3" TargetMode="External" Type="http://schemas.openxmlformats.org/officeDocument/2006/relationships/audio"/><Relationship Id="rId4" Target="../media/image31.png" Type="http://schemas.openxmlformats.org/officeDocument/2006/relationships/image"/></Relationships>
</file>

<file path=ppt/slides/_rels/slide18.xml.rels><?xml version="1.0" encoding="UTF-8" standalone="yes" ?><Relationships xmlns="http://schemas.openxmlformats.org/package/2006/relationships"><Relationship Id="rId3" Target="../media/image33.jpeg" Type="http://schemas.openxmlformats.org/officeDocument/2006/relationships/image"/><Relationship Id="rId7" Target="../media/image37.jpeg" Type="http://schemas.openxmlformats.org/officeDocument/2006/relationships/image"/><Relationship Id="rId2" Target="../media/image32.jpeg" Type="http://schemas.openxmlformats.org/officeDocument/2006/relationships/image"/><Relationship Id="rId1" Target="../slideLayouts/slideLayout2.xml" Type="http://schemas.openxmlformats.org/officeDocument/2006/relationships/slideLayout"/><Relationship Id="rId6" Target="../media/image36.jpeg" Type="http://schemas.openxmlformats.org/officeDocument/2006/relationships/image"/><Relationship Id="rId5" Target="../media/image35.jpeg" Type="http://schemas.openxmlformats.org/officeDocument/2006/relationships/image"/><Relationship Id="rId4" Target="../media/image34.jpeg" Type="http://schemas.openxmlformats.org/officeDocument/2006/relationships/image"/></Relationships>
</file>

<file path=ppt/slides/_rels/slide19.xml.rels><?xml version="1.0" encoding="UTF-8" standalone="yes" ?><Relationships xmlns="http://schemas.openxmlformats.org/package/2006/relationships"><Relationship Id="rId3" Target="../media/image39.jpeg" Type="http://schemas.openxmlformats.org/officeDocument/2006/relationships/image"/><Relationship Id="rId2" Target="../media/image38.jpeg" Type="http://schemas.openxmlformats.org/officeDocument/2006/relationships/image"/><Relationship Id="rId1" Target="../slideLayouts/slideLayout5.xml" Type="http://schemas.openxmlformats.org/officeDocument/2006/relationships/slideLayout"/><Relationship Id="rId6" Target="../media/image42.jpeg" Type="http://schemas.openxmlformats.org/officeDocument/2006/relationships/image"/><Relationship Id="rId5" Target="../media/image41.jpeg" Type="http://schemas.openxmlformats.org/officeDocument/2006/relationships/image"/><Relationship Id="rId4" Target="../media/image40.jpeg" Type="http://schemas.openxmlformats.org/officeDocument/2006/relationships/image"/></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arget="../media/image43.jpeg" Type="http://schemas.openxmlformats.org/officeDocument/2006/relationships/image"/><Relationship Id="rId7" Target="../media/image47.png" Type="http://schemas.openxmlformats.org/officeDocument/2006/relationships/image"/><Relationship Id="rId2" Target="../slideLayouts/slideLayout2.xml" Type="http://schemas.openxmlformats.org/officeDocument/2006/relationships/slideLayout"/><Relationship Id="rId1" Target="file:///C:\Users\Artbook\Documents\&#1086;&#1090;&#1082;&#1088;.&#1091;&#1088;&#1086;&#1082;%20&#1074;%206%20&#1082;&#1083;.%20&#1087;&#1086;%20&#1090;.UK\SHotlandiya_-_Zamki_gory_ozera_i_zvuki_volynki..._Hrabroe_serdce_(iPlayer.fm).mp3" TargetMode="External" Type="http://schemas.openxmlformats.org/officeDocument/2006/relationships/audio"/><Relationship Id="rId6" Target="../media/image46.jpeg" Type="http://schemas.openxmlformats.org/officeDocument/2006/relationships/image"/><Relationship Id="rId5" Target="../media/image45.jpeg" Type="http://schemas.openxmlformats.org/officeDocument/2006/relationships/image"/><Relationship Id="rId4" Target="../media/image44.jpeg" Type="http://schemas.openxmlformats.org/officeDocument/2006/relationships/image"/></Relationships>
</file>

<file path=ppt/slides/_rels/slide21.xml.rels><?xml version="1.0" encoding="UTF-8" standalone="yes" ?><Relationships xmlns="http://schemas.openxmlformats.org/package/2006/relationships"><Relationship Id="rId3" Target="../media/image49.jpeg" Type="http://schemas.openxmlformats.org/officeDocument/2006/relationships/image"/><Relationship Id="rId7" Target="../media/image53.jpeg" Type="http://schemas.openxmlformats.org/officeDocument/2006/relationships/image"/><Relationship Id="rId2" Target="../media/image48.jpeg" Type="http://schemas.openxmlformats.org/officeDocument/2006/relationships/image"/><Relationship Id="rId1" Target="../slideLayouts/slideLayout2.xml" Type="http://schemas.openxmlformats.org/officeDocument/2006/relationships/slideLayout"/><Relationship Id="rId6" Target="../media/image52.jpeg" Type="http://schemas.openxmlformats.org/officeDocument/2006/relationships/image"/><Relationship Id="rId5" Target="../media/image51.jpeg" Type="http://schemas.openxmlformats.org/officeDocument/2006/relationships/image"/><Relationship Id="rId4" Target="../media/image50.jpeg" Type="http://schemas.openxmlformats.org/officeDocument/2006/relationships/image"/></Relationships>
</file>

<file path=ppt/slides/_rels/slide22.xml.rels><?xml version="1.0" encoding="UTF-8" standalone="yes" ?><Relationships xmlns="http://schemas.openxmlformats.org/package/2006/relationships"><Relationship Id="rId3" Target="../media/image55.jpeg" Type="http://schemas.openxmlformats.org/officeDocument/2006/relationships/image"/><Relationship Id="rId2" Target="../media/image54.jpeg" Type="http://schemas.openxmlformats.org/officeDocument/2006/relationships/image"/><Relationship Id="rId1" Target="../slideLayouts/slideLayout2.xml" Type="http://schemas.openxmlformats.org/officeDocument/2006/relationships/slideLayout"/><Relationship Id="rId5" Target="../media/image57.jpeg" Type="http://schemas.openxmlformats.org/officeDocument/2006/relationships/image"/><Relationship Id="rId4" Target="../media/image56.jpeg" Type="http://schemas.openxmlformats.org/officeDocument/2006/relationships/image"/></Relationships>
</file>

<file path=ppt/slides/_rels/slide3.xml.rels><?xml version="1.0" encoding="UTF-8" standalone="yes" ?><Relationships xmlns="http://schemas.openxmlformats.org/package/2006/relationships"><Relationship Id="rId2" Target="../media/image2.jpeg" Type="http://schemas.openxmlformats.org/officeDocument/2006/relationships/image"/><Relationship Id="rId1" Target="../slideLayouts/slideLayout2.xml" Type="http://schemas.openxmlformats.org/officeDocument/2006/relationships/slideLayout"/></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arget="../media/image4.jpeg" Type="http://schemas.openxmlformats.org/officeDocument/2006/relationships/image"/><Relationship Id="rId2" Target="../media/image3.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2" Target="../media/image5.jpeg" Type="http://schemas.openxmlformats.org/officeDocument/2006/relationships/image"/><Relationship Id="rId1" Target="../slideLayouts/slideLayout5.xml" Type="http://schemas.openxmlformats.org/officeDocument/2006/relationships/slideLayout"/></Relationships>
</file>

<file path=ppt/slides/_rels/slide7.xml.rels><?xml version="1.0" encoding="UTF-8" standalone="yes" ?><Relationships xmlns="http://schemas.openxmlformats.org/package/2006/relationships"><Relationship Id="rId3" Target="../media/image7.jpeg" Type="http://schemas.openxmlformats.org/officeDocument/2006/relationships/image"/><Relationship Id="rId2" Target="../media/image6.jpeg" Type="http://schemas.openxmlformats.org/officeDocument/2006/relationships/image"/><Relationship Id="rId1" Target="../slideLayouts/slideLayout2.xml" Type="http://schemas.openxmlformats.org/officeDocument/2006/relationships/slideLayout"/><Relationship Id="rId5" Target="../media/image9.jpeg" Type="http://schemas.openxmlformats.org/officeDocument/2006/relationships/image"/><Relationship Id="rId4" Target="../media/image8.jpeg" Type="http://schemas.openxmlformats.org/officeDocument/2006/relationships/image"/></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2285992"/>
            <a:ext cx="7851648" cy="1828800"/>
          </a:xfrm>
        </p:spPr>
        <p:txBody>
          <a:bodyPr>
            <a:noAutofit/>
          </a:bodyPr>
          <a:lstStyle/>
          <a:p>
            <a:r>
              <a:rPr lang="ru-RU" sz="3600" dirty="0" smtClean="0"/>
              <a:t>Презентация  подготовлена учителем иностранных языков МБОУ СОШ №3 г.Суража </a:t>
            </a:r>
            <a:r>
              <a:rPr lang="ru-RU" sz="3600" smtClean="0"/>
              <a:t>Брянской области</a:t>
            </a:r>
            <a:br>
              <a:rPr lang="ru-RU" sz="3600" smtClean="0"/>
            </a:br>
            <a:r>
              <a:rPr lang="ru-RU" sz="3600" smtClean="0"/>
              <a:t> </a:t>
            </a:r>
            <a:r>
              <a:rPr lang="ru-RU" sz="3600" dirty="0" smtClean="0"/>
              <a:t>Хомяковой Ириной Михайловной</a:t>
            </a:r>
            <a:endParaRPr lang="ru-RU" sz="3600"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32732"/>
          </a:xfrm>
        </p:spPr>
        <p:txBody>
          <a:bodyPr/>
          <a:lstStyle/>
          <a:p>
            <a:r>
              <a:rPr lang="en-US" dirty="0" smtClean="0"/>
              <a:t>Symbols and flags. England.</a:t>
            </a:r>
            <a:endParaRPr lang="ru-RU" dirty="0"/>
          </a:p>
        </p:txBody>
      </p:sp>
      <p:pic>
        <p:nvPicPr>
          <p:cNvPr id="2053" name="Picture 5"/>
          <p:cNvPicPr>
            <a:picLocks noGrp="1" noChangeAspect="1" noChangeArrowheads="1"/>
          </p:cNvPicPr>
          <p:nvPr>
            <p:ph idx="1"/>
          </p:nvPr>
        </p:nvPicPr>
        <p:blipFill>
          <a:blip r:embed="rId2"/>
          <a:srcRect/>
          <a:stretch>
            <a:fillRect/>
          </a:stretch>
        </p:blipFill>
        <p:spPr bwMode="auto">
          <a:xfrm>
            <a:off x="1000100" y="1357298"/>
            <a:ext cx="2500330" cy="1571636"/>
          </a:xfrm>
          <a:prstGeom prst="rect">
            <a:avLst/>
          </a:prstGeom>
          <a:noFill/>
          <a:ln w="9525">
            <a:noFill/>
            <a:miter lim="800000"/>
            <a:headEnd/>
            <a:tailEnd/>
          </a:ln>
          <a:effectLst/>
        </p:spPr>
      </p:pic>
      <p:sp>
        <p:nvSpPr>
          <p:cNvPr id="2054" name="Rectangle 6"/>
          <p:cNvSpPr>
            <a:spLocks noChangeArrowheads="1"/>
          </p:cNvSpPr>
          <p:nvPr/>
        </p:nvSpPr>
        <p:spPr bwMode="auto">
          <a:xfrm>
            <a:off x="357158" y="3286124"/>
            <a:ext cx="707236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ru-RU" sz="2000" b="1" dirty="0" smtClean="0">
                <a:solidFill>
                  <a:srgbClr val="000000"/>
                </a:solidFill>
                <a:latin typeface="Arial" pitchFamily="34" charset="0"/>
                <a:ea typeface="Times New Roman" pitchFamily="18" charset="0"/>
                <a:cs typeface="Arial" pitchFamily="34" charset="0"/>
              </a:rPr>
              <a:t>Символ Англии - красная роза. Красная роза была символом </a:t>
            </a:r>
            <a:r>
              <a:rPr lang="ru-RU" sz="2000" b="1" dirty="0" err="1" smtClean="0">
                <a:solidFill>
                  <a:srgbClr val="000000"/>
                </a:solidFill>
                <a:latin typeface="Arial" pitchFamily="34" charset="0"/>
                <a:ea typeface="Times New Roman" pitchFamily="18" charset="0"/>
                <a:cs typeface="Arial" pitchFamily="34" charset="0"/>
              </a:rPr>
              <a:t>Ланкастров</a:t>
            </a:r>
            <a:r>
              <a:rPr lang="ru-RU" sz="2000" b="1" dirty="0" smtClean="0">
                <a:solidFill>
                  <a:srgbClr val="000000"/>
                </a:solidFill>
                <a:latin typeface="Arial" pitchFamily="34" charset="0"/>
                <a:ea typeface="Times New Roman" pitchFamily="18" charset="0"/>
                <a:cs typeface="Arial" pitchFamily="34" charset="0"/>
              </a:rPr>
              <a:t>, а белая</a:t>
            </a:r>
            <a:r>
              <a:rPr lang="en-US" sz="2000" b="1" dirty="0" smtClean="0">
                <a:solidFill>
                  <a:srgbClr val="000000"/>
                </a:solidFill>
                <a:latin typeface="Arial" pitchFamily="34" charset="0"/>
                <a:ea typeface="Times New Roman" pitchFamily="18" charset="0"/>
                <a:cs typeface="Arial" pitchFamily="34" charset="0"/>
              </a:rPr>
              <a:t> -</a:t>
            </a:r>
            <a:r>
              <a:rPr lang="ru-RU" sz="2000" b="1" dirty="0" smtClean="0">
                <a:solidFill>
                  <a:srgbClr val="000000"/>
                </a:solidFill>
                <a:latin typeface="Arial" pitchFamily="34" charset="0"/>
                <a:ea typeface="Times New Roman" pitchFamily="18" charset="0"/>
                <a:cs typeface="Arial" pitchFamily="34" charset="0"/>
              </a:rPr>
              <a:t> символом </a:t>
            </a:r>
            <a:r>
              <a:rPr lang="ru-RU" sz="2000" b="1" dirty="0" err="1" smtClean="0">
                <a:solidFill>
                  <a:srgbClr val="000000"/>
                </a:solidFill>
                <a:latin typeface="Arial" pitchFamily="34" charset="0"/>
                <a:ea typeface="Times New Roman" pitchFamily="18" charset="0"/>
                <a:cs typeface="Arial" pitchFamily="34" charset="0"/>
              </a:rPr>
              <a:t>Йорков</a:t>
            </a:r>
            <a:r>
              <a:rPr lang="ru-RU" sz="2000" b="1" dirty="0" smtClean="0">
                <a:solidFill>
                  <a:srgbClr val="000000"/>
                </a:solidFill>
                <a:latin typeface="Arial" pitchFamily="34" charset="0"/>
                <a:ea typeface="Times New Roman" pitchFamily="18" charset="0"/>
                <a:cs typeface="Arial" pitchFamily="34" charset="0"/>
              </a:rPr>
              <a:t>. Это были две семьи</a:t>
            </a:r>
            <a:r>
              <a:rPr lang="en-US" sz="2000" b="1" dirty="0" smtClean="0">
                <a:solidFill>
                  <a:srgbClr val="000000"/>
                </a:solidFill>
                <a:latin typeface="Arial" pitchFamily="34" charset="0"/>
                <a:ea typeface="Times New Roman" pitchFamily="18" charset="0"/>
                <a:cs typeface="Arial" pitchFamily="34" charset="0"/>
              </a:rPr>
              <a:t>,</a:t>
            </a:r>
            <a:r>
              <a:rPr lang="ru-RU" sz="2000" b="1" dirty="0" smtClean="0">
                <a:solidFill>
                  <a:srgbClr val="000000"/>
                </a:solidFill>
                <a:latin typeface="Arial" pitchFamily="34" charset="0"/>
                <a:ea typeface="Times New Roman" pitchFamily="18" charset="0"/>
                <a:cs typeface="Arial" pitchFamily="34" charset="0"/>
              </a:rPr>
              <a:t> которые сражались за унаследование трона в "Войне роз". (1455 - 1485). Это соперничество закончилось свадьбой Генри 7 и принцессы Элизабет. С тех пор красная роза стала символом Англии.</a:t>
            </a:r>
            <a:endParaRPr lang="ru-RU" sz="2000" b="1"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флаг Англии - крест покровителя Англии святого Джорджа. </a:t>
            </a:r>
            <a:r>
              <a:rPr kumimoji="0" lang="en-US"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This is a flag of England</a:t>
            </a:r>
            <a:endParaRPr kumimoji="0" lang="en-US" sz="2000" b="1" i="0" u="none" strike="noStrike" cap="none" normalizeH="0" baseline="0" dirty="0" smtClean="0">
              <a:ln>
                <a:noFill/>
              </a:ln>
              <a:solidFill>
                <a:schemeClr val="tx1"/>
              </a:solidFill>
              <a:effectLst/>
              <a:latin typeface="Arial" pitchFamily="34" charset="0"/>
            </a:endParaRPr>
          </a:p>
        </p:txBody>
      </p:sp>
      <p:pic>
        <p:nvPicPr>
          <p:cNvPr id="2056" name="Picture 8"/>
          <p:cNvPicPr>
            <a:picLocks noChangeAspect="1" noChangeArrowheads="1"/>
          </p:cNvPicPr>
          <p:nvPr/>
        </p:nvPicPr>
        <p:blipFill>
          <a:blip r:embed="rId3"/>
          <a:srcRect/>
          <a:stretch>
            <a:fillRect/>
          </a:stretch>
        </p:blipFill>
        <p:spPr bwMode="auto">
          <a:xfrm>
            <a:off x="4857752" y="1214422"/>
            <a:ext cx="2714628" cy="1857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714356"/>
            <a:ext cx="8229600" cy="1143000"/>
          </a:xfrm>
        </p:spPr>
        <p:txBody>
          <a:bodyPr/>
          <a:lstStyle/>
          <a:p>
            <a:r>
              <a:rPr lang="ru-RU" dirty="0" smtClean="0"/>
              <a:t>                   </a:t>
            </a:r>
            <a:r>
              <a:rPr lang="en-US" b="1" dirty="0" smtClean="0"/>
              <a:t>Scotland</a:t>
            </a:r>
            <a:endParaRPr lang="ru-RU" b="1" dirty="0"/>
          </a:p>
        </p:txBody>
      </p:sp>
      <p:pic>
        <p:nvPicPr>
          <p:cNvPr id="4098" name="Picture 2"/>
          <p:cNvPicPr>
            <a:picLocks noGrp="1" noChangeAspect="1" noChangeArrowheads="1"/>
          </p:cNvPicPr>
          <p:nvPr>
            <p:ph idx="1"/>
          </p:nvPr>
        </p:nvPicPr>
        <p:blipFill>
          <a:blip r:embed="rId2"/>
          <a:srcRect/>
          <a:stretch>
            <a:fillRect/>
          </a:stretch>
        </p:blipFill>
        <p:spPr bwMode="auto">
          <a:xfrm>
            <a:off x="500034" y="785794"/>
            <a:ext cx="2352675" cy="1428750"/>
          </a:xfrm>
          <a:prstGeom prst="rect">
            <a:avLst/>
          </a:prstGeom>
          <a:noFill/>
          <a:ln w="9525">
            <a:noFill/>
            <a:miter lim="800000"/>
            <a:headEnd/>
            <a:tailEnd/>
          </a:ln>
          <a:effectLst/>
        </p:spPr>
      </p:pic>
      <p:sp>
        <p:nvSpPr>
          <p:cNvPr id="4099" name="Rectangle 3"/>
          <p:cNvSpPr>
            <a:spLocks noChangeArrowheads="1"/>
          </p:cNvSpPr>
          <p:nvPr/>
        </p:nvSpPr>
        <p:spPr bwMode="auto">
          <a:xfrm>
            <a:off x="428596" y="2571744"/>
            <a:ext cx="7429552"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The symbol of Scotland is  thistle. . </a:t>
            </a:r>
            <a:r>
              <a:rPr kumimoji="0" lang="ru-RU"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Символом Шотландии является чертополох. В легенде рассказывается , как в древние времена викинги жили г</a:t>
            </a:r>
            <a:r>
              <a:rPr lang="ru-RU" sz="2000" dirty="0" smtClean="0">
                <a:solidFill>
                  <a:srgbClr val="002060"/>
                </a:solidFill>
                <a:latin typeface="Arial" pitchFamily="34" charset="0"/>
                <a:ea typeface="Times New Roman" pitchFamily="18" charset="0"/>
                <a:cs typeface="Arial" pitchFamily="34" charset="0"/>
              </a:rPr>
              <a:t>де </a:t>
            </a:r>
            <a:r>
              <a:rPr kumimoji="0" lang="ru-RU"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то на юге Шотландии. С намерением обосноваться и поселиться в стране они решили атаковать Шотландцев ночью. </a:t>
            </a:r>
            <a:r>
              <a:rPr lang="ru-RU" sz="2000" dirty="0" smtClean="0">
                <a:solidFill>
                  <a:srgbClr val="002060"/>
                </a:solidFill>
                <a:latin typeface="Arial" pitchFamily="34" charset="0"/>
                <a:ea typeface="Times New Roman" pitchFamily="18" charset="0"/>
                <a:cs typeface="Arial" pitchFamily="34" charset="0"/>
              </a:rPr>
              <a:t>Викинги</a:t>
            </a:r>
            <a:r>
              <a:rPr kumimoji="0" lang="ru-RU"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 были возле берега и решили снять обувь, чтобы не создавать шума. Но вскоре один из викингов наступил на чертополох и начал кричать. После этого шотландцы были спасены и чертополох стал символом Шотландии.</a:t>
            </a:r>
            <a:endParaRPr lang="ru-RU" sz="2000" dirty="0" smtClean="0">
              <a:solidFill>
                <a:srgbClr val="00206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This is the flag of </a:t>
            </a:r>
            <a:r>
              <a:rPr kumimoji="0" lang="en-US" sz="2000" b="0" i="0" u="none" strike="noStrike" cap="none" normalizeH="0" baseline="0" dirty="0" err="1" smtClean="0">
                <a:ln>
                  <a:noFill/>
                </a:ln>
                <a:solidFill>
                  <a:srgbClr val="002060"/>
                </a:solidFill>
                <a:effectLst/>
                <a:latin typeface="Arial" pitchFamily="34" charset="0"/>
                <a:ea typeface="Times New Roman" pitchFamily="18" charset="0"/>
                <a:cs typeface="Arial" pitchFamily="34" charset="0"/>
              </a:rPr>
              <a:t>Scotl</a:t>
            </a:r>
            <a:r>
              <a:rPr kumimoji="0" lang="ru-RU"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а</a:t>
            </a:r>
            <a:r>
              <a:rPr kumimoji="0" lang="en-US" sz="2000" b="0" i="0" u="none" strike="noStrike" cap="none" normalizeH="0" baseline="0" dirty="0" err="1" smtClean="0">
                <a:ln>
                  <a:noFill/>
                </a:ln>
                <a:solidFill>
                  <a:srgbClr val="002060"/>
                </a:solidFill>
                <a:effectLst/>
                <a:latin typeface="Arial" pitchFamily="34" charset="0"/>
                <a:ea typeface="Times New Roman" pitchFamily="18" charset="0"/>
                <a:cs typeface="Arial" pitchFamily="34" charset="0"/>
              </a:rPr>
              <a:t>nd</a:t>
            </a:r>
            <a:r>
              <a:rPr kumimoji="0" lang="en-US"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a:t>
            </a:r>
            <a:endParaRPr kumimoji="0" lang="ru-RU" sz="20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Белый диагональный крест, крест святого Эндрю, покровителя Шотландии.</a:t>
            </a:r>
            <a:endParaRPr kumimoji="0" lang="ru-RU" sz="2000" b="0" i="0" u="none" strike="noStrike" cap="none" normalizeH="0" baseline="0" dirty="0" smtClean="0">
              <a:ln>
                <a:noFill/>
              </a:ln>
              <a:solidFill>
                <a:srgbClr val="002060"/>
              </a:solidFill>
              <a:effectLst/>
              <a:latin typeface="Arial" pitchFamily="34" charset="0"/>
            </a:endParaRPr>
          </a:p>
        </p:txBody>
      </p:sp>
      <p:pic>
        <p:nvPicPr>
          <p:cNvPr id="4100" name="Picture 4"/>
          <p:cNvPicPr>
            <a:picLocks noChangeAspect="1" noChangeArrowheads="1"/>
          </p:cNvPicPr>
          <p:nvPr/>
        </p:nvPicPr>
        <p:blipFill>
          <a:blip r:embed="rId3"/>
          <a:srcRect/>
          <a:stretch>
            <a:fillRect/>
          </a:stretch>
        </p:blipFill>
        <p:spPr bwMode="auto">
          <a:xfrm>
            <a:off x="6143636" y="928670"/>
            <a:ext cx="1428750" cy="1428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428596" y="857232"/>
            <a:ext cx="8229600" cy="1143000"/>
          </a:xfrm>
        </p:spPr>
        <p:txBody>
          <a:bodyPr/>
          <a:lstStyle/>
          <a:p>
            <a:r>
              <a:rPr lang="en-US" dirty="0" smtClean="0"/>
              <a:t>                      </a:t>
            </a:r>
            <a:r>
              <a:rPr lang="en-US" b="1" dirty="0" smtClean="0"/>
              <a:t>Wales</a:t>
            </a:r>
            <a:endParaRPr lang="ru-RU" b="1" dirty="0"/>
          </a:p>
        </p:txBody>
      </p:sp>
      <p:pic>
        <p:nvPicPr>
          <p:cNvPr id="5122" name="Picture 2"/>
          <p:cNvPicPr>
            <a:picLocks noGrp="1" noChangeAspect="1" noChangeArrowheads="1"/>
          </p:cNvPicPr>
          <p:nvPr>
            <p:ph idx="1"/>
          </p:nvPr>
        </p:nvPicPr>
        <p:blipFill>
          <a:blip r:embed="rId2"/>
          <a:stretch>
            <a:fillRect/>
          </a:stretch>
        </p:blipFill>
        <p:spPr bwMode="auto">
          <a:xfrm>
            <a:off x="428596" y="1071546"/>
            <a:ext cx="2381250" cy="1428750"/>
          </a:xfrm>
          <a:prstGeom prst="rect">
            <a:avLst/>
          </a:prstGeom>
          <a:noFill/>
          <a:ln w="9525">
            <a:noFill/>
            <a:miter lim="800000"/>
            <a:headEnd/>
            <a:tailEnd/>
          </a:ln>
          <a:effectLst/>
        </p:spPr>
      </p:pic>
      <p:sp>
        <p:nvSpPr>
          <p:cNvPr id="5123" name="Rectangle 3"/>
          <p:cNvSpPr>
            <a:spLocks noChangeArrowheads="1"/>
          </p:cNvSpPr>
          <p:nvPr/>
        </p:nvSpPr>
        <p:spPr bwMode="auto">
          <a:xfrm>
            <a:off x="285720" y="4357694"/>
            <a:ext cx="778674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The symbol of Wales is daffodil. </a:t>
            </a:r>
            <a:r>
              <a:rPr kumimoji="0" lang="ru-RU" sz="2400" b="0" i="0" u="none" strike="noStrike" cap="none" normalizeH="0" baseline="0" dirty="0" smtClean="0">
                <a:ln>
                  <a:noFill/>
                </a:ln>
                <a:solidFill>
                  <a:srgbClr val="002060"/>
                </a:solidFill>
                <a:effectLst/>
                <a:latin typeface="Arial" pitchFamily="34" charset="0"/>
                <a:ea typeface="Times New Roman" pitchFamily="18" charset="0"/>
                <a:cs typeface="Arial" pitchFamily="34" charset="0"/>
              </a:rPr>
              <a:t>Символ Уэльса - нарцисс. Этот цветок святого покровителя Уэльса - Дэвида. Существует легенда , что святой Дэвид жил на хлебе и луке. Нарцисс ассоциируется с днём святого Дэвида, потому что он расцветает в этот день.</a:t>
            </a:r>
            <a:endParaRPr kumimoji="0" lang="ru-RU" sz="2400" b="0" i="0" u="none" strike="noStrike" cap="none" normalizeH="0" baseline="0" dirty="0" smtClean="0">
              <a:ln>
                <a:noFill/>
              </a:ln>
              <a:solidFill>
                <a:srgbClr val="002060"/>
              </a:solidFill>
              <a:effectLst/>
              <a:latin typeface="Arial" pitchFamily="34" charset="0"/>
            </a:endParaRPr>
          </a:p>
        </p:txBody>
      </p:sp>
      <p:sp>
        <p:nvSpPr>
          <p:cNvPr id="5124" name="Rectangle 4"/>
          <p:cNvSpPr>
            <a:spLocks noChangeArrowheads="1"/>
          </p:cNvSpPr>
          <p:nvPr/>
        </p:nvSpPr>
        <p:spPr bwMode="auto">
          <a:xfrm>
            <a:off x="357158" y="2643182"/>
            <a:ext cx="792961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This is the flag of Wales.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Это флаг Уэльса - флаг святого Дэвида. Существует легенда, что он убил дракона. Тем самым спас свою страну. Поэтому</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дракон</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изображён</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на</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флаге</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Уэльса</a:t>
            </a:r>
            <a:r>
              <a:rPr kumimoji="0" lang="en-US" sz="2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endParaRPr>
          </a:p>
        </p:txBody>
      </p:sp>
      <p:pic>
        <p:nvPicPr>
          <p:cNvPr id="5126" name="Picture 6"/>
          <p:cNvPicPr>
            <a:picLocks noChangeAspect="1" noChangeArrowheads="1"/>
          </p:cNvPicPr>
          <p:nvPr/>
        </p:nvPicPr>
        <p:blipFill>
          <a:blip r:embed="rId3"/>
          <a:srcRect/>
          <a:stretch>
            <a:fillRect/>
          </a:stretch>
        </p:blipFill>
        <p:spPr bwMode="auto">
          <a:xfrm>
            <a:off x="6072198" y="1214422"/>
            <a:ext cx="1905000" cy="1428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r>
              <a:rPr lang="en-US" sz="3200" b="1" dirty="0" smtClean="0"/>
              <a:t>Northern Ireland</a:t>
            </a:r>
            <a:endParaRPr lang="ru-RU" sz="3200" b="1" dirty="0"/>
          </a:p>
        </p:txBody>
      </p:sp>
      <p:sp>
        <p:nvSpPr>
          <p:cNvPr id="3" name="Содержимое 2"/>
          <p:cNvSpPr>
            <a:spLocks noGrp="1"/>
          </p:cNvSpPr>
          <p:nvPr>
            <p:ph idx="1"/>
          </p:nvPr>
        </p:nvSpPr>
        <p:spPr/>
        <p:txBody>
          <a:bodyPr>
            <a:normAutofit fontScale="92500" lnSpcReduction="20000"/>
          </a:bodyPr>
          <a:lstStyle/>
          <a:p>
            <a:r>
              <a:rPr lang="en-US" sz="2400" b="1" dirty="0" smtClean="0"/>
              <a:t>The symbol of  Northern Ireland is a shamrock and red hand.</a:t>
            </a:r>
            <a:endParaRPr lang="ru-RU" sz="2400" b="1" dirty="0" smtClean="0"/>
          </a:p>
          <a:p>
            <a:r>
              <a:rPr lang="ru-RU" sz="2400" b="1" dirty="0" smtClean="0"/>
              <a:t>Символ Северной Ирландии - трилистник. Эта эмблема была признана в день святого Патрика, на ней была изображена красная рука. Существует легенда, как правая рука появилась на листе клевера. Это случилось 3000 лет назад. Два викинга со своей армией поплыли на лодках в Ирландию. Первого звали </a:t>
            </a:r>
            <a:r>
              <a:rPr lang="ru-RU" sz="2400" b="1" dirty="0" err="1" smtClean="0"/>
              <a:t>Hermon</a:t>
            </a:r>
            <a:r>
              <a:rPr lang="ru-RU" sz="2400" b="1" dirty="0" smtClean="0"/>
              <a:t> `O </a:t>
            </a:r>
            <a:r>
              <a:rPr lang="ru-RU" sz="2400" b="1" dirty="0" err="1" smtClean="0"/>
              <a:t>Neil</a:t>
            </a:r>
            <a:r>
              <a:rPr lang="ru-RU" sz="2400" b="1" dirty="0" smtClean="0"/>
              <a:t>. О втором имени легенда умалчивает. "Кто первый доберется до ирландской земли, тот будет королем! "Когда они уже были недалеко от берега лодка Германа плыла медленнее; тогда он отрезал свою правую руку и бросил ее на берег. Таким образом Герман первый достиг земли и стал королем. Вот поэтому символом Шотландии стал клевер и правая рука.</a:t>
            </a:r>
          </a:p>
          <a:p>
            <a:endParaRPr lang="ru-RU" dirty="0"/>
          </a:p>
        </p:txBody>
      </p:sp>
      <p:pic>
        <p:nvPicPr>
          <p:cNvPr id="6145" name="Picture 1"/>
          <p:cNvPicPr>
            <a:picLocks noChangeAspect="1" noChangeArrowheads="1"/>
          </p:cNvPicPr>
          <p:nvPr/>
        </p:nvPicPr>
        <p:blipFill>
          <a:blip r:embed="rId2"/>
          <a:srcRect/>
          <a:stretch>
            <a:fillRect/>
          </a:stretch>
        </p:blipFill>
        <p:spPr bwMode="auto">
          <a:xfrm>
            <a:off x="785786" y="428604"/>
            <a:ext cx="2371725" cy="1428750"/>
          </a:xfrm>
          <a:prstGeom prst="rect">
            <a:avLst/>
          </a:prstGeom>
          <a:noFill/>
          <a:ln w="9525">
            <a:noFill/>
            <a:miter lim="800000"/>
            <a:headEnd/>
            <a:tailEnd/>
          </a:ln>
          <a:effectLst/>
        </p:spPr>
      </p:pic>
      <p:pic>
        <p:nvPicPr>
          <p:cNvPr id="6146" name="Picture 2"/>
          <p:cNvPicPr>
            <a:picLocks noChangeAspect="1" noChangeArrowheads="1"/>
          </p:cNvPicPr>
          <p:nvPr/>
        </p:nvPicPr>
        <p:blipFill>
          <a:blip r:embed="rId3"/>
          <a:srcRect/>
          <a:stretch>
            <a:fillRect/>
          </a:stretch>
        </p:blipFill>
        <p:spPr bwMode="auto">
          <a:xfrm>
            <a:off x="6357950" y="500042"/>
            <a:ext cx="1905000" cy="1428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en-US" b="1" dirty="0" smtClean="0"/>
              <a:t>            Travel to England!</a:t>
            </a:r>
            <a:endParaRPr lang="ru-RU" b="1" dirty="0"/>
          </a:p>
        </p:txBody>
      </p:sp>
      <p:pic>
        <p:nvPicPr>
          <p:cNvPr id="24579" name="Picture 3"/>
          <p:cNvPicPr>
            <a:picLocks noChangeAspect="1" noChangeArrowheads="1"/>
          </p:cNvPicPr>
          <p:nvPr/>
        </p:nvPicPr>
        <p:blipFill>
          <a:blip r:embed="rId2"/>
          <a:srcRect/>
          <a:stretch>
            <a:fillRect/>
          </a:stretch>
        </p:blipFill>
        <p:spPr bwMode="auto">
          <a:xfrm>
            <a:off x="1714480" y="2357430"/>
            <a:ext cx="4449547" cy="2595569"/>
          </a:xfrm>
          <a:prstGeom prst="rect">
            <a:avLst/>
          </a:prstGeom>
          <a:noFill/>
          <a:ln w="9525">
            <a:noFill/>
            <a:miter lim="800000"/>
            <a:headEnd/>
            <a:tailEnd/>
          </a:ln>
          <a:effectLst/>
        </p:spPr>
      </p:pic>
      <p:sp>
        <p:nvSpPr>
          <p:cNvPr id="7" name="TextBox 6"/>
          <p:cNvSpPr txBox="1"/>
          <p:nvPr/>
        </p:nvSpPr>
        <p:spPr>
          <a:xfrm>
            <a:off x="571472" y="1214422"/>
            <a:ext cx="2214578" cy="369332"/>
          </a:xfrm>
          <a:prstGeom prst="rect">
            <a:avLst/>
          </a:prstGeom>
          <a:noFill/>
        </p:spPr>
        <p:txBody>
          <a:bodyPr wrap="square" rtlCol="0">
            <a:spAutoFit/>
          </a:bodyPr>
          <a:lstStyle/>
          <a:p>
            <a:r>
              <a:rPr lang="en-US" b="1" dirty="0" smtClean="0">
                <a:solidFill>
                  <a:schemeClr val="bg1"/>
                </a:solidFill>
              </a:rPr>
              <a:t>London</a:t>
            </a:r>
            <a:endParaRPr lang="ru-RU" b="1" dirty="0">
              <a:solidFill>
                <a:schemeClr val="bg1"/>
              </a:solidFill>
            </a:endParaRPr>
          </a:p>
        </p:txBody>
      </p:sp>
      <p:sp>
        <p:nvSpPr>
          <p:cNvPr id="8" name="TextBox 7"/>
          <p:cNvSpPr txBox="1"/>
          <p:nvPr/>
        </p:nvSpPr>
        <p:spPr>
          <a:xfrm>
            <a:off x="3857620" y="2500306"/>
            <a:ext cx="3143272" cy="369332"/>
          </a:xfrm>
          <a:prstGeom prst="rect">
            <a:avLst/>
          </a:prstGeom>
          <a:noFill/>
        </p:spPr>
        <p:txBody>
          <a:bodyPr wrap="square" rtlCol="0">
            <a:spAutoFit/>
          </a:bodyPr>
          <a:lstStyle/>
          <a:p>
            <a:r>
              <a:rPr lang="en-US" b="1" dirty="0" smtClean="0">
                <a:solidFill>
                  <a:srgbClr val="C00000"/>
                </a:solidFill>
              </a:rPr>
              <a:t>Cambridge</a:t>
            </a:r>
            <a:endParaRPr lang="ru-RU" b="1" dirty="0">
              <a:solidFill>
                <a:srgbClr val="C00000"/>
              </a:solidFill>
            </a:endParaRPr>
          </a:p>
        </p:txBody>
      </p:sp>
      <p:pic>
        <p:nvPicPr>
          <p:cNvPr id="24580" name="Picture 4"/>
          <p:cNvPicPr>
            <a:picLocks noChangeAspect="1" noChangeArrowheads="1"/>
          </p:cNvPicPr>
          <p:nvPr/>
        </p:nvPicPr>
        <p:blipFill>
          <a:blip r:embed="rId3"/>
          <a:srcRect/>
          <a:stretch>
            <a:fillRect/>
          </a:stretch>
        </p:blipFill>
        <p:spPr bwMode="auto">
          <a:xfrm>
            <a:off x="5429256" y="3643314"/>
            <a:ext cx="3473274" cy="3022833"/>
          </a:xfrm>
          <a:prstGeom prst="rect">
            <a:avLst/>
          </a:prstGeom>
          <a:noFill/>
          <a:ln w="9525">
            <a:noFill/>
            <a:miter lim="800000"/>
            <a:headEnd/>
            <a:tailEnd/>
          </a:ln>
          <a:effectLst/>
        </p:spPr>
      </p:pic>
      <p:pic>
        <p:nvPicPr>
          <p:cNvPr id="24581" name="Picture 5"/>
          <p:cNvPicPr>
            <a:picLocks noChangeAspect="1" noChangeArrowheads="1"/>
          </p:cNvPicPr>
          <p:nvPr/>
        </p:nvPicPr>
        <p:blipFill>
          <a:blip r:embed="rId4"/>
          <a:srcRect/>
          <a:stretch>
            <a:fillRect/>
          </a:stretch>
        </p:blipFill>
        <p:spPr bwMode="auto">
          <a:xfrm rot="915006">
            <a:off x="5983832" y="1178478"/>
            <a:ext cx="2714644" cy="1817842"/>
          </a:xfrm>
          <a:prstGeom prst="rect">
            <a:avLst/>
          </a:prstGeom>
          <a:noFill/>
          <a:ln w="9525">
            <a:noFill/>
            <a:miter lim="800000"/>
            <a:headEnd/>
            <a:tailEnd/>
          </a:ln>
          <a:effectLst/>
        </p:spPr>
      </p:pic>
      <p:pic>
        <p:nvPicPr>
          <p:cNvPr id="24582" name="Picture 6"/>
          <p:cNvPicPr>
            <a:picLocks noChangeAspect="1" noChangeArrowheads="1"/>
          </p:cNvPicPr>
          <p:nvPr/>
        </p:nvPicPr>
        <p:blipFill>
          <a:blip r:embed="rId5"/>
          <a:srcRect/>
          <a:stretch>
            <a:fillRect/>
          </a:stretch>
        </p:blipFill>
        <p:spPr bwMode="auto">
          <a:xfrm>
            <a:off x="357158" y="1214422"/>
            <a:ext cx="3093742" cy="2071702"/>
          </a:xfrm>
          <a:prstGeom prst="rect">
            <a:avLst/>
          </a:prstGeom>
          <a:noFill/>
          <a:ln w="9525">
            <a:noFill/>
            <a:miter lim="800000"/>
            <a:headEnd/>
            <a:tailEnd/>
          </a:ln>
          <a:effectLst/>
        </p:spPr>
      </p:pic>
      <p:sp>
        <p:nvSpPr>
          <p:cNvPr id="13" name="TextBox 12"/>
          <p:cNvSpPr txBox="1"/>
          <p:nvPr/>
        </p:nvSpPr>
        <p:spPr>
          <a:xfrm>
            <a:off x="500034" y="1357298"/>
            <a:ext cx="2286016" cy="369332"/>
          </a:xfrm>
          <a:prstGeom prst="rect">
            <a:avLst/>
          </a:prstGeom>
          <a:noFill/>
        </p:spPr>
        <p:txBody>
          <a:bodyPr wrap="square" rtlCol="0">
            <a:spAutoFit/>
          </a:bodyPr>
          <a:lstStyle/>
          <a:p>
            <a:r>
              <a:rPr lang="en-US" b="1" dirty="0" smtClean="0">
                <a:solidFill>
                  <a:schemeClr val="bg1"/>
                </a:solidFill>
              </a:rPr>
              <a:t>London</a:t>
            </a:r>
            <a:endParaRPr lang="ru-RU" b="1" dirty="0">
              <a:solidFill>
                <a:schemeClr val="bg1"/>
              </a:solidFill>
            </a:endParaRPr>
          </a:p>
        </p:txBody>
      </p:sp>
      <p:pic>
        <p:nvPicPr>
          <p:cNvPr id="24583" name="Picture 7"/>
          <p:cNvPicPr>
            <a:picLocks noGrp="1" noChangeAspect="1" noChangeArrowheads="1"/>
          </p:cNvPicPr>
          <p:nvPr>
            <p:ph idx="1"/>
          </p:nvPr>
        </p:nvPicPr>
        <p:blipFill>
          <a:blip r:embed="rId6"/>
          <a:srcRect/>
          <a:stretch>
            <a:fillRect/>
          </a:stretch>
        </p:blipFill>
        <p:spPr bwMode="auto">
          <a:xfrm>
            <a:off x="500033" y="5000636"/>
            <a:ext cx="2743219" cy="17145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C00000"/>
                </a:solidFill>
              </a:rPr>
              <a:t>                 Manchester</a:t>
            </a:r>
            <a:endParaRPr lang="ru-RU" b="1" dirty="0">
              <a:solidFill>
                <a:srgbClr val="C00000"/>
              </a:solidFill>
            </a:endParaRPr>
          </a:p>
        </p:txBody>
      </p:sp>
      <p:pic>
        <p:nvPicPr>
          <p:cNvPr id="25602" name="Picture 2"/>
          <p:cNvPicPr>
            <a:picLocks noGrp="1" noChangeAspect="1" noChangeArrowheads="1"/>
          </p:cNvPicPr>
          <p:nvPr>
            <p:ph sz="half" idx="1"/>
          </p:nvPr>
        </p:nvPicPr>
        <p:blipFill>
          <a:blip r:embed="rId2"/>
          <a:stretch>
            <a:fillRect/>
          </a:stretch>
        </p:blipFill>
        <p:spPr bwMode="auto">
          <a:xfrm>
            <a:off x="214282" y="2000240"/>
            <a:ext cx="4393152" cy="3294864"/>
          </a:xfrm>
          <a:prstGeom prst="rect">
            <a:avLst/>
          </a:prstGeom>
          <a:noFill/>
          <a:ln w="9525">
            <a:noFill/>
            <a:miter lim="800000"/>
            <a:headEnd/>
            <a:tailEnd/>
          </a:ln>
          <a:effectLst/>
        </p:spPr>
      </p:pic>
      <p:pic>
        <p:nvPicPr>
          <p:cNvPr id="25603" name="Picture 3"/>
          <p:cNvPicPr>
            <a:picLocks noGrp="1" noChangeAspect="1" noChangeArrowheads="1"/>
          </p:cNvPicPr>
          <p:nvPr>
            <p:ph sz="half" idx="2"/>
          </p:nvPr>
        </p:nvPicPr>
        <p:blipFill>
          <a:blip r:embed="rId3"/>
          <a:srcRect/>
          <a:stretch>
            <a:fillRect/>
          </a:stretch>
        </p:blipFill>
        <p:spPr bwMode="auto">
          <a:xfrm>
            <a:off x="4500562" y="2000240"/>
            <a:ext cx="4393152" cy="32948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900"/>
            <a:ext cx="8229600" cy="1143000"/>
          </a:xfrm>
        </p:spPr>
        <p:txBody>
          <a:bodyPr/>
          <a:lstStyle/>
          <a:p>
            <a:r>
              <a:rPr lang="en-US" b="1" dirty="0" smtClean="0">
                <a:solidFill>
                  <a:srgbClr val="00B050"/>
                </a:solidFill>
              </a:rPr>
              <a:t>         </a:t>
            </a:r>
            <a:r>
              <a:rPr lang="en-US" dirty="0" smtClean="0">
                <a:solidFill>
                  <a:srgbClr val="00B050"/>
                </a:solidFill>
              </a:rPr>
              <a:t>Stratford-upon-Avon</a:t>
            </a:r>
            <a:endParaRPr lang="ru-RU" dirty="0">
              <a:solidFill>
                <a:srgbClr val="00B050"/>
              </a:solidFill>
            </a:endParaRPr>
          </a:p>
        </p:txBody>
      </p:sp>
      <p:sp>
        <p:nvSpPr>
          <p:cNvPr id="11" name="Текст 10"/>
          <p:cNvSpPr>
            <a:spLocks noGrp="1"/>
          </p:cNvSpPr>
          <p:nvPr>
            <p:ph type="body" idx="1"/>
          </p:nvPr>
        </p:nvSpPr>
        <p:spPr>
          <a:xfrm>
            <a:off x="500034" y="3143248"/>
            <a:ext cx="4040188" cy="659352"/>
          </a:xfrm>
        </p:spPr>
        <p:txBody>
          <a:bodyPr/>
          <a:lstStyle/>
          <a:p>
            <a:r>
              <a:rPr lang="en-US" dirty="0" smtClean="0"/>
              <a:t>William Shakespeare was born on April 23, 1567 in Stratford-upon-Avon.</a:t>
            </a:r>
          </a:p>
          <a:p>
            <a:r>
              <a:rPr lang="en-US" dirty="0" smtClean="0"/>
              <a:t>He wrote 47 plays,</a:t>
            </a:r>
            <a:r>
              <a:rPr lang="ru-RU" dirty="0" smtClean="0"/>
              <a:t>              </a:t>
            </a:r>
            <a:r>
              <a:rPr lang="en-US" dirty="0" smtClean="0"/>
              <a:t>154 sonnets, 2 poems.</a:t>
            </a:r>
          </a:p>
          <a:p>
            <a:r>
              <a:rPr lang="en-US" dirty="0" smtClean="0">
                <a:solidFill>
                  <a:srgbClr val="00B050"/>
                </a:solidFill>
              </a:rPr>
              <a:t>His famous plays:</a:t>
            </a:r>
          </a:p>
          <a:p>
            <a:r>
              <a:rPr lang="ru-RU" dirty="0" smtClean="0"/>
              <a:t>«</a:t>
            </a:r>
            <a:r>
              <a:rPr lang="en-US" dirty="0" smtClean="0">
                <a:solidFill>
                  <a:schemeClr val="tx1">
                    <a:lumMod val="95000"/>
                    <a:lumOff val="5000"/>
                  </a:schemeClr>
                </a:solidFill>
              </a:rPr>
              <a:t>Romeo </a:t>
            </a:r>
            <a:r>
              <a:rPr lang="ru-RU" dirty="0" smtClean="0">
                <a:solidFill>
                  <a:schemeClr val="tx1">
                    <a:lumMod val="95000"/>
                    <a:lumOff val="5000"/>
                  </a:schemeClr>
                </a:solidFill>
              </a:rPr>
              <a:t> </a:t>
            </a:r>
            <a:r>
              <a:rPr lang="en-US" dirty="0" smtClean="0">
                <a:solidFill>
                  <a:schemeClr val="tx1">
                    <a:lumMod val="95000"/>
                    <a:lumOff val="5000"/>
                  </a:schemeClr>
                </a:solidFill>
              </a:rPr>
              <a:t>and</a:t>
            </a:r>
            <a:r>
              <a:rPr lang="ru-RU" dirty="0" smtClean="0">
                <a:solidFill>
                  <a:schemeClr val="tx1">
                    <a:lumMod val="95000"/>
                    <a:lumOff val="5000"/>
                  </a:schemeClr>
                </a:solidFill>
              </a:rPr>
              <a:t> </a:t>
            </a:r>
            <a:r>
              <a:rPr lang="en-US" dirty="0" smtClean="0">
                <a:solidFill>
                  <a:schemeClr val="tx1">
                    <a:lumMod val="95000"/>
                    <a:lumOff val="5000"/>
                  </a:schemeClr>
                </a:solidFill>
              </a:rPr>
              <a:t> Juliet</a:t>
            </a:r>
            <a:r>
              <a:rPr lang="ru-RU" dirty="0" smtClean="0">
                <a:solidFill>
                  <a:schemeClr val="tx1">
                    <a:lumMod val="95000"/>
                    <a:lumOff val="5000"/>
                  </a:schemeClr>
                </a:solidFill>
              </a:rPr>
              <a:t>»</a:t>
            </a:r>
          </a:p>
          <a:p>
            <a:r>
              <a:rPr lang="ru-RU" dirty="0" smtClean="0">
                <a:solidFill>
                  <a:schemeClr val="tx1">
                    <a:lumMod val="95000"/>
                    <a:lumOff val="5000"/>
                  </a:schemeClr>
                </a:solidFill>
              </a:rPr>
              <a:t>«На</a:t>
            </a:r>
            <a:r>
              <a:rPr lang="en-US" dirty="0" err="1" smtClean="0">
                <a:solidFill>
                  <a:schemeClr val="tx1">
                    <a:lumMod val="95000"/>
                    <a:lumOff val="5000"/>
                  </a:schemeClr>
                </a:solidFill>
              </a:rPr>
              <a:t>mlet</a:t>
            </a:r>
            <a:r>
              <a:rPr lang="en-US" dirty="0" smtClean="0">
                <a:solidFill>
                  <a:schemeClr val="tx1">
                    <a:lumMod val="95000"/>
                    <a:lumOff val="5000"/>
                  </a:schemeClr>
                </a:solidFill>
              </a:rPr>
              <a:t>, Prince of </a:t>
            </a:r>
            <a:r>
              <a:rPr lang="en-US" dirty="0" err="1" smtClean="0">
                <a:solidFill>
                  <a:schemeClr val="tx1">
                    <a:lumMod val="95000"/>
                    <a:lumOff val="5000"/>
                  </a:schemeClr>
                </a:solidFill>
              </a:rPr>
              <a:t>Danemark</a:t>
            </a:r>
            <a:r>
              <a:rPr lang="ru-RU" dirty="0" smtClean="0">
                <a:solidFill>
                  <a:schemeClr val="tx1">
                    <a:lumMod val="95000"/>
                    <a:lumOff val="5000"/>
                  </a:schemeClr>
                </a:solidFill>
              </a:rPr>
              <a:t>»</a:t>
            </a:r>
          </a:p>
          <a:p>
            <a:r>
              <a:rPr lang="ru-RU" dirty="0" smtClean="0">
                <a:solidFill>
                  <a:schemeClr val="tx1">
                    <a:lumMod val="95000"/>
                    <a:lumOff val="5000"/>
                  </a:schemeClr>
                </a:solidFill>
              </a:rPr>
              <a:t>«</a:t>
            </a:r>
            <a:r>
              <a:rPr lang="en-US" dirty="0" smtClean="0">
                <a:solidFill>
                  <a:schemeClr val="tx1">
                    <a:lumMod val="95000"/>
                    <a:lumOff val="5000"/>
                  </a:schemeClr>
                </a:solidFill>
              </a:rPr>
              <a:t>Othello</a:t>
            </a:r>
            <a:r>
              <a:rPr lang="ru-RU" dirty="0" smtClean="0">
                <a:solidFill>
                  <a:schemeClr val="tx1">
                    <a:lumMod val="95000"/>
                    <a:lumOff val="5000"/>
                  </a:schemeClr>
                </a:solidFill>
              </a:rPr>
              <a:t>»</a:t>
            </a:r>
          </a:p>
          <a:p>
            <a:r>
              <a:rPr lang="ru-RU" dirty="0" smtClean="0">
                <a:solidFill>
                  <a:schemeClr val="tx1">
                    <a:lumMod val="95000"/>
                    <a:lumOff val="5000"/>
                  </a:schemeClr>
                </a:solidFill>
              </a:rPr>
              <a:t>«</a:t>
            </a:r>
            <a:r>
              <a:rPr lang="en-US" dirty="0" smtClean="0">
                <a:solidFill>
                  <a:schemeClr val="tx1">
                    <a:lumMod val="95000"/>
                    <a:lumOff val="5000"/>
                  </a:schemeClr>
                </a:solidFill>
              </a:rPr>
              <a:t>King Lear</a:t>
            </a:r>
            <a:r>
              <a:rPr lang="ru-RU" dirty="0" smtClean="0">
                <a:solidFill>
                  <a:schemeClr val="tx1">
                    <a:lumMod val="95000"/>
                    <a:lumOff val="5000"/>
                  </a:schemeClr>
                </a:solidFill>
              </a:rPr>
              <a:t>»</a:t>
            </a:r>
            <a:endParaRPr lang="ru-RU" dirty="0">
              <a:solidFill>
                <a:schemeClr val="tx1">
                  <a:lumMod val="95000"/>
                  <a:lumOff val="5000"/>
                </a:schemeClr>
              </a:solidFill>
            </a:endParaRPr>
          </a:p>
        </p:txBody>
      </p:sp>
      <p:sp>
        <p:nvSpPr>
          <p:cNvPr id="12" name="Текст 11"/>
          <p:cNvSpPr>
            <a:spLocks noGrp="1"/>
          </p:cNvSpPr>
          <p:nvPr>
            <p:ph type="body" sz="half" idx="3"/>
          </p:nvPr>
        </p:nvSpPr>
        <p:spPr/>
        <p:txBody>
          <a:bodyPr/>
          <a:lstStyle/>
          <a:p>
            <a:endParaRPr lang="ru-RU"/>
          </a:p>
        </p:txBody>
      </p:sp>
      <p:pic>
        <p:nvPicPr>
          <p:cNvPr id="1026" name="Picture 2"/>
          <p:cNvPicPr>
            <a:picLocks noGrp="1" noChangeAspect="1" noChangeArrowheads="1"/>
          </p:cNvPicPr>
          <p:nvPr>
            <p:ph sz="quarter" idx="2"/>
          </p:nvPr>
        </p:nvPicPr>
        <p:blipFill>
          <a:blip r:embed="rId2"/>
          <a:stretch>
            <a:fillRect/>
          </a:stretch>
        </p:blipFill>
        <p:spPr bwMode="auto">
          <a:xfrm>
            <a:off x="5143504" y="4143380"/>
            <a:ext cx="1905000" cy="14287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643439" y="1089406"/>
            <a:ext cx="3429022" cy="2571767"/>
          </a:xfrm>
          <a:prstGeom prst="rect">
            <a:avLst/>
          </a:prstGeom>
          <a:noFill/>
          <a:ln w="9525">
            <a:noFill/>
            <a:miter lim="800000"/>
            <a:headEnd/>
            <a:tailEnd/>
          </a:ln>
          <a:effectLst/>
        </p:spPr>
      </p:pic>
      <p:pic>
        <p:nvPicPr>
          <p:cNvPr id="1028" name="Picture 4"/>
          <p:cNvPicPr>
            <a:picLocks noGrp="1" noChangeAspect="1" noChangeArrowheads="1"/>
          </p:cNvPicPr>
          <p:nvPr>
            <p:ph sz="quarter" idx="4"/>
          </p:nvPr>
        </p:nvPicPr>
        <p:blipFill>
          <a:blip r:embed="rId4"/>
          <a:srcRect/>
          <a:stretch>
            <a:fillRect/>
          </a:stretch>
        </p:blipFill>
        <p:spPr bwMode="auto">
          <a:xfrm>
            <a:off x="4643438" y="3786190"/>
            <a:ext cx="3512808" cy="26320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lstStyle/>
          <a:p>
            <a:r>
              <a:rPr lang="ru-RU" b="1" dirty="0" smtClean="0">
                <a:solidFill>
                  <a:srgbClr val="00B050"/>
                </a:solidFill>
              </a:rPr>
              <a:t>    </a:t>
            </a:r>
            <a:r>
              <a:rPr lang="en-US" b="1" dirty="0" smtClean="0">
                <a:solidFill>
                  <a:srgbClr val="00B050"/>
                </a:solidFill>
              </a:rPr>
              <a:t> Liverpool</a:t>
            </a:r>
            <a:endParaRPr lang="ru-RU" b="1" dirty="0">
              <a:solidFill>
                <a:srgbClr val="00B050"/>
              </a:solidFill>
            </a:endParaRPr>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sp>
        <p:nvSpPr>
          <p:cNvPr id="6" name="Содержимое 5"/>
          <p:cNvSpPr>
            <a:spLocks noGrp="1"/>
          </p:cNvSpPr>
          <p:nvPr>
            <p:ph sz="quarter" idx="4"/>
          </p:nvPr>
        </p:nvSpPr>
        <p:spPr>
          <a:xfrm>
            <a:off x="4645025" y="0"/>
            <a:ext cx="4041775" cy="6360320"/>
          </a:xfrm>
        </p:spPr>
        <p:txBody>
          <a:bodyPr>
            <a:noAutofit/>
          </a:bodyPr>
          <a:lstStyle/>
          <a:p>
            <a:r>
              <a:rPr lang="en-US" sz="1800" b="1" dirty="0" smtClean="0">
                <a:solidFill>
                  <a:srgbClr val="7030A0"/>
                </a:solidFill>
              </a:rPr>
              <a:t>Yesterday</a:t>
            </a:r>
            <a:endParaRPr lang="en-US" sz="1400" b="1" dirty="0" smtClean="0"/>
          </a:p>
          <a:p>
            <a:r>
              <a:rPr lang="en-US" sz="1400" b="1" dirty="0" smtClean="0"/>
              <a:t> Yesterday,</a:t>
            </a:r>
          </a:p>
          <a:p>
            <a:r>
              <a:rPr lang="en-US" sz="1400" b="1" dirty="0" smtClean="0"/>
              <a:t> All my troubles seemed so far away</a:t>
            </a:r>
          </a:p>
          <a:p>
            <a:r>
              <a:rPr lang="en-US" sz="1400" b="1" dirty="0" smtClean="0"/>
              <a:t> Now it looks as though they're here to stay</a:t>
            </a:r>
          </a:p>
          <a:p>
            <a:r>
              <a:rPr lang="en-US" sz="1400" b="1" dirty="0" smtClean="0"/>
              <a:t> Oh, I believe in yesterday</a:t>
            </a:r>
          </a:p>
          <a:p>
            <a:endParaRPr lang="en-US" sz="1400" b="1" dirty="0" smtClean="0"/>
          </a:p>
          <a:p>
            <a:r>
              <a:rPr lang="en-US" sz="1400" b="1" dirty="0" smtClean="0"/>
              <a:t> Suddenly,</a:t>
            </a:r>
          </a:p>
          <a:p>
            <a:r>
              <a:rPr lang="en-US" sz="1400" b="1" dirty="0" smtClean="0"/>
              <a:t> I'm not half the man I used to be</a:t>
            </a:r>
          </a:p>
          <a:p>
            <a:r>
              <a:rPr lang="en-US" sz="1400" b="1" dirty="0" smtClean="0"/>
              <a:t> There's a shadow hanging over me</a:t>
            </a:r>
          </a:p>
          <a:p>
            <a:r>
              <a:rPr lang="en-US" sz="1400" b="1" dirty="0" smtClean="0"/>
              <a:t> Oh, yesterday came suddenly</a:t>
            </a:r>
          </a:p>
          <a:p>
            <a:endParaRPr lang="en-US" sz="1400" b="1" dirty="0" smtClean="0"/>
          </a:p>
          <a:p>
            <a:r>
              <a:rPr lang="en-US" sz="1400" b="1" dirty="0" smtClean="0"/>
              <a:t> Why she had to go I don't know,</a:t>
            </a:r>
          </a:p>
          <a:p>
            <a:r>
              <a:rPr lang="en-US" sz="1400" b="1" dirty="0" smtClean="0"/>
              <a:t> She wouldn't say</a:t>
            </a:r>
          </a:p>
          <a:p>
            <a:r>
              <a:rPr lang="en-US" sz="1400" b="1" dirty="0" smtClean="0"/>
              <a:t> I said something wrong,</a:t>
            </a:r>
          </a:p>
          <a:p>
            <a:r>
              <a:rPr lang="en-US" sz="1400" b="1" dirty="0" smtClean="0"/>
              <a:t> Now I long for yesterday</a:t>
            </a:r>
          </a:p>
          <a:p>
            <a:endParaRPr lang="en-US" sz="1400" b="1" dirty="0" smtClean="0"/>
          </a:p>
          <a:p>
            <a:r>
              <a:rPr lang="en-US" sz="1400" b="1" dirty="0" smtClean="0"/>
              <a:t> Yesterday,</a:t>
            </a:r>
          </a:p>
          <a:p>
            <a:r>
              <a:rPr lang="en-US" sz="1400" b="1" dirty="0" smtClean="0"/>
              <a:t> Love was such an easy game to play</a:t>
            </a:r>
          </a:p>
          <a:p>
            <a:r>
              <a:rPr lang="en-US" sz="1400" b="1" dirty="0" smtClean="0"/>
              <a:t> Now I need a place to hide away</a:t>
            </a:r>
          </a:p>
          <a:p>
            <a:r>
              <a:rPr lang="en-US" sz="1400" b="1" dirty="0" smtClean="0"/>
              <a:t> Oh, I believe in yesterday</a:t>
            </a:r>
          </a:p>
          <a:p>
            <a:endParaRPr lang="en-US" sz="1400" b="1" dirty="0" smtClean="0"/>
          </a:p>
          <a:p>
            <a:r>
              <a:rPr lang="en-US" sz="1400" b="1" dirty="0" smtClean="0"/>
              <a:t> Why she had to go I don't know,</a:t>
            </a:r>
          </a:p>
          <a:p>
            <a:r>
              <a:rPr lang="en-US" sz="1400" b="1" dirty="0" smtClean="0"/>
              <a:t> She wouldn't say</a:t>
            </a:r>
          </a:p>
          <a:p>
            <a:r>
              <a:rPr lang="en-US" sz="1400" b="1" dirty="0" smtClean="0"/>
              <a:t> I said something wrong,</a:t>
            </a:r>
          </a:p>
          <a:p>
            <a:r>
              <a:rPr lang="en-US" sz="1400" b="1" dirty="0" smtClean="0"/>
              <a:t> Now I long for yesterday</a:t>
            </a:r>
            <a:endParaRPr lang="ru-RU" sz="1400" b="1" dirty="0"/>
          </a:p>
        </p:txBody>
      </p:sp>
      <p:pic>
        <p:nvPicPr>
          <p:cNvPr id="2050" name="Picture 2"/>
          <p:cNvPicPr>
            <a:picLocks noGrp="1" noChangeAspect="1" noChangeArrowheads="1"/>
          </p:cNvPicPr>
          <p:nvPr>
            <p:ph sz="quarter" idx="2"/>
          </p:nvPr>
        </p:nvPicPr>
        <p:blipFill>
          <a:blip r:embed="rId3"/>
          <a:srcRect/>
          <a:stretch>
            <a:fillRect/>
          </a:stretch>
        </p:blipFill>
        <p:spPr bwMode="auto">
          <a:xfrm>
            <a:off x="571472" y="1785925"/>
            <a:ext cx="3286148" cy="2464611"/>
          </a:xfrm>
          <a:prstGeom prst="rect">
            <a:avLst/>
          </a:prstGeom>
          <a:noFill/>
          <a:ln w="9525">
            <a:noFill/>
            <a:miter lim="800000"/>
            <a:headEnd/>
            <a:tailEnd/>
          </a:ln>
          <a:effectLst/>
        </p:spPr>
      </p:pic>
      <p:sp>
        <p:nvSpPr>
          <p:cNvPr id="8" name="TextBox 7"/>
          <p:cNvSpPr txBox="1"/>
          <p:nvPr/>
        </p:nvSpPr>
        <p:spPr>
          <a:xfrm>
            <a:off x="1142976" y="1785926"/>
            <a:ext cx="2143140" cy="523220"/>
          </a:xfrm>
          <a:prstGeom prst="rect">
            <a:avLst/>
          </a:prstGeom>
          <a:noFill/>
        </p:spPr>
        <p:txBody>
          <a:bodyPr wrap="square" rtlCol="0">
            <a:spAutoFit/>
          </a:bodyPr>
          <a:lstStyle/>
          <a:p>
            <a:r>
              <a:rPr lang="en-US" sz="2800" b="1" dirty="0" smtClean="0">
                <a:solidFill>
                  <a:schemeClr val="bg1"/>
                </a:solidFill>
              </a:rPr>
              <a:t>The Beatles</a:t>
            </a:r>
            <a:endParaRPr lang="ru-RU" sz="2800" b="1" dirty="0">
              <a:solidFill>
                <a:schemeClr val="bg1"/>
              </a:solidFill>
            </a:endParaRPr>
          </a:p>
        </p:txBody>
      </p:sp>
      <p:pic>
        <p:nvPicPr>
          <p:cNvPr id="9" name="the_beatles_-_yesterday.mp3">
            <a:hlinkClick r:id="" action="ppaction://media"/>
          </p:cNvPr>
          <p:cNvPicPr>
            <a:picLocks noRot="1" noChangeAspect="1"/>
          </p:cNvPicPr>
          <p:nvPr>
            <a:audioFile r:link="rId1"/>
          </p:nvPr>
        </p:nvPicPr>
        <p:blipFill>
          <a:blip r:embed="rId4"/>
          <a:stretch>
            <a:fillRect/>
          </a:stretch>
        </p:blipFill>
        <p:spPr>
          <a:xfrm>
            <a:off x="1500166" y="5143512"/>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6621"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28596" y="0"/>
            <a:ext cx="8229600" cy="1143000"/>
          </a:xfrm>
        </p:spPr>
        <p:txBody>
          <a:bodyPr/>
          <a:lstStyle/>
          <a:p>
            <a:r>
              <a:rPr lang="en-US" sz="6000" b="1" dirty="0" smtClean="0"/>
              <a:t>Wales</a:t>
            </a:r>
            <a:endParaRPr lang="ru-RU" sz="6000" b="1" dirty="0"/>
          </a:p>
        </p:txBody>
      </p:sp>
      <p:pic>
        <p:nvPicPr>
          <p:cNvPr id="4098" name="Picture 2"/>
          <p:cNvPicPr>
            <a:picLocks noGrp="1" noChangeAspect="1" noChangeArrowheads="1"/>
          </p:cNvPicPr>
          <p:nvPr>
            <p:ph idx="1"/>
          </p:nvPr>
        </p:nvPicPr>
        <p:blipFill>
          <a:blip r:embed="rId2"/>
          <a:srcRect/>
          <a:stretch>
            <a:fillRect/>
          </a:stretch>
        </p:blipFill>
        <p:spPr bwMode="auto">
          <a:xfrm>
            <a:off x="357158" y="1000108"/>
            <a:ext cx="2071702" cy="5220689"/>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7000892" y="642917"/>
            <a:ext cx="1848806" cy="1939307"/>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a:srcRect/>
          <a:stretch>
            <a:fillRect/>
          </a:stretch>
        </p:blipFill>
        <p:spPr bwMode="auto">
          <a:xfrm>
            <a:off x="2428860" y="642918"/>
            <a:ext cx="4107452" cy="2736589"/>
          </a:xfrm>
          <a:prstGeom prst="rect">
            <a:avLst/>
          </a:prstGeom>
          <a:noFill/>
          <a:ln w="9525">
            <a:noFill/>
            <a:miter lim="800000"/>
            <a:headEnd/>
            <a:tailEnd/>
          </a:ln>
          <a:effectLst/>
        </p:spPr>
      </p:pic>
      <p:pic>
        <p:nvPicPr>
          <p:cNvPr id="4102" name="Picture 6"/>
          <p:cNvPicPr>
            <a:picLocks noChangeAspect="1" noChangeArrowheads="1"/>
          </p:cNvPicPr>
          <p:nvPr/>
        </p:nvPicPr>
        <p:blipFill>
          <a:blip r:embed="rId5"/>
          <a:srcRect/>
          <a:stretch>
            <a:fillRect/>
          </a:stretch>
        </p:blipFill>
        <p:spPr bwMode="auto">
          <a:xfrm>
            <a:off x="2571736" y="3571876"/>
            <a:ext cx="4000528" cy="2645193"/>
          </a:xfrm>
          <a:prstGeom prst="rect">
            <a:avLst/>
          </a:prstGeom>
          <a:noFill/>
          <a:ln w="9525">
            <a:noFill/>
            <a:miter lim="800000"/>
            <a:headEnd/>
            <a:tailEnd/>
          </a:ln>
          <a:effectLst/>
        </p:spPr>
      </p:pic>
      <p:sp>
        <p:nvSpPr>
          <p:cNvPr id="14" name="TextBox 13"/>
          <p:cNvSpPr txBox="1"/>
          <p:nvPr/>
        </p:nvSpPr>
        <p:spPr>
          <a:xfrm>
            <a:off x="2786050" y="714356"/>
            <a:ext cx="3571900" cy="461665"/>
          </a:xfrm>
          <a:prstGeom prst="rect">
            <a:avLst/>
          </a:prstGeom>
          <a:noFill/>
        </p:spPr>
        <p:txBody>
          <a:bodyPr wrap="square" rtlCol="0">
            <a:spAutoFit/>
          </a:bodyPr>
          <a:lstStyle/>
          <a:p>
            <a:r>
              <a:rPr lang="en-US" sz="2400" b="1" dirty="0" smtClean="0">
                <a:solidFill>
                  <a:schemeClr val="accent6">
                    <a:lumMod val="75000"/>
                  </a:schemeClr>
                </a:solidFill>
              </a:rPr>
              <a:t>Millennium Stadium</a:t>
            </a:r>
            <a:endParaRPr lang="ru-RU" sz="2400" b="1" dirty="0">
              <a:solidFill>
                <a:schemeClr val="accent6">
                  <a:lumMod val="75000"/>
                </a:schemeClr>
              </a:solidFill>
            </a:endParaRPr>
          </a:p>
        </p:txBody>
      </p:sp>
      <p:pic>
        <p:nvPicPr>
          <p:cNvPr id="4103" name="Picture 7"/>
          <p:cNvPicPr>
            <a:picLocks noChangeAspect="1" noChangeArrowheads="1"/>
          </p:cNvPicPr>
          <p:nvPr/>
        </p:nvPicPr>
        <p:blipFill>
          <a:blip r:embed="rId6"/>
          <a:srcRect/>
          <a:stretch>
            <a:fillRect/>
          </a:stretch>
        </p:blipFill>
        <p:spPr bwMode="auto">
          <a:xfrm>
            <a:off x="6858016" y="2571744"/>
            <a:ext cx="2143125" cy="1428750"/>
          </a:xfrm>
          <a:prstGeom prst="rect">
            <a:avLst/>
          </a:prstGeom>
          <a:noFill/>
          <a:ln w="9525">
            <a:noFill/>
            <a:miter lim="800000"/>
            <a:headEnd/>
            <a:tailEnd/>
          </a:ln>
          <a:effectLst/>
        </p:spPr>
      </p:pic>
      <p:pic>
        <p:nvPicPr>
          <p:cNvPr id="4104" name="Picture 8"/>
          <p:cNvPicPr>
            <a:picLocks noChangeAspect="1" noChangeArrowheads="1"/>
          </p:cNvPicPr>
          <p:nvPr/>
        </p:nvPicPr>
        <p:blipFill>
          <a:blip r:embed="rId7"/>
          <a:srcRect/>
          <a:stretch>
            <a:fillRect/>
          </a:stretch>
        </p:blipFill>
        <p:spPr bwMode="auto">
          <a:xfrm>
            <a:off x="6715140" y="4286256"/>
            <a:ext cx="2273507" cy="16001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428604"/>
            <a:ext cx="8229600" cy="1143000"/>
          </a:xfrm>
        </p:spPr>
        <p:txBody>
          <a:bodyPr/>
          <a:lstStyle/>
          <a:p>
            <a:r>
              <a:rPr lang="en-US" b="1" dirty="0" smtClean="0">
                <a:solidFill>
                  <a:srgbClr val="C00000"/>
                </a:solidFill>
              </a:rPr>
              <a:t>                     Wales</a:t>
            </a:r>
            <a:endParaRPr lang="ru-RU" b="1" dirty="0">
              <a:solidFill>
                <a:srgbClr val="C00000"/>
              </a:solidFill>
            </a:endParaRPr>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pic>
        <p:nvPicPr>
          <p:cNvPr id="3074" name="Picture 2"/>
          <p:cNvPicPr>
            <a:picLocks noGrp="1" noChangeAspect="1" noChangeArrowheads="1"/>
          </p:cNvPicPr>
          <p:nvPr>
            <p:ph sz="quarter" idx="2"/>
          </p:nvPr>
        </p:nvPicPr>
        <p:blipFill>
          <a:blip r:embed="rId2"/>
          <a:srcRect/>
          <a:stretch>
            <a:fillRect/>
          </a:stretch>
        </p:blipFill>
        <p:spPr bwMode="auto">
          <a:xfrm>
            <a:off x="285720" y="3000372"/>
            <a:ext cx="2643190" cy="3524253"/>
          </a:xfrm>
          <a:prstGeom prst="rect">
            <a:avLst/>
          </a:prstGeom>
          <a:noFill/>
          <a:ln w="9525">
            <a:noFill/>
            <a:miter lim="800000"/>
            <a:headEnd/>
            <a:tailEnd/>
          </a:ln>
          <a:effectLst/>
        </p:spPr>
      </p:pic>
      <p:pic>
        <p:nvPicPr>
          <p:cNvPr id="3075" name="Picture 3"/>
          <p:cNvPicPr>
            <a:picLocks noGrp="1" noChangeAspect="1" noChangeArrowheads="1"/>
          </p:cNvPicPr>
          <p:nvPr>
            <p:ph sz="quarter" idx="4"/>
          </p:nvPr>
        </p:nvPicPr>
        <p:blipFill>
          <a:blip r:embed="rId3"/>
          <a:srcRect/>
          <a:stretch>
            <a:fillRect/>
          </a:stretch>
        </p:blipFill>
        <p:spPr bwMode="auto">
          <a:xfrm>
            <a:off x="4643438" y="2071678"/>
            <a:ext cx="3650358" cy="2428892"/>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214282" y="500042"/>
            <a:ext cx="4000528" cy="2428892"/>
          </a:xfrm>
          <a:prstGeom prst="rect">
            <a:avLst/>
          </a:prstGeom>
          <a:noFill/>
          <a:ln w="9525">
            <a:noFill/>
            <a:miter lim="800000"/>
            <a:headEnd/>
            <a:tailEnd/>
          </a:ln>
          <a:effectLst/>
        </p:spPr>
      </p:pic>
      <p:pic>
        <p:nvPicPr>
          <p:cNvPr id="3079" name="Picture 7"/>
          <p:cNvPicPr>
            <a:picLocks noChangeAspect="1" noChangeArrowheads="1"/>
          </p:cNvPicPr>
          <p:nvPr/>
        </p:nvPicPr>
        <p:blipFill>
          <a:blip r:embed="rId5"/>
          <a:srcRect/>
          <a:stretch>
            <a:fillRect/>
          </a:stretch>
        </p:blipFill>
        <p:spPr bwMode="auto">
          <a:xfrm>
            <a:off x="6429388" y="214290"/>
            <a:ext cx="2476500" cy="1857375"/>
          </a:xfrm>
          <a:prstGeom prst="rect">
            <a:avLst/>
          </a:prstGeom>
          <a:noFill/>
          <a:ln w="9525">
            <a:noFill/>
            <a:miter lim="800000"/>
            <a:headEnd/>
            <a:tailEnd/>
          </a:ln>
          <a:effectLst/>
        </p:spPr>
      </p:pic>
      <p:pic>
        <p:nvPicPr>
          <p:cNvPr id="3080" name="Picture 8"/>
          <p:cNvPicPr>
            <a:picLocks noChangeAspect="1" noChangeArrowheads="1"/>
          </p:cNvPicPr>
          <p:nvPr/>
        </p:nvPicPr>
        <p:blipFill>
          <a:blip r:embed="rId6"/>
          <a:srcRect/>
          <a:stretch>
            <a:fillRect/>
          </a:stretch>
        </p:blipFill>
        <p:spPr bwMode="auto">
          <a:xfrm>
            <a:off x="3000364" y="4000504"/>
            <a:ext cx="3618371" cy="2508076"/>
          </a:xfrm>
          <a:prstGeom prst="rect">
            <a:avLst/>
          </a:prstGeom>
          <a:noFill/>
          <a:ln w="9525">
            <a:noFill/>
            <a:miter lim="800000"/>
            <a:headEnd/>
            <a:tailEnd/>
          </a:ln>
          <a:effectLst/>
        </p:spPr>
      </p:pic>
      <p:sp>
        <p:nvSpPr>
          <p:cNvPr id="15" name="TextBox 14"/>
          <p:cNvSpPr txBox="1"/>
          <p:nvPr/>
        </p:nvSpPr>
        <p:spPr>
          <a:xfrm>
            <a:off x="214282" y="500042"/>
            <a:ext cx="2786082" cy="646331"/>
          </a:xfrm>
          <a:prstGeom prst="rect">
            <a:avLst/>
          </a:prstGeom>
          <a:noFill/>
        </p:spPr>
        <p:txBody>
          <a:bodyPr wrap="square" rtlCol="0">
            <a:spAutoFit/>
          </a:bodyPr>
          <a:lstStyle/>
          <a:p>
            <a:r>
              <a:rPr lang="en-US" sz="3600" b="1" dirty="0" smtClean="0">
                <a:solidFill>
                  <a:schemeClr val="bg1"/>
                </a:solidFill>
              </a:rPr>
              <a:t>Cardiff</a:t>
            </a:r>
            <a:endParaRPr lang="ru-RU" sz="3600" b="1" dirty="0">
              <a:solidFill>
                <a:schemeClr val="bg1"/>
              </a:solidFill>
            </a:endParaRPr>
          </a:p>
        </p:txBody>
      </p:sp>
      <p:sp>
        <p:nvSpPr>
          <p:cNvPr id="16" name="TextBox 15"/>
          <p:cNvSpPr txBox="1"/>
          <p:nvPr/>
        </p:nvSpPr>
        <p:spPr>
          <a:xfrm>
            <a:off x="571472" y="5929330"/>
            <a:ext cx="2571768" cy="646331"/>
          </a:xfrm>
          <a:prstGeom prst="rect">
            <a:avLst/>
          </a:prstGeom>
          <a:noFill/>
        </p:spPr>
        <p:txBody>
          <a:bodyPr wrap="square" rtlCol="0">
            <a:spAutoFit/>
          </a:bodyPr>
          <a:lstStyle/>
          <a:p>
            <a:r>
              <a:rPr lang="en-US" sz="3600" b="1" dirty="0" err="1" smtClean="0">
                <a:solidFill>
                  <a:schemeClr val="bg1"/>
                </a:solidFill>
              </a:rPr>
              <a:t>Snowdon</a:t>
            </a:r>
            <a:endParaRPr lang="ru-RU" sz="3600" b="1" dirty="0">
              <a:solidFill>
                <a:schemeClr val="bg1"/>
              </a:solidFill>
            </a:endParaRPr>
          </a:p>
        </p:txBody>
      </p:sp>
      <p:sp>
        <p:nvSpPr>
          <p:cNvPr id="17" name="TextBox 16"/>
          <p:cNvSpPr txBox="1"/>
          <p:nvPr/>
        </p:nvSpPr>
        <p:spPr>
          <a:xfrm>
            <a:off x="4643438" y="2071678"/>
            <a:ext cx="3714776" cy="461665"/>
          </a:xfrm>
          <a:prstGeom prst="rect">
            <a:avLst/>
          </a:prstGeom>
          <a:noFill/>
        </p:spPr>
        <p:txBody>
          <a:bodyPr wrap="square" rtlCol="0">
            <a:spAutoFit/>
          </a:bodyPr>
          <a:lstStyle/>
          <a:p>
            <a:r>
              <a:rPr lang="en-US" sz="2400" dirty="0" err="1" smtClean="0">
                <a:solidFill>
                  <a:schemeClr val="bg1"/>
                </a:solidFill>
              </a:rPr>
              <a:t>Snowdonia</a:t>
            </a:r>
            <a:r>
              <a:rPr lang="en-US" sz="2400" dirty="0" smtClean="0">
                <a:solidFill>
                  <a:schemeClr val="bg1"/>
                </a:solidFill>
              </a:rPr>
              <a:t> National Park</a:t>
            </a:r>
            <a:endParaRPr lang="ru-RU" sz="2400" dirty="0">
              <a:solidFill>
                <a:schemeClr val="bg1"/>
              </a:solidFill>
            </a:endParaRPr>
          </a:p>
        </p:txBody>
      </p:sp>
      <p:sp>
        <p:nvSpPr>
          <p:cNvPr id="19" name="TextBox 18"/>
          <p:cNvSpPr txBox="1"/>
          <p:nvPr/>
        </p:nvSpPr>
        <p:spPr>
          <a:xfrm>
            <a:off x="3071802" y="5929330"/>
            <a:ext cx="3286148" cy="523220"/>
          </a:xfrm>
          <a:prstGeom prst="rect">
            <a:avLst/>
          </a:prstGeom>
          <a:noFill/>
        </p:spPr>
        <p:txBody>
          <a:bodyPr wrap="square" rtlCol="0">
            <a:spAutoFit/>
          </a:bodyPr>
          <a:lstStyle/>
          <a:p>
            <a:r>
              <a:rPr lang="en-US" sz="2800" b="1" dirty="0" smtClean="0">
                <a:solidFill>
                  <a:schemeClr val="bg1"/>
                </a:solidFill>
              </a:rPr>
              <a:t>St. Winifred’s Well</a:t>
            </a:r>
            <a:endParaRPr lang="ru-RU" sz="2800"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travel </a:t>
            </a:r>
            <a:r>
              <a:rPr lang="en-US" dirty="0" err="1" smtClean="0"/>
              <a:t>agancy</a:t>
            </a:r>
            <a:endParaRPr lang="ru-RU" dirty="0"/>
          </a:p>
        </p:txBody>
      </p:sp>
      <p:sp>
        <p:nvSpPr>
          <p:cNvPr id="3" name="Текст 2"/>
          <p:cNvSpPr>
            <a:spLocks noGrp="1"/>
          </p:cNvSpPr>
          <p:nvPr>
            <p:ph type="body" idx="1"/>
          </p:nvPr>
        </p:nvSpPr>
        <p:spPr/>
        <p:txBody>
          <a:bodyPr>
            <a:noAutofit/>
          </a:bodyPr>
          <a:lstStyle/>
          <a:p>
            <a:r>
              <a:rPr lang="ru-RU" sz="6000" dirty="0" smtClean="0">
                <a:solidFill>
                  <a:srgbClr val="FFC000"/>
                </a:solidFill>
              </a:rPr>
              <a:t>«</a:t>
            </a:r>
            <a:r>
              <a:rPr lang="en-US" sz="6000" dirty="0" smtClean="0">
                <a:solidFill>
                  <a:srgbClr val="FFC000"/>
                </a:solidFill>
              </a:rPr>
              <a:t>This is the key of the Kingdom</a:t>
            </a:r>
            <a:r>
              <a:rPr lang="ru-RU" sz="6000" dirty="0" smtClean="0">
                <a:solidFill>
                  <a:srgbClr val="FFC000"/>
                </a:solidFill>
              </a:rPr>
              <a:t>»</a:t>
            </a:r>
            <a:endParaRPr lang="ru-RU" sz="6000" dirty="0">
              <a:solidFill>
                <a:srgbClr val="FFC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28596" y="-214338"/>
            <a:ext cx="8229600" cy="1143000"/>
          </a:xfrm>
        </p:spPr>
        <p:txBody>
          <a:bodyPr/>
          <a:lstStyle/>
          <a:p>
            <a:r>
              <a:rPr lang="en-US" b="1" dirty="0" smtClean="0">
                <a:solidFill>
                  <a:srgbClr val="FF0000"/>
                </a:solidFill>
              </a:rPr>
              <a:t>               Visit  Scotland!</a:t>
            </a:r>
            <a:endParaRPr lang="ru-RU" b="1" dirty="0">
              <a:solidFill>
                <a:srgbClr val="FF0000"/>
              </a:solidFill>
            </a:endParaRPr>
          </a:p>
        </p:txBody>
      </p:sp>
      <p:pic>
        <p:nvPicPr>
          <p:cNvPr id="6146" name="Picture 2"/>
          <p:cNvPicPr>
            <a:picLocks noGrp="1" noChangeAspect="1" noChangeArrowheads="1"/>
          </p:cNvPicPr>
          <p:nvPr>
            <p:ph idx="1"/>
          </p:nvPr>
        </p:nvPicPr>
        <p:blipFill>
          <a:blip r:embed="rId3"/>
          <a:srcRect/>
          <a:stretch>
            <a:fillRect/>
          </a:stretch>
        </p:blipFill>
        <p:spPr bwMode="auto">
          <a:xfrm>
            <a:off x="428596" y="857232"/>
            <a:ext cx="3714776" cy="2786083"/>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a:stretch>
            <a:fillRect/>
          </a:stretch>
        </p:blipFill>
        <p:spPr bwMode="auto">
          <a:xfrm>
            <a:off x="4714876" y="3714752"/>
            <a:ext cx="3714776" cy="2786082"/>
          </a:xfrm>
          <a:prstGeom prst="rect">
            <a:avLst/>
          </a:prstGeom>
          <a:noFill/>
          <a:ln w="9525">
            <a:noFill/>
            <a:miter lim="800000"/>
            <a:headEnd/>
            <a:tailEnd/>
          </a:ln>
          <a:effectLst/>
        </p:spPr>
      </p:pic>
      <p:pic>
        <p:nvPicPr>
          <p:cNvPr id="6148" name="Picture 4"/>
          <p:cNvPicPr>
            <a:picLocks noChangeAspect="1" noChangeArrowheads="1"/>
          </p:cNvPicPr>
          <p:nvPr/>
        </p:nvPicPr>
        <p:blipFill>
          <a:blip r:embed="rId5"/>
          <a:srcRect/>
          <a:stretch>
            <a:fillRect/>
          </a:stretch>
        </p:blipFill>
        <p:spPr bwMode="auto">
          <a:xfrm>
            <a:off x="428596" y="3714752"/>
            <a:ext cx="3738568" cy="2803926"/>
          </a:xfrm>
          <a:prstGeom prst="rect">
            <a:avLst/>
          </a:prstGeom>
          <a:noFill/>
          <a:ln w="9525">
            <a:noFill/>
            <a:miter lim="800000"/>
            <a:headEnd/>
            <a:tailEnd/>
          </a:ln>
          <a:effectLst/>
        </p:spPr>
      </p:pic>
      <p:pic>
        <p:nvPicPr>
          <p:cNvPr id="6149" name="Picture 5"/>
          <p:cNvPicPr>
            <a:picLocks noChangeAspect="1" noChangeArrowheads="1"/>
          </p:cNvPicPr>
          <p:nvPr/>
        </p:nvPicPr>
        <p:blipFill>
          <a:blip r:embed="rId6"/>
          <a:srcRect/>
          <a:stretch>
            <a:fillRect/>
          </a:stretch>
        </p:blipFill>
        <p:spPr bwMode="auto">
          <a:xfrm>
            <a:off x="4714876" y="857232"/>
            <a:ext cx="3601818" cy="2747965"/>
          </a:xfrm>
          <a:prstGeom prst="rect">
            <a:avLst/>
          </a:prstGeom>
          <a:noFill/>
          <a:ln w="9525">
            <a:noFill/>
            <a:miter lim="800000"/>
            <a:headEnd/>
            <a:tailEnd/>
          </a:ln>
          <a:effectLst/>
        </p:spPr>
      </p:pic>
      <p:sp>
        <p:nvSpPr>
          <p:cNvPr id="13" name="TextBox 12"/>
          <p:cNvSpPr txBox="1"/>
          <p:nvPr/>
        </p:nvSpPr>
        <p:spPr>
          <a:xfrm>
            <a:off x="428596" y="857232"/>
            <a:ext cx="2928958" cy="584775"/>
          </a:xfrm>
          <a:prstGeom prst="rect">
            <a:avLst/>
          </a:prstGeom>
          <a:noFill/>
        </p:spPr>
        <p:txBody>
          <a:bodyPr wrap="square" rtlCol="0">
            <a:spAutoFit/>
          </a:bodyPr>
          <a:lstStyle/>
          <a:p>
            <a:r>
              <a:rPr lang="en-US" sz="3200" b="1" dirty="0" smtClean="0">
                <a:solidFill>
                  <a:schemeClr val="bg1"/>
                </a:solidFill>
              </a:rPr>
              <a:t>Edinburgh</a:t>
            </a:r>
            <a:endParaRPr lang="ru-RU" sz="3200" b="1" dirty="0">
              <a:solidFill>
                <a:schemeClr val="bg1"/>
              </a:solidFill>
            </a:endParaRPr>
          </a:p>
        </p:txBody>
      </p:sp>
      <p:sp>
        <p:nvSpPr>
          <p:cNvPr id="14" name="TextBox 13"/>
          <p:cNvSpPr txBox="1"/>
          <p:nvPr/>
        </p:nvSpPr>
        <p:spPr>
          <a:xfrm>
            <a:off x="500034" y="6000768"/>
            <a:ext cx="2928958" cy="584775"/>
          </a:xfrm>
          <a:prstGeom prst="rect">
            <a:avLst/>
          </a:prstGeom>
          <a:noFill/>
        </p:spPr>
        <p:txBody>
          <a:bodyPr wrap="square" rtlCol="0">
            <a:spAutoFit/>
          </a:bodyPr>
          <a:lstStyle/>
          <a:p>
            <a:r>
              <a:rPr lang="en-US" sz="3200" b="1" dirty="0" smtClean="0">
                <a:solidFill>
                  <a:schemeClr val="bg1"/>
                </a:solidFill>
              </a:rPr>
              <a:t>Loch  Ness</a:t>
            </a:r>
            <a:endParaRPr lang="ru-RU" sz="3200" b="1" dirty="0">
              <a:solidFill>
                <a:schemeClr val="bg1"/>
              </a:solidFill>
            </a:endParaRPr>
          </a:p>
        </p:txBody>
      </p:sp>
      <p:pic>
        <p:nvPicPr>
          <p:cNvPr id="9" name="SHotlandiya_-_Zamki_gory_ozera_i_zvuki_volynki..._Hrabroe_serdce_(iPlayer.fm).mp3">
            <a:hlinkClick r:id="" action="ppaction://media"/>
          </p:cNvPr>
          <p:cNvPicPr>
            <a:picLocks noRot="1" noChangeAspect="1"/>
          </p:cNvPicPr>
          <p:nvPr>
            <a:audioFile r:link="rId1"/>
          </p:nvPr>
        </p:nvPicPr>
        <p:blipFill>
          <a:blip r:embed="rId7"/>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4097"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7170" name="Picture 2"/>
          <p:cNvPicPr>
            <a:picLocks noGrp="1" noChangeAspect="1" noChangeArrowheads="1"/>
          </p:cNvPicPr>
          <p:nvPr>
            <p:ph idx="1"/>
          </p:nvPr>
        </p:nvPicPr>
        <p:blipFill>
          <a:blip r:embed="rId2"/>
          <a:srcRect/>
          <a:stretch>
            <a:fillRect/>
          </a:stretch>
        </p:blipFill>
        <p:spPr bwMode="auto">
          <a:xfrm>
            <a:off x="357158" y="2571745"/>
            <a:ext cx="3786214" cy="2286016"/>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4786314" y="0"/>
            <a:ext cx="3754214" cy="2500306"/>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a:srcRect/>
          <a:stretch>
            <a:fillRect/>
          </a:stretch>
        </p:blipFill>
        <p:spPr bwMode="auto">
          <a:xfrm>
            <a:off x="1357290" y="4571984"/>
            <a:ext cx="3429024" cy="2286016"/>
          </a:xfrm>
          <a:prstGeom prst="rect">
            <a:avLst/>
          </a:prstGeom>
          <a:noFill/>
          <a:ln w="9525">
            <a:noFill/>
            <a:miter lim="800000"/>
            <a:headEnd/>
            <a:tailEnd/>
          </a:ln>
          <a:effectLst/>
        </p:spPr>
      </p:pic>
      <p:pic>
        <p:nvPicPr>
          <p:cNvPr id="7173" name="Picture 5"/>
          <p:cNvPicPr>
            <a:picLocks noChangeAspect="1" noChangeArrowheads="1"/>
          </p:cNvPicPr>
          <p:nvPr/>
        </p:nvPicPr>
        <p:blipFill>
          <a:blip r:embed="rId5"/>
          <a:srcRect/>
          <a:stretch>
            <a:fillRect/>
          </a:stretch>
        </p:blipFill>
        <p:spPr bwMode="auto">
          <a:xfrm>
            <a:off x="357158" y="0"/>
            <a:ext cx="3786214" cy="2518190"/>
          </a:xfrm>
          <a:prstGeom prst="rect">
            <a:avLst/>
          </a:prstGeom>
          <a:noFill/>
          <a:ln w="9525">
            <a:noFill/>
            <a:miter lim="800000"/>
            <a:headEnd/>
            <a:tailEnd/>
          </a:ln>
          <a:effectLst/>
        </p:spPr>
      </p:pic>
      <p:pic>
        <p:nvPicPr>
          <p:cNvPr id="7174" name="Picture 6"/>
          <p:cNvPicPr>
            <a:picLocks noChangeAspect="1" noChangeArrowheads="1"/>
          </p:cNvPicPr>
          <p:nvPr/>
        </p:nvPicPr>
        <p:blipFill>
          <a:blip r:embed="rId6"/>
          <a:srcRect/>
          <a:stretch>
            <a:fillRect/>
          </a:stretch>
        </p:blipFill>
        <p:spPr bwMode="auto">
          <a:xfrm>
            <a:off x="4786314" y="2500306"/>
            <a:ext cx="3929090" cy="2642228"/>
          </a:xfrm>
          <a:prstGeom prst="rect">
            <a:avLst/>
          </a:prstGeom>
          <a:noFill/>
          <a:ln w="9525">
            <a:noFill/>
            <a:miter lim="800000"/>
            <a:headEnd/>
            <a:tailEnd/>
          </a:ln>
          <a:effectLst/>
        </p:spPr>
      </p:pic>
      <p:pic>
        <p:nvPicPr>
          <p:cNvPr id="7175" name="Picture 7"/>
          <p:cNvPicPr>
            <a:picLocks noChangeAspect="1" noChangeArrowheads="1"/>
          </p:cNvPicPr>
          <p:nvPr/>
        </p:nvPicPr>
        <p:blipFill>
          <a:blip r:embed="rId7"/>
          <a:srcRect/>
          <a:stretch>
            <a:fillRect/>
          </a:stretch>
        </p:blipFill>
        <p:spPr bwMode="auto">
          <a:xfrm>
            <a:off x="5357818" y="5214950"/>
            <a:ext cx="2143125" cy="1428750"/>
          </a:xfrm>
          <a:prstGeom prst="rect">
            <a:avLst/>
          </a:prstGeom>
          <a:noFill/>
          <a:ln w="9525">
            <a:noFill/>
            <a:miter lim="800000"/>
            <a:headEnd/>
            <a:tailEnd/>
          </a:ln>
          <a:effectLst/>
        </p:spPr>
      </p:pic>
      <p:sp>
        <p:nvSpPr>
          <p:cNvPr id="10" name="TextBox 9"/>
          <p:cNvSpPr txBox="1"/>
          <p:nvPr/>
        </p:nvSpPr>
        <p:spPr>
          <a:xfrm>
            <a:off x="285720" y="0"/>
            <a:ext cx="3357586" cy="707886"/>
          </a:xfrm>
          <a:prstGeom prst="rect">
            <a:avLst/>
          </a:prstGeom>
          <a:noFill/>
        </p:spPr>
        <p:txBody>
          <a:bodyPr wrap="square" rtlCol="0">
            <a:spAutoFit/>
          </a:bodyPr>
          <a:lstStyle/>
          <a:p>
            <a:r>
              <a:rPr lang="en-US" sz="4000" b="1" dirty="0" smtClean="0">
                <a:solidFill>
                  <a:schemeClr val="bg1"/>
                </a:solidFill>
              </a:rPr>
              <a:t>Glasgow</a:t>
            </a:r>
            <a:endParaRPr lang="ru-RU" sz="4000" b="1" dirty="0">
              <a:solidFill>
                <a:schemeClr val="bg1"/>
              </a:solidFill>
            </a:endParaRPr>
          </a:p>
        </p:txBody>
      </p:sp>
      <p:sp>
        <p:nvSpPr>
          <p:cNvPr id="11" name="TextBox 10"/>
          <p:cNvSpPr txBox="1"/>
          <p:nvPr/>
        </p:nvSpPr>
        <p:spPr>
          <a:xfrm>
            <a:off x="6286512" y="4429132"/>
            <a:ext cx="2214578" cy="584775"/>
          </a:xfrm>
          <a:prstGeom prst="rect">
            <a:avLst/>
          </a:prstGeom>
          <a:noFill/>
        </p:spPr>
        <p:txBody>
          <a:bodyPr wrap="square" rtlCol="0">
            <a:spAutoFit/>
          </a:bodyPr>
          <a:lstStyle/>
          <a:p>
            <a:r>
              <a:rPr lang="en-US" sz="3200" b="1" dirty="0" smtClean="0">
                <a:solidFill>
                  <a:schemeClr val="accent3">
                    <a:lumMod val="60000"/>
                    <a:lumOff val="40000"/>
                  </a:schemeClr>
                </a:solidFill>
              </a:rPr>
              <a:t>Aberdeen</a:t>
            </a:r>
            <a:endParaRPr lang="ru-RU" sz="3200" b="1" dirty="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57158" y="-142900"/>
            <a:ext cx="8229600" cy="1143000"/>
          </a:xfrm>
        </p:spPr>
        <p:txBody>
          <a:bodyPr>
            <a:normAutofit fontScale="90000"/>
          </a:bodyPr>
          <a:lstStyle/>
          <a:p>
            <a:r>
              <a:rPr lang="en-US" b="1" dirty="0" smtClean="0">
                <a:solidFill>
                  <a:srgbClr val="7030A0"/>
                </a:solidFill>
              </a:rPr>
              <a:t>  </a:t>
            </a:r>
            <a:r>
              <a:rPr lang="en-US" sz="4000" b="1" dirty="0" smtClean="0">
                <a:solidFill>
                  <a:srgbClr val="7030A0"/>
                </a:solidFill>
              </a:rPr>
              <a:t>Discover Northern Ireland for yourself!</a:t>
            </a:r>
            <a:endParaRPr lang="ru-RU" sz="4000" b="1" dirty="0">
              <a:solidFill>
                <a:srgbClr val="7030A0"/>
              </a:solidFill>
            </a:endParaRPr>
          </a:p>
        </p:txBody>
      </p:sp>
      <p:pic>
        <p:nvPicPr>
          <p:cNvPr id="8194" name="Picture 2"/>
          <p:cNvPicPr>
            <a:picLocks noGrp="1" noChangeAspect="1" noChangeArrowheads="1"/>
          </p:cNvPicPr>
          <p:nvPr>
            <p:ph idx="1"/>
          </p:nvPr>
        </p:nvPicPr>
        <p:blipFill>
          <a:blip r:embed="rId2"/>
          <a:srcRect/>
          <a:stretch>
            <a:fillRect/>
          </a:stretch>
        </p:blipFill>
        <p:spPr bwMode="auto">
          <a:xfrm>
            <a:off x="285720" y="4000504"/>
            <a:ext cx="4082135" cy="2714620"/>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rot="10800000" flipV="1">
            <a:off x="4786314" y="1000109"/>
            <a:ext cx="4039816" cy="2786080"/>
          </a:xfrm>
          <a:prstGeom prst="rect">
            <a:avLst/>
          </a:prstGeom>
          <a:noFill/>
          <a:ln w="9525">
            <a:noFill/>
            <a:miter lim="800000"/>
            <a:headEnd/>
            <a:tailEnd/>
          </a:ln>
          <a:effectLst/>
        </p:spPr>
      </p:pic>
      <p:pic>
        <p:nvPicPr>
          <p:cNvPr id="8196" name="Picture 4"/>
          <p:cNvPicPr>
            <a:picLocks noChangeAspect="1" noChangeArrowheads="1"/>
          </p:cNvPicPr>
          <p:nvPr/>
        </p:nvPicPr>
        <p:blipFill>
          <a:blip r:embed="rId4"/>
          <a:srcRect/>
          <a:stretch>
            <a:fillRect/>
          </a:stretch>
        </p:blipFill>
        <p:spPr bwMode="auto">
          <a:xfrm>
            <a:off x="285720" y="1012162"/>
            <a:ext cx="4071966" cy="2774027"/>
          </a:xfrm>
          <a:prstGeom prst="rect">
            <a:avLst/>
          </a:prstGeom>
          <a:noFill/>
          <a:ln w="9525">
            <a:noFill/>
            <a:miter lim="800000"/>
            <a:headEnd/>
            <a:tailEnd/>
          </a:ln>
          <a:effectLst/>
        </p:spPr>
      </p:pic>
      <p:pic>
        <p:nvPicPr>
          <p:cNvPr id="8197" name="Picture 5"/>
          <p:cNvPicPr>
            <a:picLocks noChangeAspect="1" noChangeArrowheads="1"/>
          </p:cNvPicPr>
          <p:nvPr/>
        </p:nvPicPr>
        <p:blipFill>
          <a:blip r:embed="rId5"/>
          <a:srcRect/>
          <a:stretch>
            <a:fillRect/>
          </a:stretch>
        </p:blipFill>
        <p:spPr bwMode="auto">
          <a:xfrm>
            <a:off x="4857752" y="3978802"/>
            <a:ext cx="3929090" cy="2736331"/>
          </a:xfrm>
          <a:prstGeom prst="rect">
            <a:avLst/>
          </a:prstGeom>
          <a:noFill/>
          <a:ln w="9525">
            <a:noFill/>
            <a:miter lim="800000"/>
            <a:headEnd/>
            <a:tailEnd/>
          </a:ln>
          <a:effectLst/>
        </p:spPr>
      </p:pic>
      <p:sp>
        <p:nvSpPr>
          <p:cNvPr id="13" name="TextBox 12"/>
          <p:cNvSpPr txBox="1"/>
          <p:nvPr/>
        </p:nvSpPr>
        <p:spPr>
          <a:xfrm>
            <a:off x="285720" y="1000108"/>
            <a:ext cx="2357454" cy="769441"/>
          </a:xfrm>
          <a:prstGeom prst="rect">
            <a:avLst/>
          </a:prstGeom>
          <a:noFill/>
        </p:spPr>
        <p:txBody>
          <a:bodyPr wrap="square" rtlCol="0">
            <a:spAutoFit/>
          </a:bodyPr>
          <a:lstStyle/>
          <a:p>
            <a:r>
              <a:rPr lang="en-US" sz="4400" b="1" dirty="0" smtClean="0">
                <a:solidFill>
                  <a:schemeClr val="bg1"/>
                </a:solidFill>
              </a:rPr>
              <a:t>Belfast</a:t>
            </a:r>
            <a:endParaRPr lang="ru-RU" sz="4400" b="1" dirty="0">
              <a:solidFill>
                <a:schemeClr val="bg1"/>
              </a:solidFill>
            </a:endParaRPr>
          </a:p>
        </p:txBody>
      </p:sp>
      <p:sp>
        <p:nvSpPr>
          <p:cNvPr id="8" name="TextBox 7"/>
          <p:cNvSpPr txBox="1"/>
          <p:nvPr/>
        </p:nvSpPr>
        <p:spPr>
          <a:xfrm>
            <a:off x="500034" y="4071942"/>
            <a:ext cx="2857520" cy="369332"/>
          </a:xfrm>
          <a:prstGeom prst="rect">
            <a:avLst/>
          </a:prstGeom>
          <a:noFill/>
        </p:spPr>
        <p:txBody>
          <a:bodyPr wrap="square" rtlCol="0">
            <a:spAutoFit/>
          </a:bodyPr>
          <a:lstStyle/>
          <a:p>
            <a:r>
              <a:rPr lang="en-US" b="1" dirty="0" smtClean="0">
                <a:solidFill>
                  <a:srgbClr val="FF0000"/>
                </a:solidFill>
              </a:rPr>
              <a:t>Grand Opera House</a:t>
            </a:r>
            <a:endParaRPr lang="ru-RU"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338"/>
            <a:ext cx="8229600" cy="1143000"/>
          </a:xfrm>
        </p:spPr>
        <p:txBody>
          <a:bodyPr/>
          <a:lstStyle/>
          <a:p>
            <a:r>
              <a:rPr lang="en-US" dirty="0" smtClean="0"/>
              <a:t>This is the key of the kingdom</a:t>
            </a:r>
            <a:endParaRPr lang="ru-RU" dirty="0"/>
          </a:p>
        </p:txBody>
      </p:sp>
      <p:sp>
        <p:nvSpPr>
          <p:cNvPr id="4" name="Содержимое 3"/>
          <p:cNvSpPr>
            <a:spLocks noGrp="1"/>
          </p:cNvSpPr>
          <p:nvPr>
            <p:ph idx="1"/>
          </p:nvPr>
        </p:nvSpPr>
        <p:spPr>
          <a:xfrm>
            <a:off x="428596" y="1000108"/>
            <a:ext cx="8229600" cy="4709160"/>
          </a:xfrm>
        </p:spPr>
        <p:txBody>
          <a:bodyPr>
            <a:noAutofit/>
          </a:bodyPr>
          <a:lstStyle/>
          <a:p>
            <a:r>
              <a:rPr lang="en-US" sz="1600" b="1" dirty="0" smtClean="0"/>
              <a:t>This is the key of the kingdom: </a:t>
            </a:r>
            <a:br>
              <a:rPr lang="en-US" sz="1600" b="1" dirty="0" smtClean="0"/>
            </a:br>
            <a:r>
              <a:rPr lang="en-US" sz="1600" b="1" dirty="0" smtClean="0"/>
              <a:t>In that kingdom there is a city, </a:t>
            </a:r>
            <a:br>
              <a:rPr lang="en-US" sz="1600" b="1" dirty="0" smtClean="0"/>
            </a:br>
            <a:r>
              <a:rPr lang="en-US" sz="1600" b="1" dirty="0" smtClean="0"/>
              <a:t>In that city there is a town, </a:t>
            </a:r>
            <a:br>
              <a:rPr lang="en-US" sz="1600" b="1" dirty="0" smtClean="0"/>
            </a:br>
            <a:r>
              <a:rPr lang="en-US" sz="1600" b="1" dirty="0" smtClean="0"/>
              <a:t>In that town there is a street, </a:t>
            </a:r>
            <a:br>
              <a:rPr lang="en-US" sz="1600" b="1" dirty="0" smtClean="0"/>
            </a:br>
            <a:r>
              <a:rPr lang="en-US" sz="1600" b="1" dirty="0" smtClean="0"/>
              <a:t>In that street there is a lane, </a:t>
            </a:r>
            <a:br>
              <a:rPr lang="en-US" sz="1600" b="1" dirty="0" smtClean="0"/>
            </a:br>
            <a:r>
              <a:rPr lang="en-US" sz="1600" b="1" dirty="0" smtClean="0"/>
              <a:t>In that lane there is a yard, </a:t>
            </a:r>
            <a:br>
              <a:rPr lang="en-US" sz="1600" b="1" dirty="0" smtClean="0"/>
            </a:br>
            <a:r>
              <a:rPr lang="en-US" sz="1600" b="1" dirty="0" smtClean="0"/>
              <a:t>In that yard there is a house, </a:t>
            </a:r>
            <a:br>
              <a:rPr lang="en-US" sz="1600" b="1" dirty="0" smtClean="0"/>
            </a:br>
            <a:r>
              <a:rPr lang="en-US" sz="1600" b="1" dirty="0" smtClean="0"/>
              <a:t>In that house there is a room, </a:t>
            </a:r>
            <a:br>
              <a:rPr lang="en-US" sz="1600" b="1" dirty="0" smtClean="0"/>
            </a:br>
            <a:r>
              <a:rPr lang="en-US" sz="1600" b="1" dirty="0" smtClean="0"/>
              <a:t>In that room there is a bed, </a:t>
            </a:r>
            <a:br>
              <a:rPr lang="en-US" sz="1600" b="1" dirty="0" smtClean="0"/>
            </a:br>
            <a:r>
              <a:rPr lang="en-US" sz="1600" b="1" dirty="0" smtClean="0"/>
              <a:t>In that bed there is a basket,</a:t>
            </a:r>
            <a:br>
              <a:rPr lang="en-US" sz="1600" b="1" dirty="0" smtClean="0"/>
            </a:br>
            <a:r>
              <a:rPr lang="en-US" sz="1600" b="1" dirty="0" smtClean="0"/>
              <a:t>In that basket there are some flowers.</a:t>
            </a:r>
            <a:br>
              <a:rPr lang="en-US" sz="1600" b="1" dirty="0" smtClean="0"/>
            </a:br>
            <a:r>
              <a:rPr lang="en-US" sz="1600" b="1" dirty="0" smtClean="0"/>
              <a:t>Flowers in the basket, </a:t>
            </a:r>
            <a:br>
              <a:rPr lang="en-US" sz="1600" b="1" dirty="0" smtClean="0"/>
            </a:br>
            <a:r>
              <a:rPr lang="en-US" sz="1600" b="1" dirty="0" smtClean="0"/>
              <a:t>Basket in the bed, </a:t>
            </a:r>
            <a:br>
              <a:rPr lang="en-US" sz="1600" b="1" dirty="0" smtClean="0"/>
            </a:br>
            <a:r>
              <a:rPr lang="en-US" sz="1600" b="1" dirty="0" smtClean="0"/>
              <a:t>Bed in the room,</a:t>
            </a:r>
          </a:p>
          <a:p>
            <a:r>
              <a:rPr lang="en-US" sz="1600" b="1" dirty="0" smtClean="0"/>
              <a:t>Room in the house, </a:t>
            </a:r>
            <a:br>
              <a:rPr lang="en-US" sz="1600" b="1" dirty="0" smtClean="0"/>
            </a:br>
            <a:r>
              <a:rPr lang="en-US" sz="1600" b="1" dirty="0" smtClean="0"/>
              <a:t>House in the  yard, </a:t>
            </a:r>
            <a:br>
              <a:rPr lang="en-US" sz="1600" b="1" dirty="0" smtClean="0"/>
            </a:br>
            <a:r>
              <a:rPr lang="en-US" sz="1600" b="1" dirty="0" smtClean="0"/>
              <a:t>Yard in the  lane, </a:t>
            </a:r>
            <a:br>
              <a:rPr lang="en-US" sz="1600" b="1" dirty="0" smtClean="0"/>
            </a:br>
            <a:r>
              <a:rPr lang="en-US" sz="1600" b="1" dirty="0" smtClean="0"/>
              <a:t>Lane in the  street,</a:t>
            </a:r>
            <a:br>
              <a:rPr lang="en-US" sz="1600" b="1" dirty="0" smtClean="0"/>
            </a:br>
            <a:r>
              <a:rPr lang="en-US" sz="1600" b="1" dirty="0" smtClean="0"/>
              <a:t>Street in the  town, </a:t>
            </a:r>
            <a:br>
              <a:rPr lang="en-US" sz="1600" b="1" dirty="0" smtClean="0"/>
            </a:br>
            <a:r>
              <a:rPr lang="en-US" sz="1600" b="1" dirty="0" smtClean="0"/>
              <a:t>Town in the city, </a:t>
            </a:r>
            <a:br>
              <a:rPr lang="en-US" sz="1600" b="1" dirty="0" smtClean="0"/>
            </a:br>
            <a:r>
              <a:rPr lang="en-US" sz="1600" b="1" dirty="0" smtClean="0"/>
              <a:t>City in the kingdom:</a:t>
            </a:r>
            <a:br>
              <a:rPr lang="en-US" sz="1600" b="1" dirty="0" smtClean="0"/>
            </a:br>
            <a:r>
              <a:rPr lang="en-US" sz="1600" b="1" dirty="0" smtClean="0"/>
              <a:t>This is the key of the kingdom.</a:t>
            </a:r>
            <a:br>
              <a:rPr lang="en-US" sz="1600" b="1" dirty="0" smtClean="0"/>
            </a:br>
            <a:endParaRPr lang="ru-RU" sz="1600" b="1" dirty="0"/>
          </a:p>
        </p:txBody>
      </p:sp>
      <p:pic>
        <p:nvPicPr>
          <p:cNvPr id="5122" name="Picture 2"/>
          <p:cNvPicPr>
            <a:picLocks noChangeAspect="1" noChangeArrowheads="1"/>
          </p:cNvPicPr>
          <p:nvPr/>
        </p:nvPicPr>
        <p:blipFill>
          <a:blip r:embed="rId2"/>
          <a:srcRect/>
          <a:stretch>
            <a:fillRect/>
          </a:stretch>
        </p:blipFill>
        <p:spPr bwMode="auto">
          <a:xfrm>
            <a:off x="4529404" y="1120752"/>
            <a:ext cx="4043124" cy="5237206"/>
          </a:xfrm>
          <a:prstGeom prst="rect">
            <a:avLst/>
          </a:prstGeom>
          <a:noFill/>
          <a:ln w="9525">
            <a:noFill/>
            <a:miter lim="800000"/>
            <a:headEnd/>
            <a:tailEnd/>
          </a:ln>
          <a:effectLst/>
        </p:spPr>
      </p:pic>
    </p:spTree>
    <p:extLst>
      <p:ext uri="{BB962C8B-B14F-4D97-AF65-F5344CB8AC3E}">
        <p14:creationId xmlns="" xmlns:p14="http://schemas.microsoft.com/office/powerpoint/2010/main" val="2449668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357298"/>
            <a:ext cx="8229600" cy="4967302"/>
          </a:xfrm>
        </p:spPr>
        <p:txBody>
          <a:bodyPr/>
          <a:lstStyle/>
          <a:p>
            <a:r>
              <a:rPr lang="en-US" b="1" dirty="0" smtClean="0">
                <a:solidFill>
                  <a:srgbClr val="002060"/>
                </a:solidFill>
              </a:rPr>
              <a:t>Up, down, up, down,</a:t>
            </a:r>
          </a:p>
          <a:p>
            <a:r>
              <a:rPr lang="en-US" b="1" dirty="0" smtClean="0">
                <a:solidFill>
                  <a:srgbClr val="002060"/>
                </a:solidFill>
              </a:rPr>
              <a:t>Which is the way</a:t>
            </a:r>
          </a:p>
          <a:p>
            <a:r>
              <a:rPr lang="en-US" b="1" dirty="0" smtClean="0">
                <a:solidFill>
                  <a:srgbClr val="002060"/>
                </a:solidFill>
              </a:rPr>
              <a:t>To London town?</a:t>
            </a:r>
          </a:p>
          <a:p>
            <a:r>
              <a:rPr lang="en-US" b="1" dirty="0" smtClean="0">
                <a:solidFill>
                  <a:srgbClr val="002060"/>
                </a:solidFill>
              </a:rPr>
              <a:t>Where? Where?</a:t>
            </a:r>
          </a:p>
          <a:p>
            <a:r>
              <a:rPr lang="en-US" b="1" dirty="0" smtClean="0">
                <a:solidFill>
                  <a:srgbClr val="002060"/>
                </a:solidFill>
              </a:rPr>
              <a:t>Up in the air,</a:t>
            </a:r>
          </a:p>
          <a:p>
            <a:r>
              <a:rPr lang="en-US" b="1" dirty="0" smtClean="0">
                <a:solidFill>
                  <a:srgbClr val="002060"/>
                </a:solidFill>
              </a:rPr>
              <a:t>Close your eyes –</a:t>
            </a:r>
          </a:p>
          <a:p>
            <a:r>
              <a:rPr lang="en-US" b="1" dirty="0" smtClean="0">
                <a:solidFill>
                  <a:srgbClr val="002060"/>
                </a:solidFill>
              </a:rPr>
              <a:t>And you are there!</a:t>
            </a:r>
            <a:endParaRPr lang="ru-RU" b="1"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solidFill>
                  <a:schemeClr val="tx1"/>
                </a:solidFill>
              </a:rPr>
              <a:t>The United Kingdom of Great Britain and Northern Ireland</a:t>
            </a:r>
            <a:endParaRPr lang="ru-RU" b="1" dirty="0">
              <a:solidFill>
                <a:schemeClr val="tx1"/>
              </a:solidFill>
            </a:endParaRPr>
          </a:p>
        </p:txBody>
      </p:sp>
      <p:sp>
        <p:nvSpPr>
          <p:cNvPr id="5" name="Объект 4"/>
          <p:cNvSpPr>
            <a:spLocks noGrp="1"/>
          </p:cNvSpPr>
          <p:nvPr>
            <p:ph idx="1"/>
          </p:nvPr>
        </p:nvSpPr>
        <p:spPr/>
        <p:txBody>
          <a:bodyPr/>
          <a:lstStyle/>
          <a:p>
            <a:endParaRPr lang="ru-RU" dirty="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2066359"/>
            <a:ext cx="3352800" cy="3962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995935" y="2066359"/>
            <a:ext cx="4928137" cy="3962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6439741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Текст 6"/>
          <p:cNvSpPr>
            <a:spLocks noGrp="1"/>
          </p:cNvSpPr>
          <p:nvPr>
            <p:ph type="body" idx="1"/>
          </p:nvPr>
        </p:nvSpPr>
        <p:spPr>
          <a:xfrm>
            <a:off x="428596" y="1285860"/>
            <a:ext cx="4040188" cy="659352"/>
          </a:xfrm>
        </p:spPr>
        <p:txBody>
          <a:bodyPr/>
          <a:lstStyle/>
          <a:p>
            <a:r>
              <a:rPr lang="en-US" dirty="0" smtClean="0"/>
              <a:t>The United Kingdom consists of</a:t>
            </a:r>
            <a:endParaRPr lang="ru-RU" dirty="0"/>
          </a:p>
        </p:txBody>
      </p:sp>
      <p:sp>
        <p:nvSpPr>
          <p:cNvPr id="9" name="Текст 8"/>
          <p:cNvSpPr>
            <a:spLocks noGrp="1"/>
          </p:cNvSpPr>
          <p:nvPr>
            <p:ph type="body" sz="half" idx="3"/>
          </p:nvPr>
        </p:nvSpPr>
        <p:spPr/>
        <p:txBody>
          <a:bodyPr/>
          <a:lstStyle/>
          <a:p>
            <a:endParaRPr lang="ru-RU" dirty="0"/>
          </a:p>
        </p:txBody>
      </p:sp>
      <p:sp>
        <p:nvSpPr>
          <p:cNvPr id="8" name="Содержимое 7"/>
          <p:cNvSpPr>
            <a:spLocks noGrp="1"/>
          </p:cNvSpPr>
          <p:nvPr>
            <p:ph sz="quarter" idx="2"/>
          </p:nvPr>
        </p:nvSpPr>
        <p:spPr/>
        <p:txBody>
          <a:bodyPr/>
          <a:lstStyle/>
          <a:p>
            <a:r>
              <a:rPr lang="en-US" b="1" dirty="0" smtClean="0">
                <a:solidFill>
                  <a:srgbClr val="FF0000"/>
                </a:solidFill>
              </a:rPr>
              <a:t>England -</a:t>
            </a:r>
            <a:r>
              <a:rPr lang="en-US" b="1" dirty="0" smtClean="0">
                <a:solidFill>
                  <a:srgbClr val="C00000"/>
                </a:solidFill>
              </a:rPr>
              <a:t>London</a:t>
            </a:r>
          </a:p>
          <a:p>
            <a:r>
              <a:rPr lang="en-US" b="1" dirty="0" smtClean="0">
                <a:solidFill>
                  <a:srgbClr val="FF0000"/>
                </a:solidFill>
              </a:rPr>
              <a:t>Wales -</a:t>
            </a:r>
            <a:r>
              <a:rPr lang="en-US" b="1" dirty="0" smtClean="0">
                <a:solidFill>
                  <a:schemeClr val="tx2">
                    <a:lumMod val="50000"/>
                  </a:schemeClr>
                </a:solidFill>
              </a:rPr>
              <a:t>Cardiff</a:t>
            </a:r>
          </a:p>
          <a:p>
            <a:r>
              <a:rPr lang="en-US" b="1" dirty="0" smtClean="0">
                <a:solidFill>
                  <a:srgbClr val="FF0000"/>
                </a:solidFill>
              </a:rPr>
              <a:t>Scotland -</a:t>
            </a:r>
            <a:r>
              <a:rPr lang="en-US" b="1" dirty="0" smtClean="0">
                <a:solidFill>
                  <a:srgbClr val="7030A0"/>
                </a:solidFill>
              </a:rPr>
              <a:t>Edinburgh</a:t>
            </a:r>
          </a:p>
          <a:p>
            <a:r>
              <a:rPr lang="en-US" b="1" dirty="0" smtClean="0">
                <a:solidFill>
                  <a:srgbClr val="FF0000"/>
                </a:solidFill>
              </a:rPr>
              <a:t>Northern Ireland –</a:t>
            </a:r>
          </a:p>
          <a:p>
            <a:r>
              <a:rPr lang="en-US" b="1" dirty="0" smtClean="0">
                <a:solidFill>
                  <a:srgbClr val="00B050"/>
                </a:solidFill>
              </a:rPr>
              <a:t>Belfast</a:t>
            </a:r>
            <a:endParaRPr lang="ru-RU" b="1" dirty="0">
              <a:solidFill>
                <a:srgbClr val="00B050"/>
              </a:solidFill>
            </a:endParaRPr>
          </a:p>
        </p:txBody>
      </p:sp>
      <p:sp>
        <p:nvSpPr>
          <p:cNvPr id="10" name="Содержимое 9"/>
          <p:cNvSpPr>
            <a:spLocks noGrp="1"/>
          </p:cNvSpPr>
          <p:nvPr>
            <p:ph sz="quarter" idx="4"/>
          </p:nvPr>
        </p:nvSpPr>
        <p:spPr/>
        <p:txBody>
          <a:bodyPr/>
          <a:lstStyle/>
          <a:p>
            <a:endParaRPr lang="ru-RU"/>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25403" y="714355"/>
            <a:ext cx="4967043" cy="578647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547376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r>
              <a:rPr lang="ru-RU" sz="4800" b="1" dirty="0" smtClean="0">
                <a:solidFill>
                  <a:srgbClr val="FFFF00"/>
                </a:solidFill>
              </a:rPr>
              <a:t>                                                             </a:t>
            </a:r>
            <a:r>
              <a:rPr lang="en-US" sz="4800" b="1" dirty="0" smtClean="0">
                <a:solidFill>
                  <a:srgbClr val="FFFF00"/>
                </a:solidFill>
              </a:rPr>
              <a:t> </a:t>
            </a:r>
            <a:r>
              <a:rPr lang="ru-RU" sz="4800" b="1" dirty="0" smtClean="0">
                <a:solidFill>
                  <a:srgbClr val="FFFF00"/>
                </a:solidFill>
              </a:rPr>
              <a:t>  </a:t>
            </a:r>
            <a:endParaRPr lang="ru-RU" sz="4800" b="1" dirty="0">
              <a:solidFill>
                <a:srgbClr val="FFFF00"/>
              </a:solidFill>
            </a:endParaRPr>
          </a:p>
        </p:txBody>
      </p:sp>
      <p:pic>
        <p:nvPicPr>
          <p:cNvPr id="1026" name="Picture 2"/>
          <p:cNvPicPr>
            <a:picLocks noChangeAspect="1" noChangeArrowheads="1"/>
          </p:cNvPicPr>
          <p:nvPr/>
        </p:nvPicPr>
        <p:blipFill>
          <a:blip r:embed="rId2"/>
          <a:srcRect/>
          <a:stretch>
            <a:fillRect/>
          </a:stretch>
        </p:blipFill>
        <p:spPr bwMode="auto">
          <a:xfrm rot="21230732">
            <a:off x="357159" y="285729"/>
            <a:ext cx="3500462" cy="4283782"/>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a:srcRect/>
          <a:stretch>
            <a:fillRect/>
          </a:stretch>
        </p:blipFill>
        <p:spPr bwMode="auto">
          <a:xfrm rot="208760">
            <a:off x="3786182" y="214290"/>
            <a:ext cx="4886338" cy="3257559"/>
          </a:xfrm>
          <a:prstGeom prst="rect">
            <a:avLst/>
          </a:prstGeom>
          <a:noFill/>
          <a:ln w="9525">
            <a:noFill/>
            <a:miter lim="800000"/>
            <a:headEnd/>
            <a:tailEnd/>
          </a:ln>
          <a:effectLst/>
        </p:spPr>
      </p:pic>
      <p:pic>
        <p:nvPicPr>
          <p:cNvPr id="1031" name="Picture 7"/>
          <p:cNvPicPr>
            <a:picLocks noChangeAspect="1" noChangeArrowheads="1"/>
          </p:cNvPicPr>
          <p:nvPr/>
        </p:nvPicPr>
        <p:blipFill>
          <a:blip r:embed="rId4"/>
          <a:srcRect/>
          <a:stretch>
            <a:fillRect/>
          </a:stretch>
        </p:blipFill>
        <p:spPr bwMode="auto">
          <a:xfrm rot="244975">
            <a:off x="4032563" y="3638852"/>
            <a:ext cx="4429156" cy="3065358"/>
          </a:xfrm>
          <a:prstGeom prst="rect">
            <a:avLst/>
          </a:prstGeom>
          <a:noFill/>
          <a:ln w="9525">
            <a:noFill/>
            <a:miter lim="800000"/>
            <a:headEnd/>
            <a:tailEnd/>
          </a:ln>
          <a:effectLst/>
        </p:spPr>
      </p:pic>
      <p:pic>
        <p:nvPicPr>
          <p:cNvPr id="1032" name="Picture 8"/>
          <p:cNvPicPr>
            <a:picLocks noChangeAspect="1" noChangeArrowheads="1"/>
          </p:cNvPicPr>
          <p:nvPr/>
        </p:nvPicPr>
        <p:blipFill>
          <a:blip r:embed="rId5"/>
          <a:srcRect/>
          <a:stretch>
            <a:fillRect/>
          </a:stretch>
        </p:blipFill>
        <p:spPr bwMode="auto">
          <a:xfrm rot="21044530">
            <a:off x="1000100" y="4339819"/>
            <a:ext cx="2857520" cy="2232453"/>
          </a:xfrm>
          <a:prstGeom prst="rect">
            <a:avLst/>
          </a:prstGeom>
          <a:noFill/>
          <a:ln w="9525">
            <a:noFill/>
            <a:miter lim="800000"/>
            <a:headEnd/>
            <a:tailEnd/>
          </a:ln>
          <a:effectLst/>
        </p:spPr>
      </p:pic>
    </p:spTree>
    <p:extLst>
      <p:ext uri="{BB962C8B-B14F-4D97-AF65-F5344CB8AC3E}">
        <p14:creationId xmlns="" xmlns:p14="http://schemas.microsoft.com/office/powerpoint/2010/main" val="1420632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Answer the questions:</a:t>
            </a:r>
            <a:endParaRPr lang="ru-RU" dirty="0"/>
          </a:p>
        </p:txBody>
      </p:sp>
      <p:sp>
        <p:nvSpPr>
          <p:cNvPr id="3" name="Содержимое 2"/>
          <p:cNvSpPr>
            <a:spLocks noGrp="1"/>
          </p:cNvSpPr>
          <p:nvPr>
            <p:ph idx="1"/>
          </p:nvPr>
        </p:nvSpPr>
        <p:spPr/>
        <p:txBody>
          <a:bodyPr/>
          <a:lstStyle/>
          <a:p>
            <a:r>
              <a:rPr lang="en-US" dirty="0" smtClean="0"/>
              <a:t>1.How many countries does the UK consist of? Name them.</a:t>
            </a:r>
          </a:p>
          <a:p>
            <a:r>
              <a:rPr lang="ru-RU" dirty="0" smtClean="0"/>
              <a:t>2</a:t>
            </a:r>
            <a:r>
              <a:rPr lang="en-US" dirty="0" smtClean="0"/>
              <a:t>.What  are  the capitals of these countries?</a:t>
            </a:r>
          </a:p>
          <a:p>
            <a:r>
              <a:rPr lang="ru-RU" dirty="0" smtClean="0"/>
              <a:t>3</a:t>
            </a:r>
            <a:r>
              <a:rPr lang="en-US" dirty="0" smtClean="0"/>
              <a:t>.What the official name of the whole country?</a:t>
            </a:r>
          </a:p>
          <a:p>
            <a:r>
              <a:rPr lang="en-US" dirty="0" smtClean="0"/>
              <a:t>4.What is the official language of the whole country?</a:t>
            </a:r>
          </a:p>
          <a:p>
            <a:r>
              <a:rPr lang="en-US" dirty="0" smtClean="0"/>
              <a:t>5.How do British people call the national flag?</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42900"/>
            <a:ext cx="8229600" cy="1143000"/>
          </a:xfrm>
        </p:spPr>
        <p:txBody>
          <a:bodyPr/>
          <a:lstStyle/>
          <a:p>
            <a:r>
              <a:rPr lang="en-US" b="1" dirty="0" smtClean="0"/>
              <a:t>The United Kingdom’s flag</a:t>
            </a:r>
            <a:endParaRPr lang="ru-RU" b="1" dirty="0"/>
          </a:p>
        </p:txBody>
      </p:sp>
      <p:pic>
        <p:nvPicPr>
          <p:cNvPr id="3074" name="Picture 2"/>
          <p:cNvPicPr>
            <a:picLocks noGrp="1" noChangeAspect="1" noChangeArrowheads="1"/>
          </p:cNvPicPr>
          <p:nvPr>
            <p:ph idx="1"/>
          </p:nvPr>
        </p:nvPicPr>
        <p:blipFill>
          <a:blip r:embed="rId2"/>
          <a:srcRect/>
          <a:stretch>
            <a:fillRect/>
          </a:stretch>
        </p:blipFill>
        <p:spPr bwMode="auto">
          <a:xfrm rot="16200000">
            <a:off x="3215160" y="1929278"/>
            <a:ext cx="5580516" cy="3705463"/>
          </a:xfrm>
          <a:prstGeom prst="rect">
            <a:avLst/>
          </a:prstGeom>
          <a:noFill/>
          <a:ln w="9525">
            <a:noFill/>
            <a:miter lim="800000"/>
            <a:headEnd/>
            <a:tailEnd/>
          </a:ln>
          <a:effectLst/>
        </p:spPr>
      </p:pic>
      <p:pic>
        <p:nvPicPr>
          <p:cNvPr id="5" name="Picture 4"/>
          <p:cNvPicPr>
            <a:picLocks noChangeAspect="1" noChangeArrowheads="1"/>
          </p:cNvPicPr>
          <p:nvPr/>
        </p:nvPicPr>
        <p:blipFill>
          <a:blip r:embed="rId3" cstate="print"/>
          <a:srcRect/>
          <a:stretch>
            <a:fillRect/>
          </a:stretch>
        </p:blipFill>
        <p:spPr bwMode="auto">
          <a:xfrm>
            <a:off x="714348" y="1285861"/>
            <a:ext cx="2459192" cy="52864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555</TotalTime>
  <Words>663</Words>
  <Application>Microsoft Office PowerPoint</Application>
  <PresentationFormat>Экран (4:3)</PresentationFormat>
  <Paragraphs>97</Paragraphs>
  <Slides>22</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Презентация  подготовлена учителем иностранных языков МБОУ СОШ №3 г.Суража Брянской области  Хомяковой Ириной Михайловной</vt:lpstr>
      <vt:lpstr>The travel agancy</vt:lpstr>
      <vt:lpstr>This is the key of the kingdom</vt:lpstr>
      <vt:lpstr>Слайд 4</vt:lpstr>
      <vt:lpstr>The United Kingdom of Great Britain and Northern Ireland</vt:lpstr>
      <vt:lpstr>Слайд 6</vt:lpstr>
      <vt:lpstr>Слайд 7</vt:lpstr>
      <vt:lpstr>Answer the questions:</vt:lpstr>
      <vt:lpstr>The United Kingdom’s flag</vt:lpstr>
      <vt:lpstr>Symbols and flags. England.</vt:lpstr>
      <vt:lpstr>                   Scotland</vt:lpstr>
      <vt:lpstr>                      Wales</vt:lpstr>
      <vt:lpstr>                    Northern Ireland</vt:lpstr>
      <vt:lpstr>            Travel to England!</vt:lpstr>
      <vt:lpstr>                 Manchester</vt:lpstr>
      <vt:lpstr>         Stratford-upon-Avon</vt:lpstr>
      <vt:lpstr>     Liverpool</vt:lpstr>
      <vt:lpstr>Wales</vt:lpstr>
      <vt:lpstr>                     Wales</vt:lpstr>
      <vt:lpstr>               Visit  Scotland!</vt:lpstr>
      <vt:lpstr>Слайд 21</vt:lpstr>
      <vt:lpstr>  Discover Northern Ireland for yourself!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United Kingdom of Great Britain and Northern Ireland</dc:title>
  <dc:creator>самсунг</dc:creator>
  <cp:lastModifiedBy>Artbook</cp:lastModifiedBy>
  <cp:revision>62</cp:revision>
  <dcterms:created xsi:type="dcterms:W3CDTF">2013-03-01T05:25:38Z</dcterms:created>
  <dcterms:modified xsi:type="dcterms:W3CDTF">2014-01-28T17:50:23Z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2085390</vt:lpwstr>
  </property>
  <property fmtid="{D5CDD505-2E9C-101B-9397-08002B2CF9AE}" name="NXPowerLiteSettings" pid="3">
    <vt:lpwstr>B74006B004C800</vt:lpwstr>
  </property>
  <property fmtid="{D5CDD505-2E9C-101B-9397-08002B2CF9AE}" name="NXPowerLiteVersion" pid="4">
    <vt:lpwstr>D6.0.1</vt:lpwstr>
  </property>
</Properties>
</file>