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6" r:id="rId1"/>
  </p:sldMasterIdLst>
  <p:sldIdLst>
    <p:sldId id="256" r:id="rId2"/>
    <p:sldId id="257" r:id="rId3"/>
    <p:sldId id="260" r:id="rId4"/>
    <p:sldId id="261" r:id="rId5"/>
    <p:sldId id="279" r:id="rId6"/>
    <p:sldId id="265" r:id="rId7"/>
    <p:sldId id="266" r:id="rId8"/>
    <p:sldId id="267" r:id="rId9"/>
    <p:sldId id="275" r:id="rId10"/>
    <p:sldId id="280" r:id="rId11"/>
    <p:sldId id="281" r:id="rId12"/>
    <p:sldId id="282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01FE52-37F3-4DDE-85D0-1866B795C540}" type="datetimeFigureOut">
              <a:rPr lang="ru-RU" smtClean="0"/>
              <a:pPr/>
              <a:t>11.12.2013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A87973-3D41-4BEE-A12D-CF847EAB08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01FE52-37F3-4DDE-85D0-1866B795C540}" type="datetimeFigureOut">
              <a:rPr lang="ru-RU" smtClean="0"/>
              <a:pPr/>
              <a:t>11.12.2013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A87973-3D41-4BEE-A12D-CF847EAB08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01FE52-37F3-4DDE-85D0-1866B795C540}" type="datetimeFigureOut">
              <a:rPr lang="ru-RU" smtClean="0"/>
              <a:pPr/>
              <a:t>11.12.2013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A87973-3D41-4BEE-A12D-CF847EAB08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01FE52-37F3-4DDE-85D0-1866B795C540}" type="datetimeFigureOut">
              <a:rPr lang="ru-RU" smtClean="0"/>
              <a:pPr/>
              <a:t>11.12.2013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A87973-3D41-4BEE-A12D-CF847EAB08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01FE52-37F3-4DDE-85D0-1866B795C540}" type="datetimeFigureOut">
              <a:rPr lang="ru-RU" smtClean="0"/>
              <a:pPr/>
              <a:t>11.12.2013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A87973-3D41-4BEE-A12D-CF847EAB08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01FE52-37F3-4DDE-85D0-1866B795C540}" type="datetimeFigureOut">
              <a:rPr lang="ru-RU" smtClean="0"/>
              <a:pPr/>
              <a:t>11.12.2013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A87973-3D41-4BEE-A12D-CF847EAB08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01FE52-37F3-4DDE-85D0-1866B795C540}" type="datetimeFigureOut">
              <a:rPr lang="ru-RU" smtClean="0"/>
              <a:pPr/>
              <a:t>11.12.2013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A87973-3D41-4BEE-A12D-CF847EAB08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01FE52-37F3-4DDE-85D0-1866B795C540}" type="datetimeFigureOut">
              <a:rPr lang="ru-RU" smtClean="0"/>
              <a:pPr/>
              <a:t>11.12.2013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A87973-3D41-4BEE-A12D-CF847EAB08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01FE52-37F3-4DDE-85D0-1866B795C540}" type="datetimeFigureOut">
              <a:rPr lang="ru-RU" smtClean="0"/>
              <a:pPr/>
              <a:t>11.12.2013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A87973-3D41-4BEE-A12D-CF847EAB08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01FE52-37F3-4DDE-85D0-1866B795C540}" type="datetimeFigureOut">
              <a:rPr lang="ru-RU" smtClean="0"/>
              <a:pPr/>
              <a:t>11.12.2013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A87973-3D41-4BEE-A12D-CF847EAB08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01FE52-37F3-4DDE-85D0-1866B795C540}" type="datetimeFigureOut">
              <a:rPr lang="ru-RU" smtClean="0"/>
              <a:pPr/>
              <a:t>11.12.2013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A87973-3D41-4BEE-A12D-CF847EAB08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01FE52-37F3-4DDE-85D0-1866B795C540}" type="datetimeFigureOut">
              <a:rPr lang="ru-RU" smtClean="0"/>
              <a:pPr/>
              <a:t>11.12.2013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A87973-3D41-4BEE-A12D-CF847EAB084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dirty="0"/>
              <a:t>Урок обобщения знаний и представления  исследовательских работ по </a:t>
            </a:r>
            <a:r>
              <a:rPr lang="ru-RU" sz="2400" dirty="0" smtClean="0"/>
              <a:t>теме:</a:t>
            </a:r>
            <a:endParaRPr lang="ru-RU" sz="24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642910" y="1928802"/>
            <a:ext cx="7143800" cy="38779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/>
              <a:t>« Уравнения с одним неизвестным</a:t>
            </a:r>
            <a:r>
              <a:rPr lang="ru-RU" sz="3200" b="1" dirty="0" smtClean="0"/>
              <a:t>»</a:t>
            </a:r>
          </a:p>
          <a:p>
            <a:endParaRPr lang="ru-RU" sz="3200" b="1" dirty="0" smtClean="0"/>
          </a:p>
          <a:p>
            <a:endParaRPr lang="ru-RU" sz="3200" b="1" dirty="0" smtClean="0"/>
          </a:p>
          <a:p>
            <a:endParaRPr lang="ru-RU" sz="3200" b="1" dirty="0" smtClean="0"/>
          </a:p>
          <a:p>
            <a:endParaRPr lang="ru-RU" sz="3200" b="1" dirty="0" smtClean="0"/>
          </a:p>
          <a:p>
            <a:endParaRPr lang="ru-RU" sz="3200" b="1" dirty="0" smtClean="0"/>
          </a:p>
          <a:p>
            <a:r>
              <a:rPr lang="ru-RU" b="1" dirty="0" smtClean="0"/>
              <a:t>                                                Подготовил : учитель  высшей категории</a:t>
            </a:r>
            <a:endParaRPr lang="ru-RU" dirty="0" smtClean="0"/>
          </a:p>
          <a:p>
            <a:r>
              <a:rPr lang="ru-RU" dirty="0" smtClean="0"/>
              <a:t>                                                МБОУ СОШ № 1 ВОВК З.Д.</a:t>
            </a:r>
          </a:p>
          <a:p>
            <a:r>
              <a:rPr lang="ru-RU" dirty="0" smtClean="0"/>
              <a:t>                                                Г. Морозовск Ростовской области</a:t>
            </a: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/>
              <a:t>VI</a:t>
            </a:r>
            <a:r>
              <a:rPr lang="ru-RU" sz="4000" b="1" dirty="0" smtClean="0"/>
              <a:t>. Итог урока:</a:t>
            </a: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1.Рефлексия урока: Все молодцы! Подведем итоги:</a:t>
            </a:r>
          </a:p>
          <a:p>
            <a:r>
              <a:rPr lang="ru-RU" dirty="0" smtClean="0"/>
              <a:t>а) отметки за тестирование (после проверки)</a:t>
            </a:r>
          </a:p>
          <a:p>
            <a:r>
              <a:rPr lang="ru-RU" dirty="0" smtClean="0"/>
              <a:t>б) отметки за задачи у доски</a:t>
            </a:r>
          </a:p>
          <a:p>
            <a:r>
              <a:rPr lang="ru-RU" dirty="0" smtClean="0"/>
              <a:t>в) отметить доклады (презентации)</a:t>
            </a:r>
          </a:p>
          <a:p>
            <a:r>
              <a:rPr lang="ru-RU" dirty="0" smtClean="0"/>
              <a:t>г)отметки за прикладные задачи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000" b="1" dirty="0" smtClean="0"/>
              <a:t>VII</a:t>
            </a:r>
            <a:r>
              <a:rPr lang="ru-RU" sz="4000" b="1" dirty="0" smtClean="0"/>
              <a:t>.</a:t>
            </a:r>
            <a:r>
              <a:rPr lang="ru-RU" sz="4000" dirty="0" smtClean="0"/>
              <a:t> </a:t>
            </a:r>
            <a:r>
              <a:rPr lang="ru-RU" sz="4000" b="1" dirty="0" smtClean="0"/>
              <a:t>Постановка домашнего задание</a:t>
            </a:r>
            <a:r>
              <a:rPr lang="ru-RU" sz="4000" dirty="0" smtClean="0"/>
              <a:t>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а) решить уравнения, полученные при решении задач на уроке;</a:t>
            </a:r>
          </a:p>
          <a:p>
            <a:r>
              <a:rPr lang="ru-RU" dirty="0" smtClean="0"/>
              <a:t>б) подготовка к контрольной работе.</a:t>
            </a:r>
          </a:p>
          <a:p>
            <a:pPr>
              <a:buNone/>
            </a:pPr>
            <a:r>
              <a:rPr lang="ru-RU" b="1" dirty="0" smtClean="0"/>
              <a:t>     </a:t>
            </a:r>
            <a:r>
              <a:rPr lang="ru-RU" dirty="0" smtClean="0"/>
              <a:t>Решить: «Проверь себя»</a:t>
            </a:r>
          </a:p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Литература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25000" lnSpcReduction="20000"/>
          </a:bodyPr>
          <a:lstStyle/>
          <a:p>
            <a:endParaRPr lang="ru-RU" dirty="0" smtClean="0"/>
          </a:p>
          <a:p>
            <a:r>
              <a:rPr lang="ru-RU" sz="6400" dirty="0" smtClean="0"/>
              <a:t>1) учебник  Алгебра -7   2013 г. «Просвещение», авторы:</a:t>
            </a:r>
          </a:p>
          <a:p>
            <a:r>
              <a:rPr lang="ru-RU" sz="6400" dirty="0" smtClean="0"/>
              <a:t> Ю.М. Колягин, М.В. Ткачева, Н.Е. Федорова, М.И. </a:t>
            </a:r>
            <a:r>
              <a:rPr lang="ru-RU" sz="6400" dirty="0" err="1" smtClean="0"/>
              <a:t>Шабунин</a:t>
            </a:r>
            <a:r>
              <a:rPr lang="ru-RU" sz="6400" dirty="0" smtClean="0"/>
              <a:t>.</a:t>
            </a:r>
          </a:p>
          <a:p>
            <a:r>
              <a:rPr lang="ru-RU" sz="6400" dirty="0" smtClean="0"/>
              <a:t>2) методическое пособие  Алгебра-7, 2012 года, авторы: </a:t>
            </a:r>
          </a:p>
          <a:p>
            <a:r>
              <a:rPr lang="ru-RU" sz="6400" dirty="0" smtClean="0"/>
              <a:t>Ю.М. Колягин, М.В. Ткачева, Н.Е. Федорова, М.И. </a:t>
            </a:r>
            <a:r>
              <a:rPr lang="ru-RU" sz="6400" dirty="0" err="1" smtClean="0"/>
              <a:t>Шабунин</a:t>
            </a:r>
            <a:r>
              <a:rPr lang="ru-RU" sz="6400" dirty="0" smtClean="0"/>
              <a:t>. </a:t>
            </a:r>
          </a:p>
          <a:p>
            <a:r>
              <a:rPr lang="ru-RU" sz="6400" dirty="0" smtClean="0"/>
              <a:t>3) Дидактические материалы Алгебра 7, составители: </a:t>
            </a:r>
          </a:p>
          <a:p>
            <a:r>
              <a:rPr lang="ru-RU" sz="6400" smtClean="0"/>
              <a:t>  </a:t>
            </a:r>
            <a:r>
              <a:rPr lang="ru-RU" sz="6400" dirty="0" smtClean="0"/>
              <a:t>М.В. Ткачева, Н.Е. Федорова, М.И. </a:t>
            </a:r>
            <a:r>
              <a:rPr lang="ru-RU" sz="6400" dirty="0" err="1" smtClean="0"/>
              <a:t>Шабунин</a:t>
            </a:r>
            <a:r>
              <a:rPr lang="ru-RU" sz="6400" dirty="0" smtClean="0"/>
              <a:t>, 2012г.</a:t>
            </a:r>
          </a:p>
          <a:p>
            <a:r>
              <a:rPr lang="ru-RU" sz="6400" dirty="0" smtClean="0"/>
              <a:t>4) Журнал «Математика» № 5,   2010 года.</a:t>
            </a:r>
          </a:p>
          <a:p>
            <a:r>
              <a:rPr lang="ru-RU" sz="6400" dirty="0" smtClean="0"/>
              <a:t>5) Тематические тестовые задания для подготовки к ГИА, составитель: Донец Л.П., Ярославль, Академия развития, 2012 г.</a:t>
            </a:r>
          </a:p>
          <a:p>
            <a:r>
              <a:rPr lang="ru-RU" sz="6400" dirty="0" smtClean="0"/>
              <a:t>6) </a:t>
            </a:r>
            <a:r>
              <a:rPr lang="ru-RU" sz="6400" dirty="0" err="1" smtClean="0"/>
              <a:t>Баврин</a:t>
            </a:r>
            <a:r>
              <a:rPr lang="ru-RU" sz="6400" dirty="0" smtClean="0"/>
              <a:t> И. И., </a:t>
            </a:r>
            <a:r>
              <a:rPr lang="ru-RU" sz="6400" dirty="0" err="1" smtClean="0"/>
              <a:t>Фрибус</a:t>
            </a:r>
            <a:r>
              <a:rPr lang="ru-RU" sz="6400" dirty="0" smtClean="0"/>
              <a:t> Е.А. Старинные задачи. М.: Просвещение, 1994. </a:t>
            </a:r>
          </a:p>
          <a:p>
            <a:r>
              <a:rPr lang="ru-RU" sz="6400" dirty="0" smtClean="0"/>
              <a:t>7) Глейзер Г.И. История математики в школе. М.: Просвещение, 1964.</a:t>
            </a:r>
          </a:p>
          <a:p>
            <a:r>
              <a:rPr lang="ru-RU" sz="6400" dirty="0" smtClean="0"/>
              <a:t> 8) интернет ресурсы. </a:t>
            </a:r>
          </a:p>
          <a:p>
            <a:r>
              <a:rPr lang="ru-RU" sz="6400" dirty="0" smtClean="0"/>
              <a:t> </a:t>
            </a:r>
          </a:p>
          <a:p>
            <a:r>
              <a:rPr lang="ru-RU" sz="6400" dirty="0" smtClean="0"/>
              <a:t> </a:t>
            </a:r>
          </a:p>
          <a:p>
            <a:r>
              <a:rPr lang="ru-RU" sz="6400" dirty="0" smtClean="0"/>
              <a:t> </a:t>
            </a:r>
            <a:endParaRPr lang="ru-RU" dirty="0" smtClean="0"/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 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5" name="Содержимое 1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dirty="0"/>
              <a:t>«Если ты услышишь,</a:t>
            </a:r>
          </a:p>
          <a:p>
            <a:pPr algn="ctr">
              <a:buNone/>
            </a:pPr>
            <a:r>
              <a:rPr lang="ru-RU" dirty="0"/>
              <a:t>что кто-то не любит математику, не верь.</a:t>
            </a:r>
          </a:p>
          <a:p>
            <a:pPr algn="ctr">
              <a:buNone/>
            </a:pPr>
            <a:r>
              <a:rPr lang="ru-RU" dirty="0"/>
              <a:t>Ее нельзя не любить</a:t>
            </a:r>
          </a:p>
          <a:p>
            <a:pPr algn="ctr">
              <a:buNone/>
            </a:pPr>
            <a:r>
              <a:rPr lang="ru-RU" dirty="0"/>
              <a:t>- ее можно только не знать»</a:t>
            </a:r>
          </a:p>
          <a:p>
            <a:pPr algn="ctr">
              <a:buNone/>
            </a:pPr>
            <a:r>
              <a:rPr lang="ru-RU" dirty="0"/>
              <a:t>( Конфуций) </a:t>
            </a:r>
          </a:p>
          <a:p>
            <a:pPr algn="ctr">
              <a:buNone/>
            </a:pPr>
            <a:r>
              <a:rPr lang="ru-RU" dirty="0"/>
              <a:t> </a:t>
            </a:r>
          </a:p>
          <a:p>
            <a:endParaRPr lang="ru-RU" dirty="0"/>
          </a:p>
        </p:txBody>
      </p:sp>
      <p:sp>
        <p:nvSpPr>
          <p:cNvPr id="16" name="Текст 15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1265" name="Picture 1" descr="C:\Documents and Settings\Admin\Рабочий стол\Новая папка\algebra_md_wht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785795"/>
            <a:ext cx="2071670" cy="1714511"/>
          </a:xfrm>
          <a:prstGeom prst="rect">
            <a:avLst/>
          </a:prstGeom>
          <a:noFill/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" dur="2000" fill="hold"/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4" dur="2000" fill="hold"/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8" dur="2000" fill="hold"/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2" dur="2000" fill="hold"/>
                                        <p:tgtEl>
                                          <p:spTgt spid="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6" dur="2000" fill="hold"/>
                                        <p:tgtEl>
                                          <p:spTgt spid="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ru-RU" b="1" dirty="0" smtClean="0"/>
              <a:t>Цели урока: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1.Закрепить  </a:t>
            </a:r>
            <a:r>
              <a:rPr lang="ru-RU" dirty="0"/>
              <a:t>умение решать линейные уравнения и задачи, решаемые с помощью уравнений.</a:t>
            </a:r>
          </a:p>
          <a:p>
            <a:r>
              <a:rPr lang="ru-RU" dirty="0"/>
              <a:t>2.Развивать вычислительные навыки  и приемы мыслительной деятельности.</a:t>
            </a:r>
          </a:p>
          <a:p>
            <a:r>
              <a:rPr lang="ru-RU" dirty="0"/>
              <a:t>3.Продолжать формирование навыков смыслового чтения, умения создавать и применять модели и схемы для решения учебных и познавательных задач.</a:t>
            </a:r>
          </a:p>
          <a:p>
            <a:r>
              <a:rPr lang="ru-RU" dirty="0"/>
              <a:t>4.Расширять общий кругозор уч-ся, воспитывать самостоятельность.</a:t>
            </a:r>
          </a:p>
          <a:p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8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3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8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71480"/>
            <a:ext cx="8229600" cy="846158"/>
          </a:xfrm>
        </p:spPr>
        <p:txBody>
          <a:bodyPr>
            <a:normAutofit fontScale="90000"/>
          </a:bodyPr>
          <a:lstStyle/>
          <a:p>
            <a:r>
              <a:rPr lang="ru-RU" sz="3600" b="1" dirty="0"/>
              <a:t>ХОД УРОКА: </a:t>
            </a:r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b="1" dirty="0" smtClean="0"/>
              <a:t>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1357298"/>
            <a:ext cx="8229600" cy="4525963"/>
          </a:xfrm>
        </p:spPr>
        <p:txBody>
          <a:bodyPr/>
          <a:lstStyle/>
          <a:p>
            <a:r>
              <a:rPr lang="en-US" dirty="0"/>
              <a:t>I</a:t>
            </a:r>
            <a:r>
              <a:rPr lang="ru-RU" dirty="0"/>
              <a:t>.Повторение – </a:t>
            </a:r>
            <a:r>
              <a:rPr lang="ru-RU" dirty="0" smtClean="0"/>
              <a:t>разминка</a:t>
            </a:r>
          </a:p>
          <a:p>
            <a:pPr>
              <a:buNone/>
            </a:pPr>
            <a:r>
              <a:rPr lang="ru-RU" dirty="0" smtClean="0"/>
              <a:t> </a:t>
            </a:r>
            <a:endParaRPr lang="ru-RU" sz="2000" dirty="0" smtClean="0"/>
          </a:p>
          <a:p>
            <a:pPr>
              <a:buNone/>
            </a:pPr>
            <a:endParaRPr lang="ru-RU" dirty="0"/>
          </a:p>
          <a:p>
            <a:pPr>
              <a:buNone/>
            </a:pPr>
            <a:endParaRPr lang="ru-RU" dirty="0"/>
          </a:p>
        </p:txBody>
      </p:sp>
      <p:pic>
        <p:nvPicPr>
          <p:cNvPr id="5124" name="Picture 4" descr="C:\Documents and Settings\Admin\Рабочий стол\Новая папка\img1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5787" y="2000240"/>
            <a:ext cx="7786742" cy="3286148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423335" y="5715016"/>
            <a:ext cx="4297330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3200" dirty="0" smtClean="0"/>
              <a:t> </a:t>
            </a:r>
            <a:r>
              <a:rPr lang="ru-RU" sz="1600" dirty="0" smtClean="0"/>
              <a:t>дальше </a:t>
            </a:r>
            <a:r>
              <a:rPr lang="ru-RU" sz="3200" dirty="0" smtClean="0"/>
              <a:t>: эстафета</a:t>
            </a:r>
          </a:p>
          <a:p>
            <a:pPr>
              <a:buNone/>
            </a:pPr>
            <a:r>
              <a:rPr lang="ru-RU" dirty="0" smtClean="0"/>
              <a:t> (класс </a:t>
            </a:r>
            <a:r>
              <a:rPr lang="ru-RU" dirty="0" smtClean="0"/>
              <a:t>делится на две </a:t>
            </a:r>
            <a:r>
              <a:rPr lang="ru-RU" dirty="0" smtClean="0"/>
              <a:t>команды)</a:t>
            </a:r>
            <a:endParaRPr lang="ru-RU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Угадай слово</a:t>
            </a:r>
            <a:endParaRPr lang="ru-RU" dirty="0"/>
          </a:p>
        </p:txBody>
      </p:sp>
      <p:graphicFrame>
        <p:nvGraphicFramePr>
          <p:cNvPr id="7" name="Содержимое 6"/>
          <p:cNvGraphicFramePr>
            <a:graphicFrameLocks noGrp="1"/>
          </p:cNvGraphicFramePr>
          <p:nvPr>
            <p:ph sz="half" idx="1"/>
          </p:nvPr>
        </p:nvGraphicFramePr>
        <p:xfrm>
          <a:off x="457200" y="1600200"/>
          <a:ext cx="4038601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76943"/>
                <a:gridCol w="576943"/>
                <a:gridCol w="576943"/>
                <a:gridCol w="576943"/>
                <a:gridCol w="576943"/>
                <a:gridCol w="576943"/>
                <a:gridCol w="576943"/>
              </a:tblGrid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8" name="Содержимое 7"/>
          <p:cNvGraphicFramePr>
            <a:graphicFrameLocks noGrp="1"/>
          </p:cNvGraphicFramePr>
          <p:nvPr>
            <p:ph sz="half" idx="2"/>
          </p:nvPr>
        </p:nvGraphicFramePr>
        <p:xfrm>
          <a:off x="4648200" y="1600200"/>
          <a:ext cx="4038601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76943"/>
                <a:gridCol w="576943"/>
                <a:gridCol w="576943"/>
                <a:gridCol w="576943"/>
                <a:gridCol w="576943"/>
                <a:gridCol w="576943"/>
                <a:gridCol w="576943"/>
              </a:tblGrid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142841" y="5715016"/>
          <a:ext cx="4071970" cy="84083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81710"/>
                <a:gridCol w="581710"/>
                <a:gridCol w="581710"/>
                <a:gridCol w="581710"/>
                <a:gridCol w="581710"/>
                <a:gridCol w="581710"/>
                <a:gridCol w="581710"/>
              </a:tblGrid>
              <a:tr h="475071">
                <a:tc>
                  <a:txBody>
                    <a:bodyPr/>
                    <a:lstStyle/>
                    <a:p>
                      <a:r>
                        <a:rPr lang="ru-RU" dirty="0" smtClean="0"/>
                        <a:t>О</a:t>
                      </a:r>
                      <a:endParaRPr lang="ru-RU" dirty="0"/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Н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Д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Т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Ф</a:t>
                      </a:r>
                      <a:endParaRPr lang="ru-RU" dirty="0"/>
                    </a:p>
                  </a:txBody>
                  <a:tcPr/>
                </a:tc>
              </a:tr>
              <a:tr h="310747">
                <a:tc>
                  <a:txBody>
                    <a:bodyPr/>
                    <a:lstStyle/>
                    <a:p>
                      <a:r>
                        <a:rPr lang="ru-RU" dirty="0" smtClean="0"/>
                        <a:t>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-3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-5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-1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10/11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6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785786" y="2571744"/>
            <a:ext cx="6786610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arenR"/>
            </a:pPr>
            <a:r>
              <a:rPr lang="ru-RU" dirty="0" smtClean="0"/>
              <a:t>х+0,5=1,5;        </a:t>
            </a:r>
            <a:r>
              <a:rPr lang="ru-RU" dirty="0" err="1" smtClean="0"/>
              <a:t>х=</a:t>
            </a:r>
            <a:r>
              <a:rPr lang="ru-RU" dirty="0" smtClean="0"/>
              <a:t>                                                 1) х+0,5=7,5;         </a:t>
            </a:r>
            <a:r>
              <a:rPr lang="ru-RU" dirty="0" err="1" smtClean="0"/>
              <a:t>х=</a:t>
            </a:r>
            <a:endParaRPr lang="ru-RU" dirty="0" smtClean="0"/>
          </a:p>
          <a:p>
            <a:pPr marL="342900" indent="-342900">
              <a:buAutoNum type="arabicParenR"/>
            </a:pPr>
            <a:r>
              <a:rPr lang="ru-RU" dirty="0" smtClean="0"/>
              <a:t>3х=-9 ;               </a:t>
            </a:r>
            <a:r>
              <a:rPr lang="ru-RU" dirty="0" err="1" smtClean="0"/>
              <a:t>х=</a:t>
            </a:r>
            <a:r>
              <a:rPr lang="ru-RU" dirty="0" smtClean="0"/>
              <a:t>                                                2) 3х=-6 ;                </a:t>
            </a:r>
            <a:r>
              <a:rPr lang="ru-RU" dirty="0" err="1" smtClean="0"/>
              <a:t>х=</a:t>
            </a:r>
            <a:endParaRPr lang="ru-RU" dirty="0" smtClean="0"/>
          </a:p>
          <a:p>
            <a:pPr marL="342900" indent="-342900">
              <a:buAutoNum type="arabicParenR"/>
            </a:pPr>
            <a:r>
              <a:rPr lang="ru-RU" dirty="0" smtClean="0"/>
              <a:t>2х-1=5 ;             </a:t>
            </a:r>
            <a:r>
              <a:rPr lang="ru-RU" dirty="0" err="1" smtClean="0"/>
              <a:t>х=</a:t>
            </a:r>
            <a:r>
              <a:rPr lang="ru-RU" dirty="0" smtClean="0"/>
              <a:t>                                                3) 2х+5=7 ;             </a:t>
            </a:r>
            <a:r>
              <a:rPr lang="ru-RU" dirty="0" err="1" smtClean="0"/>
              <a:t>х=</a:t>
            </a:r>
            <a:endParaRPr lang="ru-RU" dirty="0" smtClean="0"/>
          </a:p>
          <a:p>
            <a:pPr marL="342900" indent="-342900">
              <a:buAutoNum type="arabicParenR"/>
            </a:pPr>
            <a:r>
              <a:rPr lang="ru-RU" dirty="0" smtClean="0"/>
              <a:t>1/3х=2;              </a:t>
            </a:r>
            <a:r>
              <a:rPr lang="ru-RU" dirty="0" err="1" smtClean="0"/>
              <a:t>х=</a:t>
            </a:r>
            <a:r>
              <a:rPr lang="ru-RU" dirty="0" smtClean="0"/>
              <a:t>                                                4) 1/2х=3 ;             </a:t>
            </a:r>
            <a:r>
              <a:rPr lang="ru-RU" dirty="0" err="1" smtClean="0"/>
              <a:t>х=</a:t>
            </a:r>
            <a:endParaRPr lang="ru-RU" dirty="0" smtClean="0"/>
          </a:p>
          <a:p>
            <a:pPr marL="342900" indent="-342900">
              <a:buAutoNum type="arabicParenR"/>
            </a:pPr>
            <a:r>
              <a:rPr lang="ru-RU" dirty="0" smtClean="0"/>
              <a:t>4х+4=2х-6;        </a:t>
            </a:r>
            <a:r>
              <a:rPr lang="ru-RU" dirty="0" err="1" smtClean="0"/>
              <a:t>х=</a:t>
            </a:r>
            <a:r>
              <a:rPr lang="ru-RU" dirty="0" smtClean="0"/>
              <a:t>                                                5) 3х+6=-10-х ;      </a:t>
            </a:r>
            <a:r>
              <a:rPr lang="ru-RU" dirty="0" err="1" smtClean="0"/>
              <a:t>х=</a:t>
            </a:r>
            <a:endParaRPr lang="ru-RU" dirty="0" smtClean="0"/>
          </a:p>
          <a:p>
            <a:pPr marL="342900" indent="-342900">
              <a:buAutoNum type="arabicParenR"/>
            </a:pPr>
            <a:r>
              <a:rPr lang="ru-RU" dirty="0" smtClean="0"/>
              <a:t>Х+0,25=-0,75;   </a:t>
            </a:r>
            <a:r>
              <a:rPr lang="ru-RU" dirty="0" err="1" smtClean="0"/>
              <a:t>х=</a:t>
            </a:r>
            <a:r>
              <a:rPr lang="ru-RU" dirty="0" smtClean="0"/>
              <a:t>                                                6) х-1,3=2,7 ;         </a:t>
            </a:r>
            <a:r>
              <a:rPr lang="ru-RU" dirty="0" err="1" smtClean="0"/>
              <a:t>х=</a:t>
            </a:r>
            <a:endParaRPr lang="ru-RU" dirty="0" smtClean="0"/>
          </a:p>
          <a:p>
            <a:pPr marL="342900" indent="-342900">
              <a:buAutoNum type="arabicParenR"/>
            </a:pPr>
            <a:r>
              <a:rPr lang="ru-RU" dirty="0" err="1" smtClean="0"/>
              <a:t>х</a:t>
            </a:r>
            <a:r>
              <a:rPr lang="ru-RU" dirty="0" smtClean="0"/>
              <a:t>/5=2/11 ;         </a:t>
            </a:r>
            <a:r>
              <a:rPr lang="ru-RU" dirty="0" err="1" smtClean="0"/>
              <a:t>х=</a:t>
            </a:r>
            <a:r>
              <a:rPr lang="ru-RU" dirty="0" smtClean="0"/>
              <a:t>                                                7) 3/8 = </a:t>
            </a:r>
            <a:r>
              <a:rPr lang="ru-RU" dirty="0" err="1" smtClean="0"/>
              <a:t>х</a:t>
            </a:r>
            <a:r>
              <a:rPr lang="ru-RU" dirty="0" smtClean="0"/>
              <a:t>/2 ;          </a:t>
            </a:r>
            <a:r>
              <a:rPr lang="ru-RU" dirty="0" err="1" smtClean="0"/>
              <a:t>х=</a:t>
            </a:r>
            <a:endParaRPr lang="ru-RU" dirty="0" smtClean="0"/>
          </a:p>
          <a:p>
            <a:pPr marL="342900" indent="-342900" algn="ctr">
              <a:buAutoNum type="arabicParenR"/>
            </a:pPr>
            <a:r>
              <a:rPr lang="ru-RU" dirty="0" smtClean="0"/>
              <a:t>Ох=6 ;                </a:t>
            </a:r>
            <a:r>
              <a:rPr lang="ru-RU" dirty="0" err="1" smtClean="0"/>
              <a:t>х=</a:t>
            </a:r>
            <a:r>
              <a:rPr lang="ru-RU" dirty="0" smtClean="0"/>
              <a:t>                                               8) </a:t>
            </a:r>
            <a:r>
              <a:rPr lang="ru-RU" dirty="0" err="1" smtClean="0"/>
              <a:t>Ох=</a:t>
            </a:r>
            <a:r>
              <a:rPr lang="ru-RU" dirty="0" smtClean="0"/>
              <a:t> О ;              </a:t>
            </a:r>
            <a:r>
              <a:rPr lang="ru-RU" dirty="0" err="1" smtClean="0"/>
              <a:t>х=</a:t>
            </a:r>
            <a:r>
              <a:rPr lang="ru-RU" dirty="0" smtClean="0"/>
              <a:t>        б.множество  или   н.корней</a:t>
            </a:r>
          </a:p>
          <a:p>
            <a:pPr marL="342900" indent="-342900" algn="ctr"/>
            <a:endParaRPr lang="ru-RU" dirty="0" smtClean="0"/>
          </a:p>
          <a:p>
            <a:pPr marL="342900" indent="-342900" algn="ctr"/>
            <a:r>
              <a:rPr lang="ru-RU" dirty="0" smtClean="0"/>
              <a:t>Ключи к ответам:</a:t>
            </a:r>
          </a:p>
          <a:p>
            <a:pPr marL="342900" indent="-342900">
              <a:buAutoNum type="arabicParenR"/>
            </a:pPr>
            <a:endParaRPr lang="en-US" dirty="0" smtClean="0"/>
          </a:p>
          <a:p>
            <a:pPr marL="342900" indent="-342900">
              <a:buAutoNum type="arabicParenR"/>
            </a:pPr>
            <a:endParaRPr lang="en-US" dirty="0" smtClean="0"/>
          </a:p>
          <a:p>
            <a:pPr marL="342900" indent="-342900">
              <a:buAutoNum type="arabicParenR"/>
            </a:pPr>
            <a:endParaRPr lang="en-US" dirty="0" smtClean="0"/>
          </a:p>
          <a:p>
            <a:pPr marL="342900" indent="-342900">
              <a:buAutoNum type="arabicParenR"/>
            </a:pPr>
            <a:endParaRPr lang="en-US" dirty="0" smtClean="0"/>
          </a:p>
          <a:p>
            <a:pPr marL="342900" indent="-342900">
              <a:buAutoNum type="arabicParenR"/>
            </a:pPr>
            <a:endParaRPr lang="en-US" dirty="0" smtClean="0"/>
          </a:p>
          <a:p>
            <a:pPr marL="342900" indent="-342900">
              <a:buAutoNum type="arabicParenR"/>
            </a:pPr>
            <a:endParaRPr lang="en-US" dirty="0" smtClean="0"/>
          </a:p>
          <a:p>
            <a:pPr marL="342900" indent="-342900">
              <a:buAutoNum type="arabicParenR"/>
            </a:pPr>
            <a:endParaRPr lang="en-US" dirty="0" smtClean="0"/>
          </a:p>
          <a:p>
            <a:pPr marL="342900" indent="-342900">
              <a:buAutoNum type="arabicParenR"/>
            </a:pPr>
            <a:endParaRPr lang="ru-RU" dirty="0" smtClean="0"/>
          </a:p>
          <a:p>
            <a:pPr marL="342900" indent="-342900">
              <a:buAutoNum type="arabicParenR"/>
            </a:pPr>
            <a:endParaRPr lang="ru-RU" dirty="0" smtClean="0"/>
          </a:p>
          <a:p>
            <a:pPr marL="342900" indent="-342900">
              <a:buAutoNum type="arabicParenR"/>
            </a:pPr>
            <a:endParaRPr lang="ru-RU" dirty="0"/>
          </a:p>
        </p:txBody>
      </p:sp>
      <p:graphicFrame>
        <p:nvGraphicFramePr>
          <p:cNvPr id="14" name="Таблица 13"/>
          <p:cNvGraphicFramePr>
            <a:graphicFrameLocks noGrp="1"/>
          </p:cNvGraphicFramePr>
          <p:nvPr/>
        </p:nvGraphicFramePr>
        <p:xfrm>
          <a:off x="4714871" y="5715016"/>
          <a:ext cx="4071970" cy="85725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81710"/>
                <a:gridCol w="581710"/>
                <a:gridCol w="581710"/>
                <a:gridCol w="581710"/>
                <a:gridCol w="581710"/>
                <a:gridCol w="581710"/>
                <a:gridCol w="581710"/>
              </a:tblGrid>
              <a:tr h="428628">
                <a:tc>
                  <a:txBody>
                    <a:bodyPr/>
                    <a:lstStyle/>
                    <a:p>
                      <a:r>
                        <a:rPr lang="ru-RU" dirty="0" smtClean="0"/>
                        <a:t>О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М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Х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Р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З</a:t>
                      </a:r>
                      <a:endParaRPr lang="ru-RU" dirty="0"/>
                    </a:p>
                  </a:txBody>
                  <a:tcPr/>
                </a:tc>
              </a:tr>
              <a:tr h="428628">
                <a:tc>
                  <a:txBody>
                    <a:bodyPr/>
                    <a:lstStyle/>
                    <a:p>
                      <a:r>
                        <a:rPr lang="ru-RU" dirty="0" smtClean="0"/>
                        <a:t>-2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6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4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3/4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7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-4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2700" dirty="0" smtClean="0"/>
              <a:t>II.       </a:t>
            </a:r>
            <a:r>
              <a:rPr lang="ru-RU" sz="2700" dirty="0" smtClean="0"/>
              <a:t>При </a:t>
            </a:r>
            <a:r>
              <a:rPr lang="ru-RU" sz="2700" dirty="0"/>
              <a:t>решении уравнений в разминке вы использовали свойства: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2000" dirty="0"/>
              <a:t>1 свойство </a:t>
            </a:r>
          </a:p>
          <a:p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dirty="0"/>
              <a:t>Любой член уравнения можно перенести из одной части в другую, изменив его знак на противоположный</a:t>
            </a:r>
            <a:r>
              <a:rPr lang="ru-RU" dirty="0" smtClean="0"/>
              <a:t>.</a:t>
            </a:r>
          </a:p>
          <a:p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ru-RU" sz="2000" dirty="0"/>
              <a:t>2 свойство</a:t>
            </a:r>
          </a:p>
          <a:p>
            <a:endParaRPr lang="ru-RU" dirty="0"/>
          </a:p>
        </p:txBody>
      </p:sp>
      <p:sp>
        <p:nvSpPr>
          <p:cNvPr id="7" name="Содержимое 6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ru-RU" dirty="0"/>
              <a:t>Обе части уравнения можно умножить или разделить на одно и то же число, не равное нулю</a:t>
            </a:r>
            <a:r>
              <a:rPr lang="ru-RU" dirty="0" smtClean="0"/>
              <a:t>.</a:t>
            </a:r>
          </a:p>
          <a:p>
            <a:endParaRPr lang="ru-RU" dirty="0"/>
          </a:p>
        </p:txBody>
      </p:sp>
      <p:pic>
        <p:nvPicPr>
          <p:cNvPr id="11" name="Picture 1" descr="C:\Documents and Settings\Admin\Рабочий стол\Новая папка\algebra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28860" y="4500570"/>
            <a:ext cx="3857652" cy="20002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build="p"/>
      <p:bldP spid="5" grpId="0" build="p"/>
      <p:bldP spid="6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en-US" sz="4000" b="1" dirty="0" smtClean="0"/>
              <a:t>III.  </a:t>
            </a:r>
            <a:r>
              <a:rPr lang="ru-RU" sz="2200" b="1" dirty="0" smtClean="0"/>
              <a:t>а)</a:t>
            </a:r>
            <a:r>
              <a:rPr lang="en-US" sz="2200" b="1" dirty="0" smtClean="0"/>
              <a:t>  </a:t>
            </a:r>
            <a:r>
              <a:rPr lang="ru-RU" sz="2200" b="1" dirty="0" smtClean="0"/>
              <a:t>тестирование </a:t>
            </a:r>
            <a:r>
              <a:rPr lang="ru-RU" sz="2200" b="1" dirty="0"/>
              <a:t>с проверкой</a:t>
            </a:r>
            <a:r>
              <a:rPr lang="ru-RU" sz="2700" dirty="0"/>
              <a:t>: </a:t>
            </a: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200" dirty="0" smtClean="0"/>
              <a:t>б)  Задачи у доски :               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285860"/>
            <a:ext cx="4040188" cy="3786214"/>
          </a:xfrm>
        </p:spPr>
        <p:txBody>
          <a:bodyPr>
            <a:normAutofit fontScale="32500" lnSpcReduction="20000"/>
          </a:bodyPr>
          <a:lstStyle/>
          <a:p>
            <a:endParaRPr lang="ru-RU" sz="1900" dirty="0" smtClean="0"/>
          </a:p>
          <a:p>
            <a:endParaRPr lang="ru-RU" sz="1900" dirty="0" smtClean="0"/>
          </a:p>
          <a:p>
            <a:r>
              <a:rPr lang="ru-RU" sz="4800" dirty="0" smtClean="0"/>
              <a:t>Задача №1. </a:t>
            </a:r>
            <a:r>
              <a:rPr lang="ru-RU" sz="4800" i="1" dirty="0" smtClean="0"/>
              <a:t>За 15 м ткани двух сортов заплатили  2840 р. При этом 1 м ткани </a:t>
            </a:r>
            <a:r>
              <a:rPr lang="en-US" sz="4800" i="1" dirty="0" smtClean="0"/>
              <a:t>I  </a:t>
            </a:r>
            <a:r>
              <a:rPr lang="ru-RU" sz="4800" i="1" dirty="0" smtClean="0"/>
              <a:t>сорта стоит 200 р., а </a:t>
            </a:r>
            <a:r>
              <a:rPr lang="en-US" sz="4800" i="1" dirty="0" smtClean="0"/>
              <a:t>II </a:t>
            </a:r>
            <a:r>
              <a:rPr lang="ru-RU" sz="4800" i="1" dirty="0" smtClean="0"/>
              <a:t>сорта -  180 р. Сколько метров ткани каждого сорта куплено?</a:t>
            </a:r>
          </a:p>
          <a:p>
            <a:endParaRPr lang="ru-RU" sz="4800" i="1" dirty="0" smtClean="0"/>
          </a:p>
          <a:p>
            <a:endParaRPr lang="ru-RU" sz="4800" i="1" dirty="0" smtClean="0"/>
          </a:p>
          <a:p>
            <a:endParaRPr lang="ru-RU" sz="4800" i="1" dirty="0" smtClean="0"/>
          </a:p>
          <a:p>
            <a:endParaRPr lang="ru-RU" sz="4800" i="1" dirty="0" smtClean="0"/>
          </a:p>
          <a:p>
            <a:endParaRPr lang="ru-RU" sz="4800" i="1" dirty="0" smtClean="0"/>
          </a:p>
          <a:p>
            <a:r>
              <a:rPr lang="ru-RU" sz="4800" dirty="0" smtClean="0"/>
              <a:t>Задача №2. </a:t>
            </a:r>
            <a:r>
              <a:rPr lang="ru-RU" sz="4800" i="1" dirty="0" smtClean="0"/>
              <a:t>От пристани А до пристани В лодка плыла по течению реки 3,5 ч. На обратный путь она затратила 5 ч 15 мин. Какое расстояние преодолела лодка за всё время движения, если скорость течения реки 2 км/час?</a:t>
            </a:r>
            <a:endParaRPr lang="ru-RU" sz="4800" dirty="0" smtClean="0"/>
          </a:p>
          <a:p>
            <a:endParaRPr lang="ru-RU" sz="4800" dirty="0" smtClean="0"/>
          </a:p>
          <a:p>
            <a:endParaRPr lang="ru-RU" sz="2000" dirty="0"/>
          </a:p>
        </p:txBody>
      </p:sp>
      <p:pic>
        <p:nvPicPr>
          <p:cNvPr id="1030" name="Picture 6" descr="C:\Documents and Settings\Admin\Рабочий стол\Новая папка\po_reke.pn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457200" y="4929198"/>
            <a:ext cx="4040188" cy="1571636"/>
          </a:xfrm>
          <a:prstGeom prst="rect">
            <a:avLst/>
          </a:prstGeom>
          <a:noFill/>
        </p:spPr>
      </p:pic>
      <p:sp>
        <p:nvSpPr>
          <p:cNvPr id="11" name="Текст 10"/>
          <p:cNvSpPr>
            <a:spLocks noGrp="1"/>
          </p:cNvSpPr>
          <p:nvPr>
            <p:ph type="body" sz="quarter" idx="3"/>
          </p:nvPr>
        </p:nvSpPr>
        <p:spPr>
          <a:xfrm>
            <a:off x="4645025" y="1928802"/>
            <a:ext cx="4041775" cy="1214445"/>
          </a:xfrm>
        </p:spPr>
        <p:txBody>
          <a:bodyPr>
            <a:normAutofit fontScale="62500" lnSpcReduction="20000"/>
          </a:bodyPr>
          <a:lstStyle/>
          <a:p>
            <a:r>
              <a:rPr lang="ru-RU" sz="2000" dirty="0" smtClean="0"/>
              <a:t>Задача №3. </a:t>
            </a:r>
            <a:r>
              <a:rPr lang="ru-RU" sz="2000" i="1" dirty="0" smtClean="0"/>
              <a:t>Из поселка  выехал автобус, а через час выехал автомобиль и догнал автобус через 1,5 ч. На каком расстоянии от поселка автомобиль догнал автобус, если скорость автомобиля на 40 км/ч больше скорости автобуса (автобус в пути  не делал остановок)?</a:t>
            </a:r>
            <a:endParaRPr lang="ru-RU" sz="2000" dirty="0" smtClean="0"/>
          </a:p>
          <a:p>
            <a:endParaRPr lang="ru-RU" sz="2000" dirty="0"/>
          </a:p>
        </p:txBody>
      </p:sp>
      <p:pic>
        <p:nvPicPr>
          <p:cNvPr id="1029" name="Picture 5" descr="C:\Documents and Settings\Admin\Рабочий стол\Новая папка\2a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4645025" y="3257392"/>
            <a:ext cx="4041775" cy="1786253"/>
          </a:xfrm>
          <a:prstGeom prst="rect">
            <a:avLst/>
          </a:prstGeom>
          <a:noFill/>
        </p:spPr>
      </p:pic>
      <p:pic>
        <p:nvPicPr>
          <p:cNvPr id="1031" name="Picture 7" descr="C:\Documents and Settings\Admin\Рабочий стол\Новая папка\0-tekstilna-kompaniya-interyunit-predlagaet-tkani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4348" y="2285992"/>
            <a:ext cx="3167058" cy="1071570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IV</a:t>
            </a:r>
            <a:r>
              <a:rPr lang="ru-RU" b="1" dirty="0"/>
              <a:t>. Решение задач прикладного характера 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dirty="0" smtClean="0"/>
              <a:t>На «5»</a:t>
            </a:r>
          </a:p>
          <a:p>
            <a:pPr>
              <a:buNone/>
            </a:pPr>
            <a:r>
              <a:rPr lang="ru-RU" dirty="0" smtClean="0"/>
              <a:t>-</a:t>
            </a:r>
            <a:r>
              <a:rPr lang="ru-RU" dirty="0"/>
              <a:t>№2 ст.62 учебника, </a:t>
            </a: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/>
              <a:t>и</a:t>
            </a:r>
            <a:r>
              <a:rPr lang="ru-RU" dirty="0" smtClean="0"/>
              <a:t>ли</a:t>
            </a:r>
          </a:p>
          <a:p>
            <a:pPr>
              <a:buNone/>
            </a:pPr>
            <a:r>
              <a:rPr lang="ru-RU" dirty="0" smtClean="0"/>
              <a:t> </a:t>
            </a:r>
            <a:r>
              <a:rPr lang="ru-RU" dirty="0"/>
              <a:t>№ 10 ст.63 учебника</a:t>
            </a:r>
          </a:p>
          <a:p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1325563"/>
          </a:xfrm>
        </p:spPr>
        <p:txBody>
          <a:bodyPr/>
          <a:lstStyle/>
          <a:p>
            <a:r>
              <a:rPr lang="ru-RU" dirty="0"/>
              <a:t> На «4</a:t>
            </a:r>
            <a:r>
              <a:rPr lang="ru-RU" dirty="0" smtClean="0"/>
              <a:t>»-</a:t>
            </a:r>
          </a:p>
          <a:p>
            <a:pPr>
              <a:buNone/>
            </a:pPr>
            <a:r>
              <a:rPr lang="ru-RU" dirty="0" smtClean="0"/>
              <a:t>№</a:t>
            </a:r>
            <a:r>
              <a:rPr lang="ru-RU" dirty="0"/>
              <a:t>1 ст.62 учебника</a:t>
            </a:r>
            <a:r>
              <a:rPr lang="ru-RU" dirty="0" smtClean="0"/>
              <a:t>.</a:t>
            </a:r>
          </a:p>
          <a:p>
            <a:pPr>
              <a:buNone/>
            </a:pPr>
            <a:endParaRPr lang="ru-RU" dirty="0"/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1028" name="Picture 4" descr="C:\Documents and Settings\Admin\Рабочий стол\Новая папка\post-2632-126596410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3143248"/>
            <a:ext cx="2786082" cy="1071570"/>
          </a:xfrm>
          <a:prstGeom prst="rect">
            <a:avLst/>
          </a:prstGeom>
          <a:noFill/>
        </p:spPr>
      </p:pic>
      <p:pic>
        <p:nvPicPr>
          <p:cNvPr id="1030" name="Picture 6" descr="C:\Documents and Settings\Admin\Рабочий стол\Новая папка\040030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00694" y="3571876"/>
            <a:ext cx="2286016" cy="2000263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2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6" dur="2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0" dur="2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4" dur="2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9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4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8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38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3" dur="2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7" dur="2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4" grpId="0" build="p"/>
      <p:bldP spid="6" grpId="0" build="p"/>
      <p:bldP spid="6" grpId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b="1" dirty="0" smtClean="0"/>
              <a:t>V</a:t>
            </a:r>
            <a:r>
              <a:rPr lang="ru-RU" sz="3200" b="1" dirty="0" smtClean="0"/>
              <a:t>.Представление докладов и презентаций лучших исследовательских работ:</a:t>
            </a:r>
            <a:endParaRPr lang="ru-RU" sz="3200" dirty="0"/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43510"/>
          </a:xfrm>
        </p:spPr>
        <p:txBody>
          <a:bodyPr>
            <a:normAutofit fontScale="92500" lnSpcReduction="20000"/>
          </a:bodyPr>
          <a:lstStyle/>
          <a:p>
            <a:pPr marL="514350" indent="-514350">
              <a:buNone/>
            </a:pPr>
            <a:endParaRPr lang="ru-RU" dirty="0" smtClean="0"/>
          </a:p>
          <a:p>
            <a:pPr marL="514350" indent="-514350">
              <a:buNone/>
            </a:pPr>
            <a:endParaRPr lang="ru-RU" dirty="0" smtClean="0"/>
          </a:p>
          <a:p>
            <a:pPr marL="514350" indent="-514350">
              <a:buNone/>
            </a:pPr>
            <a:endParaRPr lang="ru-RU" dirty="0" smtClean="0"/>
          </a:p>
          <a:p>
            <a:pPr marL="514350" indent="-514350">
              <a:buNone/>
            </a:pPr>
            <a:endParaRPr lang="ru-RU" dirty="0" smtClean="0"/>
          </a:p>
          <a:p>
            <a:pPr marL="514350" indent="-514350">
              <a:buNone/>
            </a:pPr>
            <a:endParaRPr lang="ru-RU" dirty="0" smtClean="0"/>
          </a:p>
          <a:p>
            <a:pPr marL="514350" indent="-514350">
              <a:buNone/>
            </a:pPr>
            <a:endParaRPr lang="ru-RU" dirty="0" smtClean="0"/>
          </a:p>
          <a:p>
            <a:pPr marL="514350" indent="-514350">
              <a:buNone/>
            </a:pPr>
            <a:endParaRPr lang="ru-RU" dirty="0" smtClean="0"/>
          </a:p>
          <a:p>
            <a:pPr marL="514350" indent="-514350">
              <a:buNone/>
            </a:pPr>
            <a:r>
              <a:rPr lang="ru-RU" dirty="0" smtClean="0"/>
              <a:t>1. Задачи Диофанта и </a:t>
            </a:r>
            <a:r>
              <a:rPr lang="ru-RU" dirty="0" err="1" smtClean="0"/>
              <a:t>диофантовы</a:t>
            </a:r>
            <a:endParaRPr lang="ru-RU" dirty="0" smtClean="0"/>
          </a:p>
          <a:p>
            <a:pPr marL="514350" indent="-514350">
              <a:buNone/>
            </a:pPr>
            <a:r>
              <a:rPr lang="ru-RU" dirty="0" smtClean="0"/>
              <a:t> уравнения.</a:t>
            </a:r>
            <a:endParaRPr lang="ru-RU" sz="1400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2. </a:t>
            </a:r>
            <a:r>
              <a:rPr lang="ru-RU" dirty="0" err="1" smtClean="0"/>
              <a:t>Ал-джабр</a:t>
            </a:r>
            <a:r>
              <a:rPr lang="ru-RU" dirty="0" smtClean="0"/>
              <a:t> и </a:t>
            </a:r>
            <a:r>
              <a:rPr lang="ru-RU" dirty="0" err="1" smtClean="0"/>
              <a:t>ал-мукабала</a:t>
            </a:r>
            <a:r>
              <a:rPr lang="ru-RU" dirty="0" smtClean="0"/>
              <a:t>.</a:t>
            </a:r>
          </a:p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  <p:pic>
        <p:nvPicPr>
          <p:cNvPr id="6152" name="Picture 8" descr="C:\Documents and Settings\Admin\Рабочий стол\Новая папка\Risunok19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5008" y="1571613"/>
            <a:ext cx="2928958" cy="2428891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500"/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 build="p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979</TotalTime>
  <Words>732</Words>
  <Application>Microsoft Office PowerPoint</Application>
  <PresentationFormat>Экран (4:3)</PresentationFormat>
  <Paragraphs>147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Урок обобщения знаний и представления  исследовательских работ по теме:</vt:lpstr>
      <vt:lpstr>Слайд 2</vt:lpstr>
      <vt:lpstr>Цели урока: </vt:lpstr>
      <vt:lpstr>ХОД УРОКА:    </vt:lpstr>
      <vt:lpstr>Угадай слово</vt:lpstr>
      <vt:lpstr>II.       При решении уравнений в разминке вы использовали свойства: </vt:lpstr>
      <vt:lpstr> III.  а)  тестирование с проверкой:  б)  Задачи у доски :                 </vt:lpstr>
      <vt:lpstr>IV. Решение задач прикладного характера </vt:lpstr>
      <vt:lpstr>V.Представление докладов и презентаций лучших исследовательских работ:</vt:lpstr>
      <vt:lpstr>VI. Итог урока:</vt:lpstr>
      <vt:lpstr>VII. Постановка домашнего задание: </vt:lpstr>
      <vt:lpstr>Литература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Урок обобщения знаний и представления  исследовательских работ по теме:</dc:title>
  <dc:creator>Admin</dc:creator>
  <cp:lastModifiedBy>Admin</cp:lastModifiedBy>
  <cp:revision>91</cp:revision>
  <dcterms:created xsi:type="dcterms:W3CDTF">2013-12-03T15:17:20Z</dcterms:created>
  <dcterms:modified xsi:type="dcterms:W3CDTF">2013-12-11T10:47:35Z</dcterms:modified>
</cp:coreProperties>
</file>