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5" r:id="rId1"/>
    <p:sldMasterId id="2147484097" r:id="rId2"/>
  </p:sldMasterIdLst>
  <p:notesMasterIdLst>
    <p:notesMasterId r:id="rId30"/>
  </p:notesMasterIdLst>
  <p:sldIdLst>
    <p:sldId id="289" r:id="rId3"/>
    <p:sldId id="257" r:id="rId4"/>
    <p:sldId id="278" r:id="rId5"/>
    <p:sldId id="259" r:id="rId6"/>
    <p:sldId id="260" r:id="rId7"/>
    <p:sldId id="262" r:id="rId8"/>
    <p:sldId id="264" r:id="rId9"/>
    <p:sldId id="265" r:id="rId10"/>
    <p:sldId id="266" r:id="rId11"/>
    <p:sldId id="267" r:id="rId12"/>
    <p:sldId id="268" r:id="rId13"/>
    <p:sldId id="269" r:id="rId14"/>
    <p:sldId id="280" r:id="rId15"/>
    <p:sldId id="282" r:id="rId16"/>
    <p:sldId id="284" r:id="rId17"/>
    <p:sldId id="274" r:id="rId18"/>
    <p:sldId id="290" r:id="rId19"/>
    <p:sldId id="271" r:id="rId20"/>
    <p:sldId id="286" r:id="rId21"/>
    <p:sldId id="277" r:id="rId22"/>
    <p:sldId id="291" r:id="rId23"/>
    <p:sldId id="292" r:id="rId24"/>
    <p:sldId id="293" r:id="rId25"/>
    <p:sldId id="294" r:id="rId26"/>
    <p:sldId id="295" r:id="rId27"/>
    <p:sldId id="296" r:id="rId28"/>
    <p:sldId id="297"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67" autoAdjust="0"/>
  </p:normalViewPr>
  <p:slideViewPr>
    <p:cSldViewPr>
      <p:cViewPr varScale="1">
        <p:scale>
          <a:sx n="101" d="100"/>
          <a:sy n="101" d="100"/>
        </p:scale>
        <p:origin x="-2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FC5AC6B-4C8E-482C-8C21-F6728EE3BD03}" type="datetimeFigureOut">
              <a:rPr lang="ru-RU"/>
              <a:pPr>
                <a:defRPr/>
              </a:pPr>
              <a:t>29.01.2014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9926DCC-6C26-4886-B7EC-0E682E9C4F8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Образ слайда 1"/>
          <p:cNvSpPr>
            <a:spLocks noGrp="1" noRot="1" noChangeAspect="1"/>
          </p:cNvSpPr>
          <p:nvPr>
            <p:ph type="sldImg"/>
          </p:nvPr>
        </p:nvSpPr>
        <p:spPr bwMode="auto">
          <a:noFill/>
          <a:ln>
            <a:solidFill>
              <a:srgbClr val="000000"/>
            </a:solidFill>
            <a:miter lim="800000"/>
            <a:headEnd/>
            <a:tailEnd/>
          </a:ln>
        </p:spPr>
      </p:sp>
      <p:sp>
        <p:nvSpPr>
          <p:cNvPr id="4403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403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3032D5-F639-424D-B471-7DC054CCF36B}" type="slidenum">
              <a:rPr lang="ru-RU"/>
              <a:pPr fontAlgn="base">
                <a:spcBef>
                  <a:spcPct val="0"/>
                </a:spcBef>
                <a:spcAft>
                  <a:spcPct val="0"/>
                </a:spcAft>
              </a:pPr>
              <a:t>16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272D7BC8-E070-46C9-8680-7AD99FDE5C6E}" type="datetimeFigureOut">
              <a:rPr lang="ru-RU" smtClean="0"/>
              <a:pPr>
                <a:defRPr/>
              </a:pPr>
              <a:t>29.01.2014</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BB8A2A81-F265-498A-A7F1-016FEB4F7459}"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67AA06FB-2379-40E0-AD96-08A14B84125A}" type="datetimeFigureOut">
              <a:rPr lang="ru-RU" smtClean="0"/>
              <a:pPr>
                <a:defRPr/>
              </a:pPr>
              <a:t>29.01.2014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B6160897-F6C8-4344-A1A0-DBE31330332D}"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pPr>
              <a:defRPr/>
            </a:pPr>
            <a:fld id="{04D1BB3F-FFDC-4F40-BA31-710CBE327378}" type="datetimeFigureOut">
              <a:rPr lang="ru-RU" smtClean="0"/>
              <a:pPr>
                <a:defRPr/>
              </a:pPr>
              <a:t>29.01.2014</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pPr>
              <a:defRPr/>
            </a:pPr>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DFCD1F09-B778-4172-AC69-93976565EADF}" type="slidenum">
              <a:rPr lang="ru-RU" smtClean="0"/>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pPr>
              <a:defRPr/>
            </a:pPr>
            <a:fld id="{D18C7E5D-B70E-4446-AD83-9FF9D72DA32A}" type="datetimeFigureOut">
              <a:rPr lang="ru-RU" smtClean="0"/>
              <a:pPr>
                <a:defRPr/>
              </a:pPr>
              <a:t>29.01.2014</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pPr>
              <a:defRPr/>
            </a:pPr>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pPr>
              <a:defRPr/>
            </a:pPr>
            <a:fld id="{66CFF4D7-2FA9-47D1-B741-D17F9376C2E6}"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2D93218C-7A64-40DE-BD92-700E5CCD6E5C}" type="datetimeFigureOut">
              <a:rPr lang="ru-RU" smtClean="0"/>
              <a:pPr>
                <a:defRPr/>
              </a:pPr>
              <a:t>29.01.2014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FD8D53EF-6C79-48D7-B63B-9501C0EB94C1}" type="slidenum">
              <a:rPr lang="ru-RU" smtClean="0"/>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C12D31F9-89CD-4F2F-B1B6-1F0C67B93CF2}" type="datetimeFigureOut">
              <a:rPr lang="ru-RU" smtClean="0"/>
              <a:pPr>
                <a:defRPr/>
              </a:pPr>
              <a:t>29.01.2014</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pPr>
              <a:defRPr/>
            </a:pPr>
            <a:fld id="{08DA2AA6-BA99-4EB4-AFED-5807E2FB772B}"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428B5C7C-2DE2-4F76-B5D4-DBB4ECF9E2AA}" type="datetimeFigureOut">
              <a:rPr lang="ru-RU" smtClean="0"/>
              <a:pPr>
                <a:defRPr/>
              </a:pPr>
              <a:t>29.01.2014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C0FE35E3-105C-473B-BE47-770C8EE0FFCB}" type="slidenum">
              <a:rPr lang="ru-RU" smtClean="0"/>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E7BDF25A-8A87-4243-9B10-5398BEA3E446}" type="datetimeFigureOut">
              <a:rPr lang="ru-RU" smtClean="0"/>
              <a:pPr>
                <a:defRPr/>
              </a:pPr>
              <a:t>29.01.2014</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081A33E9-C8EE-481B-BF5A-51467480FE25}" type="slidenum">
              <a:rPr lang="ru-RU" smtClean="0"/>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fld id="{6183220F-C2F7-4D0B-8AB8-04FA047B03DC}" type="datetimeFigureOut">
              <a:rPr lang="ru-RU" smtClean="0"/>
              <a:pPr>
                <a:defRPr/>
              </a:pPr>
              <a:t>29.01.2014</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FF41A659-F9FE-420D-8944-5F4F230FCE3B}" type="slidenum">
              <a:rPr lang="ru-RU" smtClean="0"/>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pPr>
              <a:defRPr/>
            </a:pPr>
            <a:fld id="{77F3F609-43FB-47DB-BDA5-0E9E35F18227}" type="datetimeFigureOut">
              <a:rPr lang="ru-RU" smtClean="0"/>
              <a:pPr>
                <a:defRPr/>
              </a:pPr>
              <a:t>29.01.2014</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D33B0165-94E1-4F64-B27E-2FF45861C89B}" type="slidenum">
              <a:rPr lang="ru-RU" smtClean="0"/>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7F307564-E720-4340-A48F-EE049E3D7E69}" type="datetimeFigureOut">
              <a:rPr lang="ru-RU" smtClean="0"/>
              <a:pPr>
                <a:defRPr/>
              </a:pPr>
              <a:t>29.01.2014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02B72C33-8AD1-4F5B-A4E7-0AC9F14DA561}"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2CA62717-A626-4D14-B6A3-5124AAC94F9A}" type="datetimeFigureOut">
              <a:rPr lang="ru-RU" smtClean="0"/>
              <a:pPr>
                <a:defRPr/>
              </a:pPr>
              <a:t>29.01.2014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278FB34A-888D-485F-A2B9-35B3DF91CECF}" type="slidenum">
              <a:rPr lang="ru-RU" smtClean="0"/>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pPr>
              <a:defRPr/>
            </a:pPr>
            <a:fld id="{E87C174F-8CED-4FC2-ADF8-85F5E0C9AE8C}" type="datetimeFigureOut">
              <a:rPr lang="ru-RU" smtClean="0"/>
              <a:pPr>
                <a:defRPr/>
              </a:pPr>
              <a:t>29.01.2014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DC0BCAA5-F0D6-4669-A90F-206F1AC26B97}" type="slidenum">
              <a:rPr lang="ru-RU" smtClean="0"/>
              <a:pPr>
                <a:defRPr/>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9EE01924-B607-4BBD-B663-29E47F482879}" type="datetimeFigureOut">
              <a:rPr lang="ru-RU" smtClean="0"/>
              <a:pPr>
                <a:defRPr/>
              </a:pPr>
              <a:t>29.01.2014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7D9452EA-2F1D-4C32-909F-482473A461E3}" type="slidenum">
              <a:rPr lang="ru-RU" smtClean="0"/>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pPr>
              <a:defRPr/>
            </a:pPr>
            <a:fld id="{7AC5F8B5-AED8-4017-9059-34BA0CA0A846}" type="datetimeFigureOut">
              <a:rPr lang="ru-RU" smtClean="0"/>
              <a:pPr>
                <a:defRPr/>
              </a:pPr>
              <a:t>29.01.2014</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pPr>
              <a:defRPr/>
            </a:pPr>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pPr>
              <a:defRPr/>
            </a:pPr>
            <a:fld id="{868EB0A9-0913-44A4-A80D-FCA0A107E8F8}"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pPr>
              <a:defRPr/>
            </a:pPr>
            <a:fld id="{72AC8907-17D3-4B7A-999F-2F59363C4631}" type="datetimeFigureOut">
              <a:rPr lang="ru-RU" smtClean="0"/>
              <a:pPr>
                <a:defRPr/>
              </a:pPr>
              <a:t>29.01.2014</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pPr>
              <a:defRPr/>
            </a:pPr>
            <a:fld id="{90B884E8-8A79-40AC-9E47-235362F89E7B}"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D9C1B3F4-CC4C-4B2C-923A-5E663272DFBA}" type="datetimeFigureOut">
              <a:rPr lang="ru-RU" smtClean="0"/>
              <a:pPr>
                <a:defRPr/>
              </a:pPr>
              <a:t>29.01.2014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4D317EFC-F3B9-493E-81A1-F2EEFC80E2D2}"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5E548D77-E1B8-44A3-92B5-6847AD268055}" type="datetimeFigureOut">
              <a:rPr lang="ru-RU" smtClean="0"/>
              <a:pPr>
                <a:defRPr/>
              </a:pPr>
              <a:t>29.01.2014</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3D1A3E64-77F1-4F1D-89C5-1F6F6CE97C19}"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fld id="{A7F38F24-DC2F-46D0-8067-FACBDC0BFC23}" type="datetimeFigureOut">
              <a:rPr lang="ru-RU" smtClean="0"/>
              <a:pPr>
                <a:defRPr/>
              </a:pPr>
              <a:t>29.01.2014</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73D661E5-CC81-41C2-9A09-3F80988E7272}"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pPr>
              <a:defRPr/>
            </a:pPr>
            <a:fld id="{0DF9E870-E29A-41E6-9CAA-A0E93F1F2350}" type="datetimeFigureOut">
              <a:rPr lang="ru-RU" smtClean="0"/>
              <a:pPr>
                <a:defRPr/>
              </a:pPr>
              <a:t>29.01.2014</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C54F3475-2425-4811-9044-D0B606D7200B}"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AD2FD06B-601C-4072-B930-2DD125B25F79}" type="datetimeFigureOut">
              <a:rPr lang="ru-RU" smtClean="0"/>
              <a:pPr>
                <a:defRPr/>
              </a:pPr>
              <a:t>29.01.2014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BEF38D35-0802-4248-9FC9-5A78A23DDBA9}"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pPr>
              <a:defRPr/>
            </a:pPr>
            <a:fld id="{6851DE64-D288-49FE-A816-800D492B2F7F}" type="datetimeFigureOut">
              <a:rPr lang="ru-RU" smtClean="0"/>
              <a:pPr>
                <a:defRPr/>
              </a:pPr>
              <a:t>29.01.2014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6BDFBFCC-6D6C-433A-8AED-49869D6D51DB}" type="slidenum">
              <a:rPr lang="ru-RU" smtClean="0"/>
              <a:pPr>
                <a:defRPr/>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0F971F96-1054-4675-B462-0A45B0122923}" type="datetimeFigureOut">
              <a:rPr lang="ru-RU" smtClean="0"/>
              <a:pPr>
                <a:defRPr/>
              </a:pPr>
              <a:t>29.01.2014</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9E93885C-9203-4B2B-A5A6-8AB4A0516914}"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defRPr/>
            </a:pPr>
            <a:fld id="{2E60543D-6B7A-43B2-80F9-C4DF01E6E21C}" type="datetimeFigureOut">
              <a:rPr lang="ru-RU" smtClean="0"/>
              <a:pPr>
                <a:defRPr/>
              </a:pPr>
              <a:t>29.01.2014</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defRPr/>
            </a:pPr>
            <a:fld id="{A165AD86-75F2-4E47-8730-C9CD2EACEC86}"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 id="2147484106" r:id="rId9"/>
    <p:sldLayoutId id="2147484107" r:id="rId10"/>
    <p:sldLayoutId id="2147484108"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png"/><Relationship Id="rId1" Type="http://schemas.openxmlformats.org/officeDocument/2006/relationships/slideLayout" Target="../slideLayouts/slideLayout1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1.jpe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miranimashek.com/photo/dengi_56/166-0-15833" TargetMode="External"/><Relationship Id="rId2" Type="http://schemas.openxmlformats.org/officeDocument/2006/relationships/hyperlink" Target="http://img.med2live.ru/zoj-3.jpg" TargetMode="External"/><Relationship Id="rId1" Type="http://schemas.openxmlformats.org/officeDocument/2006/relationships/slideLayout" Target="../slideLayouts/slideLayout2.xml"/><Relationship Id="rId4" Type="http://schemas.openxmlformats.org/officeDocument/2006/relationships/hyperlink" Target="http://lojechka.ru/wp-content/uploads/2009/03/002de1c745de.jp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yzdorov.ru/images/Lechenie/maslo.jpg" TargetMode="External"/><Relationship Id="rId2" Type="http://schemas.openxmlformats.org/officeDocument/2006/relationships/hyperlink" Target="http://img-fotki.yandex.ru/get/41/lia840.12/0_15362_252435c1_XL" TargetMode="External"/><Relationship Id="rId1" Type="http://schemas.openxmlformats.org/officeDocument/2006/relationships/slideLayout" Target="../slideLayouts/slideLayout2.xml"/><Relationship Id="rId4" Type="http://schemas.openxmlformats.org/officeDocument/2006/relationships/hyperlink" Target="http://www.ellf.ru/uploads/posts/2008-07/1215036889_15.jpg"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009.radikal.ru/i309/1101/5c/a4d259ea6bf0.jpg" TargetMode="External"/><Relationship Id="rId2" Type="http://schemas.openxmlformats.org/officeDocument/2006/relationships/hyperlink" Target="http://www.calorizator.ru/sites/default/files/product/plum.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lifeglobe.net/media/entry/631/med1_3.jpg" TargetMode="External"/><Relationship Id="rId2" Type="http://schemas.openxmlformats.org/officeDocument/2006/relationships/hyperlink" Target="http://attachments-blog.tut.by/28023/files/2011/01/morkov.jpeg" TargetMode="External"/><Relationship Id="rId1" Type="http://schemas.openxmlformats.org/officeDocument/2006/relationships/slideLayout" Target="../slideLayouts/slideLayout2.xml"/><Relationship Id="rId5" Type="http://schemas.openxmlformats.org/officeDocument/2006/relationships/hyperlink" Target="http://supercook.ru/images-490-plody/490-07-s-01.jpg" TargetMode="External"/><Relationship Id="rId4" Type="http://schemas.openxmlformats.org/officeDocument/2006/relationships/hyperlink" Target="http://www.unipack.ru/user_files/file14982.jp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infa.kharkov.ua/wp-content/uploads/2011/01/166.jpg" TargetMode="External"/><Relationship Id="rId2" Type="http://schemas.openxmlformats.org/officeDocument/2006/relationships/hyperlink" Target="http://shashinki.com/blog/wp-content/uploads/2008/02/kkk_0620.JPG" TargetMode="External"/><Relationship Id="rId1" Type="http://schemas.openxmlformats.org/officeDocument/2006/relationships/slideLayout" Target="../slideLayouts/slideLayout2.xml"/><Relationship Id="rId4" Type="http://schemas.openxmlformats.org/officeDocument/2006/relationships/hyperlink" Target="http://varim-na-paru.ru/wp-content/uploads/2011/03/25.jpeg" TargetMode="External"/></Relationships>
</file>

<file path=ppt/slides/_rels/slide27.xml.rels><?xml version="1.0" encoding="UTF-8" standalone="yes"?>
<Relationships xmlns="http://schemas.openxmlformats.org/package/2006/relationships"><Relationship Id="rId2" Type="http://schemas.openxmlformats.org/officeDocument/2006/relationships/hyperlink" Target="http://buduaar.ee/files/Upload/Articles/1256.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3600" spc="50" dirty="0" smtClean="0">
                <a:ln w="11430"/>
                <a:solidFill>
                  <a:schemeClr val="accent6">
                    <a:lumMod val="50000"/>
                  </a:schemeClr>
                </a:solidFill>
                <a:effectLst>
                  <a:outerShdw blurRad="76200" dist="50800" dir="5400000" algn="tl" rotWithShape="0">
                    <a:srgbClr val="000000">
                      <a:alpha val="65000"/>
                    </a:srgbClr>
                  </a:outerShdw>
                </a:effectLst>
              </a:rPr>
              <a:t>      </a:t>
            </a:r>
            <a:r>
              <a:rPr lang="ru-RU" sz="3600" spc="50" dirty="0" smtClean="0">
                <a:ln w="11430"/>
                <a:solidFill>
                  <a:schemeClr val="bg2">
                    <a:lumMod val="50000"/>
                  </a:schemeClr>
                </a:solidFill>
                <a:effectLst>
                  <a:outerShdw blurRad="76200" dist="50800" dir="5400000" algn="tl" rotWithShape="0">
                    <a:srgbClr val="000000">
                      <a:alpha val="65000"/>
                    </a:srgbClr>
                  </a:outerShdw>
                </a:effectLst>
              </a:rPr>
              <a:t>ПРЕЗЕНТАЦИЯ НА ТЕМУ:</a:t>
            </a:r>
            <a:endParaRPr lang="ru-RU" dirty="0">
              <a:solidFill>
                <a:schemeClr val="bg2">
                  <a:lumMod val="50000"/>
                </a:schemeClr>
              </a:solidFill>
            </a:endParaRPr>
          </a:p>
        </p:txBody>
      </p:sp>
      <p:sp>
        <p:nvSpPr>
          <p:cNvPr id="5" name="Содержимое 2"/>
          <p:cNvSpPr>
            <a:spLocks noGrp="1"/>
          </p:cNvSpPr>
          <p:nvPr>
            <p:ph idx="1"/>
          </p:nvPr>
        </p:nvSpPr>
        <p:spPr/>
        <p:txBody>
          <a:bodyPr/>
          <a:lstStyle/>
          <a:p>
            <a:endParaRPr lang="en-US" dirty="0" smtClean="0">
              <a:solidFill>
                <a:schemeClr val="bg2">
                  <a:lumMod val="50000"/>
                </a:schemeClr>
              </a:solidFill>
            </a:endParaRPr>
          </a:p>
          <a:p>
            <a:endParaRPr lang="en-US" dirty="0" smtClean="0">
              <a:solidFill>
                <a:schemeClr val="bg2">
                  <a:lumMod val="50000"/>
                </a:schemeClr>
              </a:solidFill>
            </a:endParaRPr>
          </a:p>
          <a:p>
            <a:pPr>
              <a:buNone/>
            </a:pPr>
            <a:r>
              <a:rPr lang="en-US" sz="4000" dirty="0" smtClean="0">
                <a:solidFill>
                  <a:schemeClr val="bg2">
                    <a:lumMod val="50000"/>
                  </a:schemeClr>
                </a:solidFill>
              </a:rPr>
              <a:t>         </a:t>
            </a:r>
            <a:r>
              <a:rPr lang="ru-RU" sz="4000" dirty="0" smtClean="0">
                <a:solidFill>
                  <a:schemeClr val="bg2">
                    <a:lumMod val="50000"/>
                  </a:schemeClr>
                </a:solidFill>
              </a:rPr>
              <a:t>  </a:t>
            </a:r>
            <a:r>
              <a:rPr lang="ru-RU" sz="4000" b="1" dirty="0" smtClean="0">
                <a:solidFill>
                  <a:schemeClr val="bg2">
                    <a:lumMod val="50000"/>
                  </a:schemeClr>
                </a:solidFill>
              </a:rPr>
              <a:t>«</a:t>
            </a:r>
            <a:r>
              <a:rPr lang="en-US" sz="4000" b="1" dirty="0" smtClean="0">
                <a:solidFill>
                  <a:schemeClr val="bg2">
                    <a:lumMod val="50000"/>
                  </a:schemeClr>
                </a:solidFill>
              </a:rPr>
              <a:t>Food and health</a:t>
            </a:r>
            <a:r>
              <a:rPr lang="ru-RU" sz="4000" b="1" dirty="0" smtClean="0">
                <a:solidFill>
                  <a:schemeClr val="bg2">
                    <a:lumMod val="50000"/>
                  </a:schemeClr>
                </a:solidFill>
              </a:rPr>
              <a:t>»</a:t>
            </a:r>
            <a:endParaRPr lang="ru-RU" sz="4000" b="1" dirty="0">
              <a:solidFill>
                <a:schemeClr val="bg2">
                  <a:lumMod val="50000"/>
                </a:schemeClr>
              </a:solidFill>
            </a:endParaRPr>
          </a:p>
        </p:txBody>
      </p:sp>
      <p:sp>
        <p:nvSpPr>
          <p:cNvPr id="6" name="Прямоугольник 5"/>
          <p:cNvSpPr/>
          <p:nvPr/>
        </p:nvSpPr>
        <p:spPr>
          <a:xfrm>
            <a:off x="2339752" y="4813994"/>
            <a:ext cx="4518248" cy="1200329"/>
          </a:xfrm>
          <a:prstGeom prst="rect">
            <a:avLst/>
          </a:prstGeom>
        </p:spPr>
        <p:txBody>
          <a:bodyPr wrap="square">
            <a:spAutoFit/>
          </a:bodyPr>
          <a:lstStyle/>
          <a:p>
            <a:r>
              <a:rPr lang="ru-RU" sz="2400" dirty="0" smtClean="0">
                <a:latin typeface="+mn-lt"/>
              </a:rPr>
              <a:t>Автор: учитель английского языка ПТЭТ с.Перемышль</a:t>
            </a:r>
            <a:br>
              <a:rPr lang="ru-RU" sz="2400" dirty="0" smtClean="0">
                <a:latin typeface="+mn-lt"/>
              </a:rPr>
            </a:br>
            <a:r>
              <a:rPr lang="ru-RU" sz="2400" dirty="0" err="1" smtClean="0">
                <a:latin typeface="+mn-lt"/>
              </a:rPr>
              <a:t>Дувалина</a:t>
            </a:r>
            <a:r>
              <a:rPr lang="ru-RU" sz="2400" dirty="0" smtClean="0">
                <a:latin typeface="+mn-lt"/>
              </a:rPr>
              <a:t> </a:t>
            </a:r>
            <a:r>
              <a:rPr lang="en-US" sz="2400" dirty="0" smtClean="0">
                <a:latin typeface="+mn-lt"/>
              </a:rPr>
              <a:t> </a:t>
            </a:r>
            <a:r>
              <a:rPr lang="ru-RU" sz="2400" dirty="0" smtClean="0">
                <a:latin typeface="+mn-lt"/>
              </a:rPr>
              <a:t>Алла Николае</a:t>
            </a:r>
            <a:r>
              <a:rPr lang="ru-RU" sz="2400" dirty="0" smtClean="0"/>
              <a:t>вна</a:t>
            </a:r>
            <a:endParaRPr lang="ru-RU" sz="2400" dirty="0"/>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tretch>
            <a:fillRect/>
          </a:stretch>
        </p:blipFill>
        <p:spPr>
          <a:xfrm>
            <a:off x="1493212" y="320675"/>
            <a:ext cx="5170151" cy="1143000"/>
          </a:xfrm>
        </p:spPr>
      </p:pic>
      <p:pic>
        <p:nvPicPr>
          <p:cNvPr id="15362" name="Picture 2" descr="http://www.calorizator.ru/sites/default/files/product/plum.jpg"/>
          <p:cNvPicPr>
            <a:picLocks noChangeAspect="1" noChangeArrowheads="1"/>
          </p:cNvPicPr>
          <p:nvPr/>
        </p:nvPicPr>
        <p:blipFill>
          <a:blip r:embed="rId3" cstate="print"/>
          <a:srcRect/>
          <a:stretch>
            <a:fillRect/>
          </a:stretch>
        </p:blipFill>
        <p:spPr bwMode="auto">
          <a:xfrm>
            <a:off x="1763688" y="1556792"/>
            <a:ext cx="4876800" cy="487680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en-US" sz="6000" dirty="0" smtClean="0">
                <a:solidFill>
                  <a:schemeClr val="accent2">
                    <a:lumMod val="75000"/>
                  </a:schemeClr>
                </a:solidFill>
              </a:rPr>
              <a:t>grape</a:t>
            </a:r>
            <a:endParaRPr lang="ru-RU" sz="6000" dirty="0">
              <a:solidFill>
                <a:schemeClr val="accent2">
                  <a:lumMod val="75000"/>
                </a:schemeClr>
              </a:solidFill>
            </a:endParaRPr>
          </a:p>
        </p:txBody>
      </p:sp>
      <p:pic>
        <p:nvPicPr>
          <p:cNvPr id="14338" name="Picture 2" descr="http://s009.radikal.ru/i309/1101/5c/a4d259ea6bf0.jpg"/>
          <p:cNvPicPr>
            <a:picLocks noChangeAspect="1" noChangeArrowheads="1"/>
          </p:cNvPicPr>
          <p:nvPr/>
        </p:nvPicPr>
        <p:blipFill>
          <a:blip r:embed="rId2" cstate="print"/>
          <a:srcRect/>
          <a:stretch>
            <a:fillRect/>
          </a:stretch>
        </p:blipFill>
        <p:spPr bwMode="auto">
          <a:xfrm>
            <a:off x="971600" y="1628800"/>
            <a:ext cx="6096000" cy="4572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rcRect/>
          <a:stretch>
            <a:fillRect/>
          </a:stretch>
        </p:blipFill>
        <p:spPr>
          <a:xfrm>
            <a:off x="1043608" y="0"/>
            <a:ext cx="6912768" cy="2871788"/>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13314" name="Picture 2" descr="http://s3.goodfon.ru/wallpaper/previews-middle/236885.jpg"/>
          <p:cNvPicPr>
            <a:picLocks noChangeAspect="1" noChangeArrowheads="1"/>
          </p:cNvPicPr>
          <p:nvPr/>
        </p:nvPicPr>
        <p:blipFill>
          <a:blip r:embed="rId3" cstate="print"/>
          <a:srcRect/>
          <a:stretch>
            <a:fillRect/>
          </a:stretch>
        </p:blipFill>
        <p:spPr bwMode="auto">
          <a:xfrm>
            <a:off x="2051720" y="2780928"/>
            <a:ext cx="1656184" cy="1584176"/>
          </a:xfrm>
          <a:prstGeom prst="rect">
            <a:avLst/>
          </a:prstGeom>
          <a:noFill/>
        </p:spPr>
      </p:pic>
      <p:pic>
        <p:nvPicPr>
          <p:cNvPr id="13316" name="Picture 4" descr="http://kuhnya.org/uploads/iRecipe/photos/large/Mar-2012/morozhenoe_plombir_txvek.jpg"/>
          <p:cNvPicPr>
            <a:picLocks noChangeAspect="1" noChangeArrowheads="1"/>
          </p:cNvPicPr>
          <p:nvPr/>
        </p:nvPicPr>
        <p:blipFill>
          <a:blip r:embed="rId4" cstate="print"/>
          <a:srcRect/>
          <a:stretch>
            <a:fillRect/>
          </a:stretch>
        </p:blipFill>
        <p:spPr bwMode="auto">
          <a:xfrm>
            <a:off x="323528" y="2780928"/>
            <a:ext cx="1224136" cy="1583085"/>
          </a:xfrm>
          <a:prstGeom prst="rect">
            <a:avLst/>
          </a:prstGeom>
          <a:noFill/>
        </p:spPr>
      </p:pic>
      <p:pic>
        <p:nvPicPr>
          <p:cNvPr id="13320" name="Picture 8" descr="http://attachments-blog.tut.by/28023/files/2011/01/morkov.jpeg"/>
          <p:cNvPicPr>
            <a:picLocks noChangeAspect="1" noChangeArrowheads="1"/>
          </p:cNvPicPr>
          <p:nvPr/>
        </p:nvPicPr>
        <p:blipFill>
          <a:blip r:embed="rId5" cstate="print"/>
          <a:srcRect/>
          <a:stretch>
            <a:fillRect/>
          </a:stretch>
        </p:blipFill>
        <p:spPr bwMode="auto">
          <a:xfrm>
            <a:off x="323529" y="4869160"/>
            <a:ext cx="1368152" cy="1783085"/>
          </a:xfrm>
          <a:prstGeom prst="rect">
            <a:avLst/>
          </a:prstGeom>
          <a:noFill/>
        </p:spPr>
      </p:pic>
      <p:pic>
        <p:nvPicPr>
          <p:cNvPr id="13322" name="Picture 10" descr="http://lifeglobe.net/media/entry/631/med1_3.jpg"/>
          <p:cNvPicPr>
            <a:picLocks noChangeAspect="1" noChangeArrowheads="1"/>
          </p:cNvPicPr>
          <p:nvPr/>
        </p:nvPicPr>
        <p:blipFill>
          <a:blip r:embed="rId6" cstate="print"/>
          <a:srcRect/>
          <a:stretch>
            <a:fillRect/>
          </a:stretch>
        </p:blipFill>
        <p:spPr bwMode="auto">
          <a:xfrm>
            <a:off x="2339752" y="4653136"/>
            <a:ext cx="1656184" cy="1848273"/>
          </a:xfrm>
          <a:prstGeom prst="rect">
            <a:avLst/>
          </a:prstGeom>
          <a:noFill/>
        </p:spPr>
      </p:pic>
      <p:pic>
        <p:nvPicPr>
          <p:cNvPr id="13324" name="Picture 12" descr="http://www.unipack.ru/user_files/file14982.jpg"/>
          <p:cNvPicPr>
            <a:picLocks noChangeAspect="1" noChangeArrowheads="1"/>
          </p:cNvPicPr>
          <p:nvPr/>
        </p:nvPicPr>
        <p:blipFill>
          <a:blip r:embed="rId7" cstate="print"/>
          <a:srcRect/>
          <a:stretch>
            <a:fillRect/>
          </a:stretch>
        </p:blipFill>
        <p:spPr bwMode="auto">
          <a:xfrm>
            <a:off x="4427984" y="4725144"/>
            <a:ext cx="1728192" cy="1728192"/>
          </a:xfrm>
          <a:prstGeom prst="rect">
            <a:avLst/>
          </a:prstGeom>
          <a:noFill/>
        </p:spPr>
      </p:pic>
      <p:pic>
        <p:nvPicPr>
          <p:cNvPr id="13326" name="Picture 14" descr="http://supercook.ru/images-490-plody/490-07-s-01.jpg"/>
          <p:cNvPicPr>
            <a:picLocks noChangeAspect="1" noChangeArrowheads="1"/>
          </p:cNvPicPr>
          <p:nvPr/>
        </p:nvPicPr>
        <p:blipFill>
          <a:blip r:embed="rId8" cstate="print"/>
          <a:srcRect/>
          <a:stretch>
            <a:fillRect/>
          </a:stretch>
        </p:blipFill>
        <p:spPr bwMode="auto">
          <a:xfrm>
            <a:off x="5076056" y="2060848"/>
            <a:ext cx="2592288" cy="261329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rcRect/>
          <a:stretch>
            <a:fillRect/>
          </a:stretch>
        </p:blipFill>
        <p:spPr bwMode="auto">
          <a:xfrm>
            <a:off x="179512" y="-1107504"/>
            <a:ext cx="8699500" cy="3376613"/>
          </a:xfrm>
        </p:spPr>
      </p:pic>
      <p:pic>
        <p:nvPicPr>
          <p:cNvPr id="6" name="Picture 2"/>
          <p:cNvPicPr>
            <a:picLocks noChangeAspect="1" noChangeArrowheads="1"/>
          </p:cNvPicPr>
          <p:nvPr/>
        </p:nvPicPr>
        <p:blipFill>
          <a:blip r:embed="rId3" cstate="print"/>
          <a:srcRect/>
          <a:stretch>
            <a:fillRect/>
          </a:stretch>
        </p:blipFill>
        <p:spPr bwMode="auto">
          <a:xfrm>
            <a:off x="5076056" y="2708920"/>
            <a:ext cx="2304256" cy="1872208"/>
          </a:xfrm>
          <a:prstGeom prst="rect">
            <a:avLst/>
          </a:prstGeom>
          <a:noFill/>
          <a:ln w="9525">
            <a:noFill/>
            <a:miter lim="800000"/>
            <a:headEnd/>
            <a:tailEnd/>
          </a:ln>
        </p:spPr>
      </p:pic>
      <p:pic>
        <p:nvPicPr>
          <p:cNvPr id="7" name="Picture 2" descr="http://ayzdorov.ru/images/Lechenie/maslo.jpg"/>
          <p:cNvPicPr>
            <a:picLocks noChangeAspect="1" noChangeArrowheads="1"/>
          </p:cNvPicPr>
          <p:nvPr/>
        </p:nvPicPr>
        <p:blipFill>
          <a:blip r:embed="rId4" cstate="print"/>
          <a:srcRect/>
          <a:stretch>
            <a:fillRect/>
          </a:stretch>
        </p:blipFill>
        <p:spPr bwMode="auto">
          <a:xfrm>
            <a:off x="1763688" y="4365104"/>
            <a:ext cx="2664296" cy="1872208"/>
          </a:xfrm>
          <a:prstGeom prst="rect">
            <a:avLst/>
          </a:prstGeom>
          <a:noFill/>
        </p:spPr>
      </p:pic>
      <p:pic>
        <p:nvPicPr>
          <p:cNvPr id="9" name="Picture 8" descr="http://attachments-blog.tut.by/28023/files/2011/01/morkov.jpeg"/>
          <p:cNvPicPr>
            <a:picLocks noGrp="1" noChangeAspect="1" noChangeArrowheads="1"/>
          </p:cNvPicPr>
          <p:nvPr>
            <p:ph idx="1"/>
          </p:nvPr>
        </p:nvPicPr>
        <p:blipFill>
          <a:blip r:embed="rId5" cstate="print"/>
          <a:srcRect/>
          <a:stretch>
            <a:fillRect/>
          </a:stretch>
        </p:blipFill>
        <p:spPr bwMode="auto">
          <a:xfrm>
            <a:off x="971600" y="1916832"/>
            <a:ext cx="2143125" cy="2143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rcRect/>
          <a:stretch>
            <a:fillRect/>
          </a:stretch>
        </p:blipFill>
        <p:spPr bwMode="auto">
          <a:xfrm>
            <a:off x="298450" y="-1054100"/>
            <a:ext cx="8699500" cy="2840038"/>
          </a:xfrm>
        </p:spPr>
      </p:pic>
      <p:pic>
        <p:nvPicPr>
          <p:cNvPr id="11266" name="Picture 2" descr="http://img-fotki.yandex.ru/get/3/dimmaq.5/0_18bb_92c05607_XL"/>
          <p:cNvPicPr>
            <a:picLocks noChangeAspect="1" noChangeArrowheads="1"/>
          </p:cNvPicPr>
          <p:nvPr/>
        </p:nvPicPr>
        <p:blipFill>
          <a:blip r:embed="rId3" cstate="print"/>
          <a:srcRect/>
          <a:stretch>
            <a:fillRect/>
          </a:stretch>
        </p:blipFill>
        <p:spPr bwMode="auto">
          <a:xfrm>
            <a:off x="323528" y="1340768"/>
            <a:ext cx="3240360" cy="2016224"/>
          </a:xfrm>
          <a:prstGeom prst="rect">
            <a:avLst/>
          </a:prstGeom>
          <a:noFill/>
        </p:spPr>
      </p:pic>
      <p:pic>
        <p:nvPicPr>
          <p:cNvPr id="11268" name="Picture 4" descr="http://shashinki.com/blog/wp-content/uploads/2008/02/kkk_0620.JPG"/>
          <p:cNvPicPr>
            <a:picLocks noChangeAspect="1" noChangeArrowheads="1"/>
          </p:cNvPicPr>
          <p:nvPr/>
        </p:nvPicPr>
        <p:blipFill>
          <a:blip r:embed="rId4" cstate="print"/>
          <a:srcRect/>
          <a:stretch>
            <a:fillRect/>
          </a:stretch>
        </p:blipFill>
        <p:spPr bwMode="auto">
          <a:xfrm>
            <a:off x="611560" y="3717032"/>
            <a:ext cx="3600400" cy="2492896"/>
          </a:xfrm>
          <a:prstGeom prst="rect">
            <a:avLst/>
          </a:prstGeom>
          <a:noFill/>
        </p:spPr>
      </p:pic>
      <p:pic>
        <p:nvPicPr>
          <p:cNvPr id="11270" name="Picture 6" descr="http://infa.kharkov.ua/wp-content/uploads/2011/01/166.jpg"/>
          <p:cNvPicPr>
            <a:picLocks noChangeAspect="1" noChangeArrowheads="1"/>
          </p:cNvPicPr>
          <p:nvPr/>
        </p:nvPicPr>
        <p:blipFill>
          <a:blip r:embed="rId5" cstate="print"/>
          <a:srcRect/>
          <a:stretch>
            <a:fillRect/>
          </a:stretch>
        </p:blipFill>
        <p:spPr bwMode="auto">
          <a:xfrm>
            <a:off x="4644008" y="1772816"/>
            <a:ext cx="2880320" cy="2088232"/>
          </a:xfrm>
          <a:prstGeom prst="rect">
            <a:avLst/>
          </a:prstGeom>
          <a:noFill/>
        </p:spPr>
      </p:pic>
      <p:pic>
        <p:nvPicPr>
          <p:cNvPr id="11272" name="Picture 8" descr="http://varim-na-paru.ru/wp-content/uploads/2011/03/25.jpeg"/>
          <p:cNvPicPr>
            <a:picLocks noChangeAspect="1" noChangeArrowheads="1"/>
          </p:cNvPicPr>
          <p:nvPr/>
        </p:nvPicPr>
        <p:blipFill>
          <a:blip r:embed="rId6" cstate="print"/>
          <a:srcRect/>
          <a:stretch>
            <a:fillRect/>
          </a:stretch>
        </p:blipFill>
        <p:spPr bwMode="auto">
          <a:xfrm>
            <a:off x="5004048" y="4365104"/>
            <a:ext cx="2664296" cy="20882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rcRect/>
          <a:stretch>
            <a:fillRect/>
          </a:stretch>
        </p:blipFill>
        <p:spPr bwMode="auto">
          <a:xfrm>
            <a:off x="298450" y="-847725"/>
            <a:ext cx="8699500" cy="2841625"/>
          </a:xfrm>
        </p:spPr>
      </p:pic>
      <p:pic>
        <p:nvPicPr>
          <p:cNvPr id="10242" name="Picture 2" descr="http://artleo.com/large/201106/3778.jpg"/>
          <p:cNvPicPr>
            <a:picLocks noChangeAspect="1" noChangeArrowheads="1"/>
          </p:cNvPicPr>
          <p:nvPr/>
        </p:nvPicPr>
        <p:blipFill>
          <a:blip r:embed="rId3" cstate="print"/>
          <a:srcRect/>
          <a:stretch>
            <a:fillRect/>
          </a:stretch>
        </p:blipFill>
        <p:spPr bwMode="auto">
          <a:xfrm>
            <a:off x="0" y="1484784"/>
            <a:ext cx="3024336" cy="2304256"/>
          </a:xfrm>
          <a:prstGeom prst="rect">
            <a:avLst/>
          </a:prstGeom>
          <a:noFill/>
        </p:spPr>
      </p:pic>
      <p:pic>
        <p:nvPicPr>
          <p:cNvPr id="10244" name="Picture 4" descr="http://buduaar.ee/files/Upload/Articles/1256.jpg"/>
          <p:cNvPicPr>
            <a:picLocks noChangeAspect="1" noChangeArrowheads="1"/>
          </p:cNvPicPr>
          <p:nvPr/>
        </p:nvPicPr>
        <p:blipFill>
          <a:blip r:embed="rId4" cstate="print"/>
          <a:srcRect/>
          <a:stretch>
            <a:fillRect/>
          </a:stretch>
        </p:blipFill>
        <p:spPr bwMode="auto">
          <a:xfrm>
            <a:off x="2339752" y="3717032"/>
            <a:ext cx="3024336" cy="2978696"/>
          </a:xfrm>
          <a:prstGeom prst="rect">
            <a:avLst/>
          </a:prstGeom>
          <a:noFill/>
        </p:spPr>
      </p:pic>
      <p:pic>
        <p:nvPicPr>
          <p:cNvPr id="10246" name="Picture 6" descr="http://www.lifeglobe.net/media/entry/818/omatos_3.jpg"/>
          <p:cNvPicPr>
            <a:picLocks noChangeAspect="1" noChangeArrowheads="1"/>
          </p:cNvPicPr>
          <p:nvPr/>
        </p:nvPicPr>
        <p:blipFill>
          <a:blip r:embed="rId5" cstate="print"/>
          <a:srcRect/>
          <a:stretch>
            <a:fillRect/>
          </a:stretch>
        </p:blipFill>
        <p:spPr bwMode="auto">
          <a:xfrm>
            <a:off x="4355976" y="1988840"/>
            <a:ext cx="3555901" cy="245023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Прямоугольник 2"/>
          <p:cNvSpPr>
            <a:spLocks noChangeArrowheads="1"/>
          </p:cNvSpPr>
          <p:nvPr/>
        </p:nvSpPr>
        <p:spPr bwMode="auto">
          <a:xfrm>
            <a:off x="1000125" y="0"/>
            <a:ext cx="6956251" cy="7386638"/>
          </a:xfrm>
          <a:prstGeom prst="rect">
            <a:avLst/>
          </a:prstGeom>
          <a:noFill/>
          <a:ln w="9525">
            <a:noFill/>
            <a:miter lim="800000"/>
            <a:headEnd/>
            <a:tailEnd/>
          </a:ln>
        </p:spPr>
        <p:txBody>
          <a:bodyPr wrap="square">
            <a:spAutoFit/>
          </a:bodyPr>
          <a:lstStyle/>
          <a:p>
            <a:r>
              <a:rPr lang="en-US" sz="2400" dirty="0">
                <a:solidFill>
                  <a:srgbClr val="FF0000"/>
                </a:solidFill>
                <a:latin typeface="+mn-lt"/>
              </a:rPr>
              <a:t>Nina:</a:t>
            </a:r>
            <a:r>
              <a:rPr lang="en-US" sz="2400" dirty="0">
                <a:latin typeface="+mn-lt"/>
              </a:rPr>
              <a:t> It’s time to have dinner, </a:t>
            </a:r>
            <a:r>
              <a:rPr lang="en-US" sz="2400" dirty="0" smtClean="0">
                <a:solidFill>
                  <a:schemeClr val="folHlink"/>
                </a:solidFill>
                <a:latin typeface="+mn-lt"/>
              </a:rPr>
              <a:t>Olga</a:t>
            </a:r>
            <a:r>
              <a:rPr lang="en-US" sz="2400" dirty="0" smtClean="0">
                <a:latin typeface="+mn-lt"/>
              </a:rPr>
              <a:t>.</a:t>
            </a:r>
            <a:r>
              <a:rPr lang="en-US" sz="2400" dirty="0">
                <a:latin typeface="+mn-lt"/>
              </a:rPr>
              <a:t/>
            </a:r>
            <a:br>
              <a:rPr lang="en-US" sz="2400" dirty="0">
                <a:latin typeface="+mn-lt"/>
              </a:rPr>
            </a:br>
            <a:r>
              <a:rPr lang="en-US" sz="2400" dirty="0">
                <a:latin typeface="+mn-lt"/>
              </a:rPr>
              <a:t/>
            </a:r>
            <a:br>
              <a:rPr lang="en-US" sz="2400" dirty="0">
                <a:latin typeface="+mn-lt"/>
              </a:rPr>
            </a:br>
            <a:r>
              <a:rPr lang="en-US" sz="2400" dirty="0" smtClean="0">
                <a:solidFill>
                  <a:schemeClr val="folHlink"/>
                </a:solidFill>
                <a:latin typeface="+mn-lt"/>
              </a:rPr>
              <a:t>Olga:</a:t>
            </a:r>
            <a:r>
              <a:rPr lang="en-US" sz="2400" dirty="0" smtClean="0">
                <a:latin typeface="+mn-lt"/>
              </a:rPr>
              <a:t> </a:t>
            </a:r>
            <a:r>
              <a:rPr lang="en-US" sz="2400" dirty="0">
                <a:latin typeface="+mn-lt"/>
              </a:rPr>
              <a:t>I don’t eat dinner at school. I don’t like the food.</a:t>
            </a:r>
            <a:r>
              <a:rPr lang="ru-RU" sz="2400" dirty="0">
                <a:latin typeface="+mn-lt"/>
              </a:rPr>
              <a:t/>
            </a:r>
            <a:br>
              <a:rPr lang="ru-RU" sz="2400" dirty="0">
                <a:latin typeface="+mn-lt"/>
              </a:rPr>
            </a:br>
            <a:r>
              <a:rPr lang="en-US" sz="2400" dirty="0">
                <a:latin typeface="+mn-lt"/>
              </a:rPr>
              <a:t/>
            </a:r>
            <a:br>
              <a:rPr lang="en-US" sz="2400" dirty="0">
                <a:latin typeface="+mn-lt"/>
              </a:rPr>
            </a:br>
            <a:r>
              <a:rPr lang="en-US" sz="2400" dirty="0">
                <a:solidFill>
                  <a:srgbClr val="FF0000"/>
                </a:solidFill>
                <a:latin typeface="+mn-lt"/>
              </a:rPr>
              <a:t>Nina:</a:t>
            </a:r>
            <a:r>
              <a:rPr lang="en-US" sz="2400" dirty="0">
                <a:latin typeface="+mn-lt"/>
              </a:rPr>
              <a:t> What food do you like?</a:t>
            </a:r>
            <a:br>
              <a:rPr lang="en-US" sz="2400" dirty="0">
                <a:latin typeface="+mn-lt"/>
              </a:rPr>
            </a:br>
            <a:r>
              <a:rPr lang="en-US" sz="2400" dirty="0">
                <a:latin typeface="+mn-lt"/>
              </a:rPr>
              <a:t>                                                                </a:t>
            </a:r>
            <a:br>
              <a:rPr lang="en-US" sz="2400" dirty="0">
                <a:latin typeface="+mn-lt"/>
              </a:rPr>
            </a:br>
            <a:r>
              <a:rPr lang="en-US" sz="2400" dirty="0" smtClean="0">
                <a:solidFill>
                  <a:schemeClr val="folHlink"/>
                </a:solidFill>
                <a:latin typeface="+mn-lt"/>
              </a:rPr>
              <a:t> Olga :</a:t>
            </a:r>
            <a:r>
              <a:rPr lang="en-US" sz="2400" dirty="0" smtClean="0">
                <a:latin typeface="+mn-lt"/>
              </a:rPr>
              <a:t> </a:t>
            </a:r>
            <a:r>
              <a:rPr lang="en-US" sz="2400" dirty="0">
                <a:latin typeface="+mn-lt"/>
              </a:rPr>
              <a:t>I like cheeseburgers, potato chips, Coca Cola and sweets.</a:t>
            </a:r>
            <a:br>
              <a:rPr lang="en-US" sz="2400" dirty="0">
                <a:latin typeface="+mn-lt"/>
              </a:rPr>
            </a:br>
            <a:r>
              <a:rPr lang="en-US" sz="2400" dirty="0">
                <a:latin typeface="+mn-lt"/>
              </a:rPr>
              <a:t/>
            </a:r>
            <a:br>
              <a:rPr lang="en-US" sz="2400" dirty="0">
                <a:latin typeface="+mn-lt"/>
              </a:rPr>
            </a:br>
            <a:r>
              <a:rPr lang="en-US" sz="2400" dirty="0">
                <a:solidFill>
                  <a:srgbClr val="FF0000"/>
                </a:solidFill>
                <a:latin typeface="+mn-lt"/>
              </a:rPr>
              <a:t>Nina:</a:t>
            </a:r>
            <a:r>
              <a:rPr lang="en-US" sz="2400" dirty="0">
                <a:latin typeface="+mn-lt"/>
              </a:rPr>
              <a:t> But it is not right food.</a:t>
            </a:r>
            <a:br>
              <a:rPr lang="en-US" sz="2400" dirty="0">
                <a:latin typeface="+mn-lt"/>
              </a:rPr>
            </a:br>
            <a:r>
              <a:rPr lang="en-US" sz="2400" dirty="0">
                <a:latin typeface="+mn-lt"/>
              </a:rPr>
              <a:t/>
            </a:r>
            <a:br>
              <a:rPr lang="en-US" sz="2400" dirty="0">
                <a:latin typeface="+mn-lt"/>
              </a:rPr>
            </a:br>
            <a:r>
              <a:rPr lang="en-US" sz="2400" dirty="0" smtClean="0">
                <a:solidFill>
                  <a:schemeClr val="folHlink"/>
                </a:solidFill>
                <a:latin typeface="+mn-lt"/>
              </a:rPr>
              <a:t> Olga :</a:t>
            </a:r>
            <a:r>
              <a:rPr lang="en-US" sz="2400" dirty="0" smtClean="0">
                <a:latin typeface="+mn-lt"/>
              </a:rPr>
              <a:t> </a:t>
            </a:r>
            <a:r>
              <a:rPr lang="en-US" sz="2400" dirty="0">
                <a:latin typeface="+mn-lt"/>
              </a:rPr>
              <a:t>And what is the right food?</a:t>
            </a:r>
            <a:br>
              <a:rPr lang="en-US" sz="2400" dirty="0">
                <a:latin typeface="+mn-lt"/>
              </a:rPr>
            </a:br>
            <a:r>
              <a:rPr lang="en-US" sz="2400" dirty="0">
                <a:latin typeface="+mn-lt"/>
              </a:rPr>
              <a:t/>
            </a:r>
            <a:br>
              <a:rPr lang="en-US" sz="2400" dirty="0">
                <a:latin typeface="+mn-lt"/>
              </a:rPr>
            </a:br>
            <a:r>
              <a:rPr lang="en-US" sz="2400" dirty="0">
                <a:solidFill>
                  <a:srgbClr val="FF0000"/>
                </a:solidFill>
                <a:latin typeface="+mn-lt"/>
              </a:rPr>
              <a:t>Nina:</a:t>
            </a:r>
            <a:r>
              <a:rPr lang="en-US" sz="2400" dirty="0">
                <a:latin typeface="+mn-lt"/>
              </a:rPr>
              <a:t> Different food. Meat, fish, and milk help you to grow. You must eat fruit and vegetables. They have got a lot of vitamins.</a:t>
            </a:r>
            <a:br>
              <a:rPr lang="en-US" sz="2400" dirty="0">
                <a:latin typeface="+mn-lt"/>
              </a:rPr>
            </a:br>
            <a:r>
              <a:rPr lang="en-US" sz="2400" dirty="0">
                <a:latin typeface="+mn-lt"/>
              </a:rPr>
              <a:t/>
            </a:r>
            <a:br>
              <a:rPr lang="en-US" sz="2400" dirty="0">
                <a:latin typeface="+mn-lt"/>
              </a:rPr>
            </a:br>
            <a:r>
              <a:rPr lang="en-US" sz="2400" dirty="0" smtClean="0">
                <a:solidFill>
                  <a:schemeClr val="folHlink"/>
                </a:solidFill>
                <a:latin typeface="+mn-lt"/>
              </a:rPr>
              <a:t> </a:t>
            </a:r>
            <a:r>
              <a:rPr lang="en-US" dirty="0">
                <a:latin typeface="Courier New" pitchFamily="49" charset="0"/>
              </a:rPr>
              <a:t/>
            </a:r>
            <a:br>
              <a:rPr lang="en-US" dirty="0">
                <a:latin typeface="Courier New" pitchFamily="49" charset="0"/>
              </a:rPr>
            </a:br>
            <a:endParaRPr lang="ru-RU" dirty="0">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764704"/>
            <a:ext cx="5814392" cy="3046988"/>
          </a:xfrm>
          <a:prstGeom prst="rect">
            <a:avLst/>
          </a:prstGeom>
        </p:spPr>
        <p:txBody>
          <a:bodyPr wrap="square">
            <a:spAutoFit/>
          </a:bodyPr>
          <a:lstStyle/>
          <a:p>
            <a:r>
              <a:rPr lang="en-US" sz="2400" dirty="0" smtClean="0">
                <a:solidFill>
                  <a:schemeClr val="folHlink"/>
                </a:solidFill>
                <a:latin typeface="+mn-lt"/>
              </a:rPr>
              <a:t>Olga : </a:t>
            </a:r>
            <a:r>
              <a:rPr lang="en-US" sz="2400" dirty="0" smtClean="0">
                <a:latin typeface="+mn-lt"/>
              </a:rPr>
              <a:t>OK. What do they have for dinner today?</a:t>
            </a:r>
            <a:br>
              <a:rPr lang="en-US" sz="2400" dirty="0" smtClean="0">
                <a:latin typeface="+mn-lt"/>
              </a:rPr>
            </a:br>
            <a:r>
              <a:rPr lang="en-US" sz="2400" dirty="0" smtClean="0">
                <a:latin typeface="+mn-lt"/>
              </a:rPr>
              <a:t/>
            </a:r>
            <a:br>
              <a:rPr lang="en-US" sz="2400" dirty="0" smtClean="0">
                <a:latin typeface="+mn-lt"/>
              </a:rPr>
            </a:br>
            <a:r>
              <a:rPr lang="en-US" sz="2400" dirty="0" smtClean="0">
                <a:solidFill>
                  <a:srgbClr val="FF0000"/>
                </a:solidFill>
                <a:latin typeface="+mn-lt"/>
              </a:rPr>
              <a:t>Nina:</a:t>
            </a:r>
            <a:r>
              <a:rPr lang="en-US" sz="2400" dirty="0" smtClean="0">
                <a:latin typeface="+mn-lt"/>
              </a:rPr>
              <a:t> Vegetable salad, soup, meat and potatoes and ice-cream.</a:t>
            </a:r>
            <a:br>
              <a:rPr lang="en-US" sz="2400" dirty="0" smtClean="0">
                <a:latin typeface="+mn-lt"/>
              </a:rPr>
            </a:br>
            <a:r>
              <a:rPr lang="en-US" sz="2400" dirty="0" smtClean="0">
                <a:latin typeface="+mn-lt"/>
              </a:rPr>
              <a:t/>
            </a:r>
            <a:br>
              <a:rPr lang="en-US" sz="2400" dirty="0" smtClean="0">
                <a:latin typeface="+mn-lt"/>
              </a:rPr>
            </a:br>
            <a:r>
              <a:rPr lang="en-US" sz="2400" dirty="0" smtClean="0">
                <a:solidFill>
                  <a:schemeClr val="folHlink"/>
                </a:solidFill>
                <a:latin typeface="+mn-lt"/>
              </a:rPr>
              <a:t> Olga :</a:t>
            </a:r>
            <a:r>
              <a:rPr lang="en-US" sz="2400" dirty="0" smtClean="0">
                <a:latin typeface="+mn-lt"/>
              </a:rPr>
              <a:t> Oh, that’s great. I would like to have a lot of ice-cream. Let’s go.</a:t>
            </a:r>
            <a:endParaRPr lang="ru-RU" sz="2400" dirty="0">
              <a:latin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Заголовок 1"/>
          <p:cNvSpPr>
            <a:spLocks noGrp="1"/>
          </p:cNvSpPr>
          <p:nvPr>
            <p:ph type="title"/>
          </p:nvPr>
        </p:nvSpPr>
        <p:spPr/>
        <p:txBody>
          <a:bodyPr>
            <a:normAutofit fontScale="90000"/>
          </a:bodyPr>
          <a:lstStyle/>
          <a:p>
            <a:pPr algn="ctr"/>
            <a:r>
              <a:rPr lang="en-US" sz="6700" dirty="0" smtClean="0">
                <a:solidFill>
                  <a:schemeClr val="accent1">
                    <a:lumMod val="75000"/>
                  </a:schemeClr>
                </a:solidFill>
              </a:rPr>
              <a:t>Food</a:t>
            </a:r>
            <a:r>
              <a:rPr lang="en-US" sz="8000" dirty="0" smtClean="0"/>
              <a:t> </a:t>
            </a:r>
            <a:r>
              <a:rPr lang="en-US" sz="6700" dirty="0" smtClean="0">
                <a:solidFill>
                  <a:schemeClr val="accent1">
                    <a:lumMod val="75000"/>
                  </a:schemeClr>
                </a:solidFill>
              </a:rPr>
              <a:t>we</a:t>
            </a:r>
            <a:r>
              <a:rPr lang="en-US" sz="8000" dirty="0" smtClean="0"/>
              <a:t> </a:t>
            </a:r>
            <a:r>
              <a:rPr lang="en-US" sz="6700" dirty="0" smtClean="0">
                <a:solidFill>
                  <a:schemeClr val="accent1">
                    <a:lumMod val="75000"/>
                  </a:schemeClr>
                </a:solidFill>
              </a:rPr>
              <a:t>eat</a:t>
            </a:r>
            <a:endParaRPr lang="ru-RU" sz="6700" dirty="0" smtClean="0">
              <a:solidFill>
                <a:schemeClr val="accent1">
                  <a:lumMod val="75000"/>
                </a:schemeClr>
              </a:solidFill>
            </a:endParaRPr>
          </a:p>
        </p:txBody>
      </p:sp>
      <p:sp>
        <p:nvSpPr>
          <p:cNvPr id="45058" name="Текст 2"/>
          <p:cNvSpPr>
            <a:spLocks noGrp="1"/>
          </p:cNvSpPr>
          <p:nvPr>
            <p:ph type="body" idx="1"/>
          </p:nvPr>
        </p:nvSpPr>
        <p:spPr/>
        <p:txBody>
          <a:bodyPr>
            <a:normAutofit fontScale="70000" lnSpcReduction="20000"/>
          </a:bodyPr>
          <a:lstStyle/>
          <a:p>
            <a:pPr algn="ctr"/>
            <a:r>
              <a:rPr lang="en-US" sz="4000" smtClean="0"/>
              <a:t>Healthy food</a:t>
            </a:r>
            <a:endParaRPr lang="ru-RU" sz="4000" smtClean="0"/>
          </a:p>
        </p:txBody>
      </p:sp>
      <p:sp>
        <p:nvSpPr>
          <p:cNvPr id="45060" name="Текст 4"/>
          <p:cNvSpPr>
            <a:spLocks noGrp="1"/>
          </p:cNvSpPr>
          <p:nvPr>
            <p:ph type="body" sz="half" idx="3"/>
          </p:nvPr>
        </p:nvSpPr>
        <p:spPr/>
        <p:txBody>
          <a:bodyPr>
            <a:normAutofit fontScale="70000" lnSpcReduction="20000"/>
          </a:bodyPr>
          <a:lstStyle/>
          <a:p>
            <a:r>
              <a:rPr lang="en-US" sz="4000" smtClean="0"/>
              <a:t>Unhealthy food</a:t>
            </a:r>
            <a:endParaRPr lang="ru-RU" sz="4000" smtClean="0"/>
          </a:p>
        </p:txBody>
      </p:sp>
      <p:sp>
        <p:nvSpPr>
          <p:cNvPr id="4" name="Содержимое 3"/>
          <p:cNvSpPr>
            <a:spLocks noGrp="1"/>
          </p:cNvSpPr>
          <p:nvPr>
            <p:ph sz="quarter" idx="2"/>
          </p:nvPr>
        </p:nvSpPr>
        <p:spPr/>
        <p:txBody>
          <a:bodyPr>
            <a:normAutofit/>
          </a:bodyPr>
          <a:lstStyle/>
          <a:p>
            <a:pPr marL="274320" indent="-274320" fontAlgn="auto">
              <a:spcAft>
                <a:spcPts val="0"/>
              </a:spcAft>
              <a:buClr>
                <a:schemeClr val="accent3"/>
              </a:buClr>
              <a:buFont typeface="Wingdings 2"/>
              <a:buChar char=""/>
              <a:defRPr/>
            </a:pPr>
            <a:r>
              <a:rPr lang="en-US" sz="3200" dirty="0" smtClean="0"/>
              <a:t>Porridge</a:t>
            </a:r>
          </a:p>
          <a:p>
            <a:pPr marL="274320" indent="-274320" fontAlgn="auto">
              <a:spcAft>
                <a:spcPts val="0"/>
              </a:spcAft>
              <a:buClr>
                <a:schemeClr val="accent3"/>
              </a:buClr>
              <a:buFont typeface="Wingdings 2"/>
              <a:buChar char=""/>
              <a:defRPr/>
            </a:pPr>
            <a:r>
              <a:rPr lang="en-US" sz="3200" dirty="0" smtClean="0"/>
              <a:t>Cheese</a:t>
            </a:r>
          </a:p>
          <a:p>
            <a:pPr marL="274320" indent="-274320" fontAlgn="auto">
              <a:spcAft>
                <a:spcPts val="0"/>
              </a:spcAft>
              <a:buClr>
                <a:schemeClr val="accent3"/>
              </a:buClr>
              <a:buFont typeface="Wingdings 2"/>
              <a:buChar char=""/>
              <a:defRPr/>
            </a:pPr>
            <a:r>
              <a:rPr lang="en-US" sz="3200" dirty="0" smtClean="0"/>
              <a:t>Vegetables</a:t>
            </a:r>
          </a:p>
          <a:p>
            <a:pPr marL="274320" indent="-274320" fontAlgn="auto">
              <a:spcAft>
                <a:spcPts val="0"/>
              </a:spcAft>
              <a:buClr>
                <a:schemeClr val="accent3"/>
              </a:buClr>
              <a:buFont typeface="Wingdings 2"/>
              <a:buChar char=""/>
              <a:defRPr/>
            </a:pPr>
            <a:r>
              <a:rPr lang="en-US" sz="3200" dirty="0" smtClean="0"/>
              <a:t>Fruit</a:t>
            </a:r>
          </a:p>
          <a:p>
            <a:pPr marL="274320" indent="-274320" fontAlgn="auto">
              <a:spcAft>
                <a:spcPts val="0"/>
              </a:spcAft>
              <a:buClr>
                <a:schemeClr val="accent3"/>
              </a:buClr>
              <a:buFont typeface="Wingdings 2"/>
              <a:buChar char=""/>
              <a:defRPr/>
            </a:pPr>
            <a:r>
              <a:rPr lang="en-US" sz="3200" dirty="0" smtClean="0"/>
              <a:t>Meat</a:t>
            </a:r>
          </a:p>
          <a:p>
            <a:pPr marL="274320" indent="-274320" fontAlgn="auto">
              <a:spcAft>
                <a:spcPts val="0"/>
              </a:spcAft>
              <a:buClr>
                <a:schemeClr val="accent3"/>
              </a:buClr>
              <a:buFont typeface="Wingdings 2"/>
              <a:buChar char=""/>
              <a:defRPr/>
            </a:pPr>
            <a:r>
              <a:rPr lang="en-US" sz="3200" dirty="0" smtClean="0"/>
              <a:t>Eggs</a:t>
            </a:r>
          </a:p>
          <a:p>
            <a:pPr marL="274320" indent="-274320" fontAlgn="auto">
              <a:spcAft>
                <a:spcPts val="0"/>
              </a:spcAft>
              <a:buClr>
                <a:schemeClr val="accent3"/>
              </a:buClr>
              <a:buFont typeface="Wingdings 2"/>
              <a:buChar char=""/>
              <a:defRPr/>
            </a:pPr>
            <a:r>
              <a:rPr lang="en-US" sz="3200" dirty="0" smtClean="0"/>
              <a:t>Fish</a:t>
            </a:r>
          </a:p>
          <a:p>
            <a:pPr marL="274320" indent="-274320" fontAlgn="auto">
              <a:spcAft>
                <a:spcPts val="0"/>
              </a:spcAft>
              <a:buClr>
                <a:schemeClr val="accent3"/>
              </a:buClr>
              <a:buFont typeface="Wingdings 2"/>
              <a:buChar char=""/>
              <a:defRPr/>
            </a:pPr>
            <a:endParaRPr lang="ru-RU" sz="3200" dirty="0"/>
          </a:p>
        </p:txBody>
      </p:sp>
      <p:sp>
        <p:nvSpPr>
          <p:cNvPr id="45061" name="Содержимое 5"/>
          <p:cNvSpPr>
            <a:spLocks noGrp="1"/>
          </p:cNvSpPr>
          <p:nvPr>
            <p:ph sz="quarter" idx="4"/>
          </p:nvPr>
        </p:nvSpPr>
        <p:spPr/>
        <p:txBody>
          <a:bodyPr/>
          <a:lstStyle/>
          <a:p>
            <a:r>
              <a:rPr lang="en-US" sz="3200" dirty="0" smtClean="0"/>
              <a:t>Cola</a:t>
            </a:r>
          </a:p>
          <a:p>
            <a:r>
              <a:rPr lang="en-US" sz="3200" dirty="0" smtClean="0"/>
              <a:t>Chips</a:t>
            </a:r>
          </a:p>
          <a:p>
            <a:r>
              <a:rPr lang="en-US" sz="3200" dirty="0" smtClean="0"/>
              <a:t>Sugar</a:t>
            </a:r>
          </a:p>
          <a:p>
            <a:r>
              <a:rPr lang="en-US" sz="3200" dirty="0" smtClean="0"/>
              <a:t>Sweets</a:t>
            </a:r>
          </a:p>
          <a:p>
            <a:r>
              <a:rPr lang="en-US" sz="3200" dirty="0" smtClean="0"/>
              <a:t>Hamburger</a:t>
            </a:r>
          </a:p>
          <a:p>
            <a:endParaRPr lang="en-US" sz="3200" dirty="0" smtClean="0"/>
          </a:p>
          <a:p>
            <a:endParaRPr lang="ru-RU" sz="36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100" y="0"/>
            <a:ext cx="5225132" cy="857250"/>
          </a:xfrm>
        </p:spPr>
        <p:txBody>
          <a:bodyPr>
            <a:normAutofit fontScale="90000"/>
          </a:bodyPr>
          <a:lstStyle/>
          <a:p>
            <a:pPr algn="ctr">
              <a:defRPr/>
            </a:pPr>
            <a:r>
              <a:rPr lang="en-US" sz="4800" dirty="0" smtClean="0">
                <a:solidFill>
                  <a:schemeClr val="tx2">
                    <a:lumMod val="75000"/>
                  </a:schemeClr>
                </a:solidFill>
              </a:rPr>
              <a:t>Sports in our life</a:t>
            </a:r>
            <a:endParaRPr lang="ru-RU" sz="4800" dirty="0">
              <a:solidFill>
                <a:schemeClr val="tx2">
                  <a:lumMod val="75000"/>
                </a:schemeClr>
              </a:solidFill>
            </a:endParaRPr>
          </a:p>
        </p:txBody>
      </p:sp>
      <p:sp>
        <p:nvSpPr>
          <p:cNvPr id="28675" name="Содержимое 2"/>
          <p:cNvSpPr>
            <a:spLocks noGrp="1"/>
          </p:cNvSpPr>
          <p:nvPr>
            <p:ph idx="1"/>
          </p:nvPr>
        </p:nvSpPr>
        <p:spPr>
          <a:xfrm>
            <a:off x="1" y="928688"/>
            <a:ext cx="7956376" cy="5929312"/>
          </a:xfrm>
        </p:spPr>
        <p:txBody>
          <a:bodyPr>
            <a:normAutofit fontScale="62500" lnSpcReduction="20000"/>
          </a:bodyPr>
          <a:lstStyle/>
          <a:p>
            <a:pPr>
              <a:buFont typeface="Wingdings 2" pitchFamily="18" charset="2"/>
              <a:buNone/>
            </a:pPr>
            <a:r>
              <a:rPr lang="en-US" sz="3800" dirty="0" smtClean="0"/>
              <a:t>    Sport helps people to stay in good health. You can do physical exercises or play games at sport clubs, you can swim in swimming pools, play games on playgrounds or jog in the park. </a:t>
            </a:r>
            <a:endParaRPr lang="ru-RU" sz="3800" dirty="0" smtClean="0"/>
          </a:p>
          <a:p>
            <a:pPr>
              <a:buFont typeface="Wingdings 2" pitchFamily="18" charset="2"/>
              <a:buNone/>
            </a:pPr>
            <a:r>
              <a:rPr lang="en-US" sz="3800" dirty="0" smtClean="0"/>
              <a:t>     I think that every season is good for sports. In summer, late spring and early autumn you can play outdoor games. You can ski in winter. You can play indoor games all year round.</a:t>
            </a:r>
            <a:endParaRPr lang="ru-RU" sz="3800" dirty="0" smtClean="0"/>
          </a:p>
          <a:p>
            <a:pPr>
              <a:buFont typeface="Wingdings 2" pitchFamily="18" charset="2"/>
              <a:buNone/>
            </a:pPr>
            <a:r>
              <a:rPr lang="en-US" sz="3800" dirty="0" smtClean="0"/>
              <a:t>     Sport makes people healthy and strong, brave and cheerful. Sports helps people make good friends. </a:t>
            </a:r>
            <a:endParaRPr lang="ru-RU" sz="3800" dirty="0" smtClean="0"/>
          </a:p>
          <a:p>
            <a:pPr>
              <a:buFont typeface="Wingdings 2" pitchFamily="18" charset="2"/>
              <a:buNone/>
            </a:pPr>
            <a:r>
              <a:rPr lang="en-US" sz="1400" dirty="0" smtClean="0"/>
              <a:t> </a:t>
            </a:r>
            <a:endParaRPr lang="ru-RU" sz="1400" dirty="0" smtClean="0"/>
          </a:p>
          <a:p>
            <a:pPr>
              <a:buFont typeface="Wingdings 2" pitchFamily="18" charset="2"/>
              <a:buNone/>
            </a:pPr>
            <a:r>
              <a:rPr lang="en-US" sz="1400" dirty="0" smtClean="0"/>
              <a:t>            </a:t>
            </a:r>
            <a:r>
              <a:rPr lang="en-US" u="sng" dirty="0" smtClean="0">
                <a:solidFill>
                  <a:schemeClr val="bg2">
                    <a:lumMod val="50000"/>
                  </a:schemeClr>
                </a:solidFill>
              </a:rPr>
              <a:t>New words:</a:t>
            </a:r>
            <a:endParaRPr lang="ru-RU" u="sng" dirty="0" smtClean="0">
              <a:solidFill>
                <a:schemeClr val="bg2">
                  <a:lumMod val="50000"/>
                </a:schemeClr>
              </a:solidFill>
            </a:endParaRPr>
          </a:p>
          <a:p>
            <a:pPr>
              <a:buFont typeface="Wingdings 2" pitchFamily="18" charset="2"/>
              <a:buNone/>
            </a:pPr>
            <a:r>
              <a:rPr lang="en-US" dirty="0" smtClean="0"/>
              <a:t>           Late – </a:t>
            </a:r>
            <a:r>
              <a:rPr lang="ru-RU" dirty="0" smtClean="0"/>
              <a:t>поздний</a:t>
            </a:r>
          </a:p>
          <a:p>
            <a:pPr>
              <a:buFont typeface="Wingdings 2" pitchFamily="18" charset="2"/>
              <a:buNone/>
            </a:pPr>
            <a:r>
              <a:rPr lang="en-US" dirty="0" smtClean="0"/>
              <a:t>           Early – </a:t>
            </a:r>
            <a:r>
              <a:rPr lang="ru-RU" dirty="0" smtClean="0"/>
              <a:t>ранний</a:t>
            </a:r>
          </a:p>
          <a:p>
            <a:pPr>
              <a:buFont typeface="Wingdings 2" pitchFamily="18" charset="2"/>
              <a:buNone/>
            </a:pPr>
            <a:r>
              <a:rPr lang="en-US" dirty="0" smtClean="0"/>
              <a:t>           Outdoor</a:t>
            </a:r>
            <a:r>
              <a:rPr lang="ru-RU" dirty="0" smtClean="0"/>
              <a:t> – на свежем воздухе</a:t>
            </a:r>
          </a:p>
          <a:p>
            <a:pPr>
              <a:buFont typeface="Wingdings 2" pitchFamily="18" charset="2"/>
              <a:buNone/>
            </a:pPr>
            <a:r>
              <a:rPr lang="en-US" dirty="0" smtClean="0"/>
              <a:t>            Indoor</a:t>
            </a:r>
            <a:r>
              <a:rPr lang="ru-RU" dirty="0" smtClean="0"/>
              <a:t> – в помещении</a:t>
            </a:r>
          </a:p>
          <a:p>
            <a:pPr>
              <a:buFont typeface="Wingdings 2" pitchFamily="18" charset="2"/>
              <a:buNone/>
            </a:pPr>
            <a:r>
              <a:rPr lang="en-US" dirty="0" smtClean="0"/>
              <a:t>            Make</a:t>
            </a:r>
            <a:r>
              <a:rPr lang="ru-RU" dirty="0" smtClean="0"/>
              <a:t> – делать</a:t>
            </a:r>
          </a:p>
          <a:p>
            <a:pPr>
              <a:buFont typeface="Wingdings 2" pitchFamily="18" charset="2"/>
              <a:buNone/>
            </a:pPr>
            <a:r>
              <a:rPr lang="en-US" dirty="0" smtClean="0"/>
              <a:t>           Make friends</a:t>
            </a:r>
            <a:r>
              <a:rPr lang="ru-RU" dirty="0" smtClean="0"/>
              <a:t> – заводить друзей</a:t>
            </a:r>
          </a:p>
          <a:p>
            <a:pPr>
              <a:buFont typeface="Wingdings 2" pitchFamily="18" charset="2"/>
              <a:buNone/>
            </a:pPr>
            <a:r>
              <a:rPr lang="en-US" dirty="0" smtClean="0"/>
              <a:t>           Brave – </a:t>
            </a:r>
            <a:r>
              <a:rPr lang="ru-RU" dirty="0" smtClean="0"/>
              <a:t>смелый</a:t>
            </a:r>
          </a:p>
          <a:p>
            <a:pPr>
              <a:buFont typeface="Wingdings 2" pitchFamily="18" charset="2"/>
              <a:buNone/>
            </a:pPr>
            <a:r>
              <a:rPr lang="en-US" dirty="0" smtClean="0"/>
              <a:t>          Cheerful – </a:t>
            </a:r>
            <a:r>
              <a:rPr lang="ru-RU" dirty="0" smtClean="0"/>
              <a:t>бодрый</a:t>
            </a:r>
          </a:p>
          <a:p>
            <a:pPr>
              <a:buFont typeface="Wingdings 2" pitchFamily="18" charset="2"/>
              <a:buNone/>
            </a:pP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3203848" y="692696"/>
            <a:ext cx="4536504" cy="2585323"/>
          </a:xfrm>
          <a:prstGeom prst="rect">
            <a:avLst/>
          </a:prstGeom>
        </p:spPr>
        <p:txBody>
          <a:bodyPr wrap="square">
            <a:spAutoFit/>
          </a:bodyPr>
          <a:lstStyle/>
          <a:p>
            <a:pPr algn="ctr" eaLnBrk="1" hangingPunct="1">
              <a:buFont typeface="Wingdings 2" pitchFamily="18" charset="2"/>
              <a:buNone/>
            </a:pPr>
            <a:r>
              <a:rPr lang="en-US" sz="5400" i="1" dirty="0" smtClean="0">
                <a:solidFill>
                  <a:schemeClr val="bg1"/>
                </a:solidFill>
                <a:latin typeface="+mn-lt"/>
              </a:rPr>
              <a:t>Health </a:t>
            </a:r>
            <a:endParaRPr lang="ru-RU" sz="5400" i="1" dirty="0" smtClean="0">
              <a:solidFill>
                <a:schemeClr val="bg1"/>
              </a:solidFill>
              <a:latin typeface="+mn-lt"/>
            </a:endParaRPr>
          </a:p>
          <a:p>
            <a:pPr algn="ctr" eaLnBrk="1" hangingPunct="1">
              <a:buFont typeface="Wingdings 2" pitchFamily="18" charset="2"/>
              <a:buNone/>
            </a:pPr>
            <a:r>
              <a:rPr lang="en-US" sz="5400" i="1" dirty="0" smtClean="0">
                <a:solidFill>
                  <a:schemeClr val="bg1"/>
                </a:solidFill>
                <a:latin typeface="+mn-lt"/>
              </a:rPr>
              <a:t>is better</a:t>
            </a:r>
            <a:r>
              <a:rPr lang="ru-RU" sz="5400" i="1" dirty="0" smtClean="0">
                <a:solidFill>
                  <a:schemeClr val="bg1"/>
                </a:solidFill>
                <a:latin typeface="+mn-lt"/>
              </a:rPr>
              <a:t> </a:t>
            </a:r>
            <a:r>
              <a:rPr lang="en-US" sz="5400" i="1" dirty="0" smtClean="0">
                <a:solidFill>
                  <a:schemeClr val="bg1"/>
                </a:solidFill>
                <a:latin typeface="+mn-lt"/>
              </a:rPr>
              <a:t>than wealth</a:t>
            </a:r>
            <a:endParaRPr lang="ru-RU" sz="5400" dirty="0">
              <a:solidFill>
                <a:schemeClr val="bg1"/>
              </a:solidFill>
              <a:latin typeface="+mn-lt"/>
            </a:endParaRPr>
          </a:p>
        </p:txBody>
      </p:sp>
      <p:pic>
        <p:nvPicPr>
          <p:cNvPr id="23554" name="Picture 2" descr="http://img.med2live.ru/zoj-3.jpg"/>
          <p:cNvPicPr>
            <a:picLocks noChangeAspect="1" noChangeArrowheads="1"/>
          </p:cNvPicPr>
          <p:nvPr/>
        </p:nvPicPr>
        <p:blipFill>
          <a:blip r:embed="rId2" cstate="print"/>
          <a:srcRect/>
          <a:stretch>
            <a:fillRect/>
          </a:stretch>
        </p:blipFill>
        <p:spPr bwMode="auto">
          <a:xfrm>
            <a:off x="251519" y="908721"/>
            <a:ext cx="3600401" cy="2664295"/>
          </a:xfrm>
          <a:prstGeom prst="rect">
            <a:avLst/>
          </a:prstGeom>
          <a:noFill/>
        </p:spPr>
      </p:pic>
      <p:pic>
        <p:nvPicPr>
          <p:cNvPr id="23555" name="Picture 3" descr="Деньги, богатство Картинки, рисунки красивые новые"/>
          <p:cNvPicPr>
            <a:picLocks noChangeAspect="1" noChangeArrowheads="1"/>
          </p:cNvPicPr>
          <p:nvPr/>
        </p:nvPicPr>
        <p:blipFill>
          <a:blip r:embed="rId3" cstate="print"/>
          <a:srcRect/>
          <a:stretch>
            <a:fillRect/>
          </a:stretch>
        </p:blipFill>
        <p:spPr bwMode="auto">
          <a:xfrm>
            <a:off x="6012160" y="4581128"/>
            <a:ext cx="2639616" cy="204638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 уроке Мы:</a:t>
            </a:r>
            <a:endParaRPr lang="ru-RU" dirty="0"/>
          </a:p>
        </p:txBody>
      </p:sp>
      <p:sp>
        <p:nvSpPr>
          <p:cNvPr id="3" name="Содержимое 2"/>
          <p:cNvSpPr>
            <a:spLocks noGrp="1"/>
          </p:cNvSpPr>
          <p:nvPr>
            <p:ph idx="1"/>
          </p:nvPr>
        </p:nvSpPr>
        <p:spPr/>
        <p:txBody>
          <a:bodyPr/>
          <a:lstStyle/>
          <a:p>
            <a:r>
              <a:rPr lang="be-BY" sz="2800" i="1" dirty="0" smtClean="0"/>
              <a:t>п</a:t>
            </a:r>
            <a:r>
              <a:rPr lang="ru-RU" sz="2800" i="1" dirty="0" smtClean="0"/>
              <a:t>ознакомились с лексикой по теме «Здоровье»</a:t>
            </a:r>
            <a:r>
              <a:rPr lang="be-BY" sz="2800" i="1" dirty="0" smtClean="0"/>
              <a:t>;</a:t>
            </a:r>
          </a:p>
          <a:p>
            <a:r>
              <a:rPr lang="be-BY" sz="2800" i="1" dirty="0" smtClean="0"/>
              <a:t>узнали, какие продукты богаты витаминами;</a:t>
            </a:r>
          </a:p>
          <a:p>
            <a:r>
              <a:rPr lang="be-BY" sz="2800" i="1" dirty="0" smtClean="0"/>
              <a:t>выяснили, какими видами спорта вы занимаетесь;</a:t>
            </a:r>
          </a:p>
          <a:p>
            <a:r>
              <a:rPr lang="be-BY" sz="2800" i="1" dirty="0" smtClean="0"/>
              <a:t>уточнили, что необходимо делать, чтобы быть здоровыми.</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анкетирование</a:t>
            </a:r>
            <a:endParaRPr lang="ru-RU" sz="3200" dirty="0"/>
          </a:p>
        </p:txBody>
      </p:sp>
      <p:sp>
        <p:nvSpPr>
          <p:cNvPr id="3" name="Содержимое 2"/>
          <p:cNvSpPr>
            <a:spLocks noGrp="1"/>
          </p:cNvSpPr>
          <p:nvPr>
            <p:ph idx="1"/>
          </p:nvPr>
        </p:nvSpPr>
        <p:spPr/>
        <p:txBody>
          <a:bodyPr>
            <a:normAutofit fontScale="25000" lnSpcReduction="20000"/>
          </a:bodyPr>
          <a:lstStyle/>
          <a:p>
            <a:r>
              <a:rPr lang="ru-RU" sz="9600" dirty="0" smtClean="0"/>
              <a:t>1.На уроке я работал</a:t>
            </a:r>
            <a:br>
              <a:rPr lang="ru-RU" sz="9600" dirty="0" smtClean="0"/>
            </a:br>
            <a:r>
              <a:rPr lang="ru-RU" sz="9600" dirty="0" smtClean="0"/>
              <a:t>  2.Своей работой на уроке я</a:t>
            </a:r>
            <a:br>
              <a:rPr lang="ru-RU" sz="9600" dirty="0" smtClean="0"/>
            </a:br>
            <a:r>
              <a:rPr lang="ru-RU" sz="9600" dirty="0" smtClean="0"/>
              <a:t>  3.Урок для меня показался</a:t>
            </a:r>
            <a:br>
              <a:rPr lang="ru-RU" sz="9600" dirty="0" smtClean="0"/>
            </a:br>
            <a:r>
              <a:rPr lang="ru-RU" sz="9600" dirty="0" smtClean="0"/>
              <a:t>  4.За урок я</a:t>
            </a:r>
            <a:br>
              <a:rPr lang="ru-RU" sz="9600" dirty="0" smtClean="0"/>
            </a:br>
            <a:r>
              <a:rPr lang="ru-RU" sz="9600" dirty="0" smtClean="0"/>
              <a:t>  5.Мое настроение</a:t>
            </a:r>
            <a:br>
              <a:rPr lang="ru-RU" sz="9600" dirty="0" smtClean="0"/>
            </a:br>
            <a:r>
              <a:rPr lang="ru-RU" sz="9600" dirty="0" smtClean="0"/>
              <a:t>  6.Материал урока мне был</a:t>
            </a:r>
            <a:br>
              <a:rPr lang="ru-RU" sz="9600" dirty="0" smtClean="0"/>
            </a:br>
            <a:r>
              <a:rPr lang="ru-RU" sz="6000" dirty="0" smtClean="0"/>
              <a:t/>
            </a:r>
            <a:br>
              <a:rPr lang="ru-RU" sz="6000" dirty="0" smtClean="0"/>
            </a:br>
            <a:endParaRPr lang="ru-RU" sz="6000" dirty="0" smtClean="0"/>
          </a:p>
          <a:p>
            <a:pPr>
              <a:buNone/>
            </a:pPr>
            <a:r>
              <a:rPr lang="ru-RU" sz="6000" dirty="0" smtClean="0"/>
              <a:t/>
            </a:r>
            <a:br>
              <a:rPr lang="ru-RU" sz="6000" dirty="0" smtClean="0"/>
            </a:br>
            <a:r>
              <a:rPr lang="ru-RU" sz="6000" dirty="0" smtClean="0"/>
              <a:t/>
            </a:r>
            <a:br>
              <a:rPr lang="ru-RU" sz="6000" dirty="0" smtClean="0"/>
            </a:br>
            <a:endParaRPr lang="ru-RU" sz="6000" dirty="0" smtClean="0"/>
          </a:p>
          <a:p>
            <a:r>
              <a:rPr lang="ru-RU" sz="8000" dirty="0" smtClean="0"/>
              <a:t>активно / пассивно</a:t>
            </a:r>
            <a:br>
              <a:rPr lang="ru-RU" sz="8000" dirty="0" smtClean="0"/>
            </a:br>
            <a:r>
              <a:rPr lang="ru-RU" sz="8000" dirty="0" smtClean="0"/>
              <a:t>доволен / не доволен</a:t>
            </a:r>
            <a:br>
              <a:rPr lang="ru-RU" sz="8000" dirty="0" smtClean="0"/>
            </a:br>
            <a:r>
              <a:rPr lang="ru-RU" sz="8000" dirty="0" smtClean="0"/>
              <a:t>коротким / длинным</a:t>
            </a:r>
            <a:br>
              <a:rPr lang="ru-RU" sz="8000" dirty="0" smtClean="0"/>
            </a:br>
            <a:r>
              <a:rPr lang="ru-RU" sz="8000" dirty="0" smtClean="0"/>
              <a:t>не устал / </a:t>
            </a:r>
            <a:r>
              <a:rPr lang="ru-RU" sz="8000" dirty="0" err="1" smtClean="0"/>
              <a:t>устал</a:t>
            </a:r>
            <a:r>
              <a:rPr lang="ru-RU" sz="8000" dirty="0" smtClean="0"/>
              <a:t/>
            </a:r>
            <a:br>
              <a:rPr lang="ru-RU" sz="8000" dirty="0" smtClean="0"/>
            </a:br>
            <a:r>
              <a:rPr lang="ru-RU" sz="8000" dirty="0" smtClean="0"/>
              <a:t>стало лучше / стало хуже</a:t>
            </a:r>
            <a:br>
              <a:rPr lang="ru-RU" sz="8000" dirty="0" smtClean="0"/>
            </a:br>
            <a:r>
              <a:rPr lang="ru-RU" sz="8000" dirty="0" smtClean="0"/>
              <a:t>понятен / не понятен</a:t>
            </a:r>
            <a:br>
              <a:rPr lang="ru-RU" sz="8000" dirty="0" smtClean="0"/>
            </a:br>
            <a:r>
              <a:rPr lang="ru-RU" sz="8000" dirty="0" smtClean="0"/>
              <a:t>полезен / бесполезен</a:t>
            </a:r>
            <a:br>
              <a:rPr lang="ru-RU" sz="8000" dirty="0" smtClean="0"/>
            </a:br>
            <a:r>
              <a:rPr lang="ru-RU" sz="8000" dirty="0" smtClean="0"/>
              <a:t>интересен / скучен</a:t>
            </a:r>
            <a:br>
              <a:rPr lang="ru-RU" sz="8000" dirty="0" smtClean="0"/>
            </a:br>
            <a:r>
              <a:rPr lang="ru-RU" sz="8000" dirty="0" smtClean="0"/>
              <a:t>легким / трудным</a:t>
            </a:r>
            <a:br>
              <a:rPr lang="ru-RU" sz="8000" dirty="0" smtClean="0"/>
            </a:br>
            <a:endParaRPr lang="ru-RU" sz="8000"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04664"/>
            <a:ext cx="7239000" cy="6051072"/>
          </a:xfrm>
        </p:spPr>
        <p:txBody>
          <a:bodyPr>
            <a:normAutofit/>
          </a:bodyPr>
          <a:lstStyle/>
          <a:p>
            <a:pPr>
              <a:buNone/>
            </a:pPr>
            <a:r>
              <a:rPr lang="ru-RU" sz="2400" b="1" u="sng" dirty="0" smtClean="0">
                <a:solidFill>
                  <a:srgbClr val="C00000"/>
                </a:solidFill>
              </a:rPr>
              <a:t>С</a:t>
            </a:r>
            <a:r>
              <a:rPr lang="ru-RU" sz="2400" b="1" u="sng" dirty="0" smtClean="0">
                <a:solidFill>
                  <a:srgbClr val="C00000"/>
                </a:solidFill>
              </a:rPr>
              <a:t>сылки на использованные изображения:</a:t>
            </a:r>
          </a:p>
          <a:p>
            <a:pPr>
              <a:buNone/>
            </a:pPr>
            <a:r>
              <a:rPr lang="ru-RU" sz="2400" u="sng" dirty="0" smtClean="0"/>
              <a:t>Изображение ЗОЖ</a:t>
            </a:r>
            <a:r>
              <a:rPr lang="ru-RU" sz="2400" dirty="0" smtClean="0"/>
              <a:t>:</a:t>
            </a:r>
          </a:p>
          <a:p>
            <a:pPr>
              <a:buNone/>
            </a:pPr>
            <a:r>
              <a:rPr lang="en-US" sz="2400" dirty="0" smtClean="0">
                <a:solidFill>
                  <a:srgbClr val="C00000"/>
                </a:solidFill>
                <a:hlinkClick r:id="rId2"/>
              </a:rPr>
              <a:t>http</a:t>
            </a:r>
            <a:r>
              <a:rPr lang="en-US" sz="2400" dirty="0" smtClean="0">
                <a:solidFill>
                  <a:srgbClr val="C00000"/>
                </a:solidFill>
                <a:hlinkClick r:id="rId2"/>
              </a:rPr>
              <a:t>://</a:t>
            </a:r>
            <a:r>
              <a:rPr lang="en-US" sz="2400" dirty="0" smtClean="0">
                <a:solidFill>
                  <a:srgbClr val="C00000"/>
                </a:solidFill>
                <a:hlinkClick r:id="rId2"/>
              </a:rPr>
              <a:t>img.med2live.ru/zoj-3.jpg</a:t>
            </a:r>
            <a:endParaRPr lang="ru-RU" sz="2400" dirty="0" smtClean="0">
              <a:solidFill>
                <a:srgbClr val="C00000"/>
              </a:solidFill>
            </a:endParaRPr>
          </a:p>
          <a:p>
            <a:pPr>
              <a:buNone/>
            </a:pPr>
            <a:r>
              <a:rPr lang="ru-RU" sz="2400" u="sng" dirty="0" smtClean="0"/>
              <a:t>Изображение Деньги, богатство:</a:t>
            </a:r>
          </a:p>
          <a:p>
            <a:pPr>
              <a:buNone/>
            </a:pPr>
            <a:endParaRPr lang="ru-RU" sz="2400" dirty="0" smtClean="0"/>
          </a:p>
          <a:p>
            <a:pPr>
              <a:buNone/>
            </a:pPr>
            <a:endParaRPr lang="ru-RU" sz="2400" dirty="0"/>
          </a:p>
        </p:txBody>
      </p:sp>
      <p:sp>
        <p:nvSpPr>
          <p:cNvPr id="4" name="Прямоугольник 3"/>
          <p:cNvSpPr/>
          <p:nvPr/>
        </p:nvSpPr>
        <p:spPr>
          <a:xfrm>
            <a:off x="395536" y="2204864"/>
            <a:ext cx="6462464" cy="1569660"/>
          </a:xfrm>
          <a:prstGeom prst="rect">
            <a:avLst/>
          </a:prstGeom>
        </p:spPr>
        <p:txBody>
          <a:bodyPr wrap="square">
            <a:spAutoFit/>
          </a:bodyPr>
          <a:lstStyle/>
          <a:p>
            <a:r>
              <a:rPr lang="en-US" sz="2400" dirty="0" smtClean="0">
                <a:solidFill>
                  <a:srgbClr val="C00000"/>
                </a:solidFill>
                <a:latin typeface="+mj-lt"/>
                <a:hlinkClick r:id="rId3"/>
              </a:rPr>
              <a:t>http://</a:t>
            </a:r>
            <a:r>
              <a:rPr lang="en-US" sz="2400" dirty="0" smtClean="0">
                <a:solidFill>
                  <a:srgbClr val="C00000"/>
                </a:solidFill>
                <a:latin typeface="+mj-lt"/>
                <a:hlinkClick r:id="rId3"/>
              </a:rPr>
              <a:t>miranimashek.com/photo/dengi_56/166-0-15833</a:t>
            </a:r>
            <a:endParaRPr lang="ru-RU" sz="2400" dirty="0" smtClean="0">
              <a:solidFill>
                <a:srgbClr val="C00000"/>
              </a:solidFill>
              <a:latin typeface="+mj-lt"/>
            </a:endParaRPr>
          </a:p>
          <a:p>
            <a:r>
              <a:rPr lang="ru-RU" sz="2400" u="sng" dirty="0" smtClean="0">
                <a:solidFill>
                  <a:srgbClr val="C00000"/>
                </a:solidFill>
                <a:latin typeface="+mj-lt"/>
              </a:rPr>
              <a:t>Изображение еда:</a:t>
            </a:r>
          </a:p>
          <a:p>
            <a:endParaRPr lang="ru-RU" sz="2400" dirty="0">
              <a:solidFill>
                <a:srgbClr val="C00000"/>
              </a:solidFill>
              <a:latin typeface="+mj-lt"/>
            </a:endParaRPr>
          </a:p>
        </p:txBody>
      </p:sp>
      <p:sp>
        <p:nvSpPr>
          <p:cNvPr id="6" name="Прямоугольник 5"/>
          <p:cNvSpPr/>
          <p:nvPr/>
        </p:nvSpPr>
        <p:spPr>
          <a:xfrm>
            <a:off x="683568" y="3429001"/>
            <a:ext cx="6174432" cy="1569660"/>
          </a:xfrm>
          <a:prstGeom prst="rect">
            <a:avLst/>
          </a:prstGeom>
        </p:spPr>
        <p:txBody>
          <a:bodyPr wrap="square">
            <a:spAutoFit/>
          </a:bodyPr>
          <a:lstStyle/>
          <a:p>
            <a:r>
              <a:rPr lang="en-US" sz="2400" dirty="0" smtClean="0">
                <a:latin typeface="+mj-lt"/>
                <a:hlinkClick r:id="rId4"/>
              </a:rPr>
              <a:t>http://</a:t>
            </a:r>
            <a:r>
              <a:rPr lang="en-US" sz="2400" dirty="0" smtClean="0">
                <a:latin typeface="+mj-lt"/>
                <a:hlinkClick r:id="rId4"/>
              </a:rPr>
              <a:t>lojechka.ru/wp-content/uploads/2009/03/002de1c745de.jpg</a:t>
            </a:r>
            <a:endParaRPr lang="ru-RU" sz="2400" dirty="0" smtClean="0">
              <a:latin typeface="+mj-lt"/>
            </a:endParaRPr>
          </a:p>
          <a:p>
            <a:r>
              <a:rPr lang="ru-RU" sz="2400" u="sng" dirty="0" smtClean="0">
                <a:latin typeface="+mj-lt"/>
              </a:rPr>
              <a:t>Изображение сыра:</a:t>
            </a:r>
            <a:endParaRPr lang="ru-RU" sz="2400" u="sng" dirty="0">
              <a:latin typeface="+mj-lt"/>
            </a:endParaRPr>
          </a:p>
        </p:txBody>
      </p:sp>
      <p:sp>
        <p:nvSpPr>
          <p:cNvPr id="7" name="Прямоугольник 6"/>
          <p:cNvSpPr/>
          <p:nvPr/>
        </p:nvSpPr>
        <p:spPr>
          <a:xfrm>
            <a:off x="755576" y="5445224"/>
            <a:ext cx="6102424" cy="830997"/>
          </a:xfrm>
          <a:prstGeom prst="rect">
            <a:avLst/>
          </a:prstGeom>
        </p:spPr>
        <p:txBody>
          <a:bodyPr wrap="square">
            <a:spAutoFit/>
          </a:bodyPr>
          <a:lstStyle/>
          <a:p>
            <a:r>
              <a:rPr lang="en-US" sz="2400" dirty="0" smtClean="0">
                <a:latin typeface="+mj-lt"/>
              </a:rPr>
              <a:t>http://world.menu.ru/uploads/img/000052/09.jpg</a:t>
            </a:r>
            <a:endParaRPr lang="ru-RU" sz="2400" dirty="0">
              <a:latin typeface="+mj-l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7239000" cy="6051072"/>
          </a:xfrm>
        </p:spPr>
        <p:txBody>
          <a:bodyPr/>
          <a:lstStyle/>
          <a:p>
            <a:pPr>
              <a:buNone/>
            </a:pPr>
            <a:r>
              <a:rPr lang="ru-RU" u="sng" dirty="0" smtClean="0"/>
              <a:t>Изображение арбуза</a:t>
            </a:r>
            <a:r>
              <a:rPr lang="ru-RU" dirty="0" smtClean="0"/>
              <a:t>:</a:t>
            </a:r>
          </a:p>
          <a:p>
            <a:pPr>
              <a:buNone/>
            </a:pPr>
            <a:r>
              <a:rPr lang="en-US" sz="2400" dirty="0" smtClean="0">
                <a:hlinkClick r:id="rId2"/>
              </a:rPr>
              <a:t>http://</a:t>
            </a:r>
            <a:r>
              <a:rPr lang="en-US" sz="2400" dirty="0" smtClean="0">
                <a:hlinkClick r:id="rId2"/>
              </a:rPr>
              <a:t>img-fotki.yandex.ru/get/41/lia840.12/0_15362_252435c1_XL</a:t>
            </a:r>
            <a:endParaRPr lang="ru-RU" sz="2400" dirty="0" smtClean="0"/>
          </a:p>
          <a:p>
            <a:pPr>
              <a:buNone/>
            </a:pPr>
            <a:r>
              <a:rPr lang="ru-RU" sz="2400" u="sng" dirty="0" smtClean="0"/>
              <a:t>Изображение масла:</a:t>
            </a:r>
          </a:p>
          <a:p>
            <a:pPr>
              <a:buNone/>
            </a:pPr>
            <a:r>
              <a:rPr lang="en-US" sz="2400" dirty="0" smtClean="0">
                <a:hlinkClick r:id="rId3"/>
              </a:rPr>
              <a:t>http://</a:t>
            </a:r>
            <a:r>
              <a:rPr lang="en-US" sz="2400" dirty="0" smtClean="0">
                <a:hlinkClick r:id="rId3"/>
              </a:rPr>
              <a:t>ayzdorov.ru/images/Lechenie/maslo.jpg</a:t>
            </a:r>
            <a:endParaRPr lang="ru-RU" sz="2400" dirty="0" smtClean="0"/>
          </a:p>
          <a:p>
            <a:pPr>
              <a:buNone/>
            </a:pPr>
            <a:r>
              <a:rPr lang="ru-RU" sz="2400" u="sng" dirty="0" smtClean="0"/>
              <a:t>Изображение соли:</a:t>
            </a:r>
          </a:p>
          <a:p>
            <a:pPr>
              <a:buNone/>
            </a:pPr>
            <a:r>
              <a:rPr lang="en-US" sz="2400" u="sng" dirty="0" smtClean="0">
                <a:hlinkClick r:id="rId4"/>
              </a:rPr>
              <a:t>http://</a:t>
            </a:r>
            <a:r>
              <a:rPr lang="en-US" sz="2400" u="sng" dirty="0" smtClean="0">
                <a:hlinkClick r:id="rId4"/>
              </a:rPr>
              <a:t>www.ellf.ru/uploads/posts/2008-07/1215036889_15.jpg</a:t>
            </a:r>
            <a:endParaRPr lang="ru-RU" sz="2400" u="sng" dirty="0" smtClean="0"/>
          </a:p>
          <a:p>
            <a:pPr>
              <a:buNone/>
            </a:pPr>
            <a:r>
              <a:rPr lang="ru-RU" sz="2400" u="sng" dirty="0" smtClean="0"/>
              <a:t>Изображение воды:</a:t>
            </a:r>
            <a:endParaRPr lang="ru-RU" sz="2400" u="sng" dirty="0" smtClean="0"/>
          </a:p>
          <a:p>
            <a:pPr>
              <a:buNone/>
            </a:pPr>
            <a:r>
              <a:rPr lang="en-US" sz="2400" u="sng" dirty="0" smtClean="0"/>
              <a:t>http://www.ellf.ru/uploads/posts/2008-07/1215036889_15.jpg</a:t>
            </a:r>
            <a:endParaRPr lang="ru-RU" sz="2400" u="sng"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7239000" cy="5979064"/>
          </a:xfrm>
        </p:spPr>
        <p:txBody>
          <a:bodyPr>
            <a:normAutofit lnSpcReduction="10000"/>
          </a:bodyPr>
          <a:lstStyle/>
          <a:p>
            <a:pPr>
              <a:buNone/>
            </a:pPr>
            <a:r>
              <a:rPr lang="ru-RU" u="sng" dirty="0" smtClean="0"/>
              <a:t>Изображение сливы:</a:t>
            </a:r>
          </a:p>
          <a:p>
            <a:pPr>
              <a:buNone/>
            </a:pPr>
            <a:endParaRPr lang="ru-RU" u="sng" dirty="0" smtClean="0"/>
          </a:p>
          <a:p>
            <a:pPr>
              <a:buNone/>
            </a:pPr>
            <a:r>
              <a:rPr lang="en-US" u="sng" dirty="0" smtClean="0">
                <a:hlinkClick r:id="rId2"/>
              </a:rPr>
              <a:t>http://</a:t>
            </a:r>
            <a:r>
              <a:rPr lang="en-US" u="sng" dirty="0" smtClean="0">
                <a:hlinkClick r:id="rId2"/>
              </a:rPr>
              <a:t>www.calorizator.ru/sites/default/files/product/plum.jpg</a:t>
            </a:r>
            <a:endParaRPr lang="ru-RU" u="sng" dirty="0" smtClean="0"/>
          </a:p>
          <a:p>
            <a:pPr>
              <a:buNone/>
            </a:pPr>
            <a:endParaRPr lang="ru-RU" u="sng" dirty="0" smtClean="0"/>
          </a:p>
          <a:p>
            <a:pPr>
              <a:buNone/>
            </a:pPr>
            <a:r>
              <a:rPr lang="ru-RU" u="sng" dirty="0" smtClean="0"/>
              <a:t>Изображение винограда:</a:t>
            </a:r>
          </a:p>
          <a:p>
            <a:pPr>
              <a:buNone/>
            </a:pPr>
            <a:r>
              <a:rPr lang="en-US" u="sng" dirty="0" smtClean="0">
                <a:hlinkClick r:id="rId3"/>
              </a:rPr>
              <a:t>http://</a:t>
            </a:r>
            <a:r>
              <a:rPr lang="en-US" u="sng" dirty="0" smtClean="0">
                <a:hlinkClick r:id="rId3"/>
              </a:rPr>
              <a:t>s009.radikal.ru/i309/1101/5c/a4d259ea6bf0.jpg</a:t>
            </a:r>
            <a:endParaRPr lang="ru-RU" u="sng" dirty="0" smtClean="0"/>
          </a:p>
          <a:p>
            <a:pPr>
              <a:buNone/>
            </a:pPr>
            <a:r>
              <a:rPr lang="ru-RU" u="sng" dirty="0" smtClean="0"/>
              <a:t>Изображение кока-колы:</a:t>
            </a:r>
          </a:p>
          <a:p>
            <a:pPr>
              <a:buNone/>
            </a:pPr>
            <a:r>
              <a:rPr lang="en-US" u="sng" dirty="0" smtClean="0"/>
              <a:t>http://s3.goodfon.ru/wallpaper/previews-middle/236885.jpg</a:t>
            </a:r>
            <a:endParaRPr lang="ru-RU" u="sng" dirty="0" smtClean="0"/>
          </a:p>
          <a:p>
            <a:pPr>
              <a:buNone/>
            </a:pPr>
            <a:r>
              <a:rPr lang="ru-RU" u="sng" dirty="0" smtClean="0"/>
              <a:t>Изображение мороженое:</a:t>
            </a:r>
          </a:p>
          <a:p>
            <a:pPr>
              <a:buNone/>
            </a:pPr>
            <a:r>
              <a:rPr lang="en-US" u="sng" dirty="0" smtClean="0"/>
              <a:t>http://kuhnya.org/uploads/iRecipe/photos/large/Mar-2012/morozhenoe_plombir_txvek.jpg</a:t>
            </a:r>
            <a:endParaRPr lang="ru-RU" u="sng" dirty="0" smtClean="0"/>
          </a:p>
          <a:p>
            <a:pPr>
              <a:buNone/>
            </a:pPr>
            <a:endParaRPr lang="ru-RU" u="sng" dirty="0" smtClean="0"/>
          </a:p>
          <a:p>
            <a:pPr>
              <a:buNone/>
            </a:pPr>
            <a:endParaRPr lang="ru-RU" u="sng" dirty="0" smtClean="0"/>
          </a:p>
          <a:p>
            <a:pPr>
              <a:buNone/>
            </a:pPr>
            <a:endParaRPr lang="ru-RU" u="sng"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7239000" cy="6051072"/>
          </a:xfrm>
        </p:spPr>
        <p:txBody>
          <a:bodyPr>
            <a:normAutofit lnSpcReduction="10000"/>
          </a:bodyPr>
          <a:lstStyle/>
          <a:p>
            <a:pPr>
              <a:buNone/>
            </a:pPr>
            <a:r>
              <a:rPr lang="ru-RU" sz="2400" u="sng" dirty="0" smtClean="0"/>
              <a:t>Изображение моркови:</a:t>
            </a:r>
          </a:p>
          <a:p>
            <a:pPr>
              <a:buNone/>
            </a:pPr>
            <a:r>
              <a:rPr lang="en-US" sz="2400" u="sng" dirty="0" smtClean="0">
                <a:hlinkClick r:id="rId2"/>
              </a:rPr>
              <a:t>http://</a:t>
            </a:r>
            <a:r>
              <a:rPr lang="en-US" sz="2400" u="sng" dirty="0" smtClean="0">
                <a:hlinkClick r:id="rId2"/>
              </a:rPr>
              <a:t>attachments-blog.tut.by/28023/files/2011/01/morkov.jpeg</a:t>
            </a:r>
            <a:endParaRPr lang="ru-RU" sz="2400" u="sng" dirty="0" smtClean="0"/>
          </a:p>
          <a:p>
            <a:pPr>
              <a:buNone/>
            </a:pPr>
            <a:r>
              <a:rPr lang="ru-RU" sz="2400" u="sng" dirty="0" smtClean="0"/>
              <a:t>Изображение меда:</a:t>
            </a:r>
          </a:p>
          <a:p>
            <a:pPr>
              <a:buNone/>
            </a:pPr>
            <a:r>
              <a:rPr lang="en-US" sz="2400" u="sng" dirty="0" smtClean="0">
                <a:hlinkClick r:id="rId3"/>
              </a:rPr>
              <a:t>http://</a:t>
            </a:r>
            <a:r>
              <a:rPr lang="en-US" sz="2400" u="sng" dirty="0" smtClean="0">
                <a:hlinkClick r:id="rId3"/>
              </a:rPr>
              <a:t>lifeglobe.net/media/entry/631/med1_3.jpg</a:t>
            </a:r>
            <a:endParaRPr lang="ru-RU" sz="2400" u="sng" dirty="0" smtClean="0"/>
          </a:p>
          <a:p>
            <a:pPr>
              <a:buNone/>
            </a:pPr>
            <a:r>
              <a:rPr lang="ru-RU" sz="2400" u="sng" dirty="0" smtClean="0"/>
              <a:t>Изображение конфет:</a:t>
            </a:r>
          </a:p>
          <a:p>
            <a:pPr>
              <a:buNone/>
            </a:pPr>
            <a:r>
              <a:rPr lang="en-US" sz="2400" u="sng" dirty="0" smtClean="0">
                <a:hlinkClick r:id="rId4"/>
              </a:rPr>
              <a:t>http://</a:t>
            </a:r>
            <a:r>
              <a:rPr lang="en-US" sz="2400" u="sng" dirty="0" smtClean="0">
                <a:hlinkClick r:id="rId4"/>
              </a:rPr>
              <a:t>www.unipack.ru/user_files/file14982.jpg</a:t>
            </a:r>
            <a:endParaRPr lang="ru-RU" sz="2400" u="sng" dirty="0" smtClean="0"/>
          </a:p>
          <a:p>
            <a:pPr>
              <a:buNone/>
            </a:pPr>
            <a:r>
              <a:rPr lang="ru-RU" sz="2400" u="sng" dirty="0" smtClean="0"/>
              <a:t>Изображение бананов:</a:t>
            </a:r>
          </a:p>
          <a:p>
            <a:pPr>
              <a:buNone/>
            </a:pPr>
            <a:r>
              <a:rPr lang="en-US" sz="2400" u="sng" dirty="0" smtClean="0">
                <a:hlinkClick r:id="rId5"/>
              </a:rPr>
              <a:t>http://</a:t>
            </a:r>
            <a:r>
              <a:rPr lang="en-US" sz="2400" u="sng" dirty="0" smtClean="0">
                <a:hlinkClick r:id="rId5"/>
              </a:rPr>
              <a:t>supercook.ru/images-490-plody/490-07-s-01.jpg</a:t>
            </a:r>
            <a:endParaRPr lang="ru-RU" sz="2400" u="sng" dirty="0" smtClean="0"/>
          </a:p>
          <a:p>
            <a:pPr>
              <a:buNone/>
            </a:pPr>
            <a:r>
              <a:rPr lang="ru-RU" sz="2400" u="sng" dirty="0" smtClean="0"/>
              <a:t>Изображение хлеба:</a:t>
            </a:r>
          </a:p>
          <a:p>
            <a:pPr>
              <a:buNone/>
            </a:pPr>
            <a:r>
              <a:rPr lang="en-US" sz="2400" u="sng" dirty="0" smtClean="0"/>
              <a:t>http://img-fotki.yandex.ru/get/3/dimmaq.5/0_18bb_92c05607_XL</a:t>
            </a:r>
            <a:endParaRPr lang="ru-RU" sz="2400" u="sng" dirty="0" smtClean="0"/>
          </a:p>
          <a:p>
            <a:pPr>
              <a:buNone/>
            </a:pPr>
            <a:endParaRPr lang="ru-RU" sz="2400" u="sng" dirty="0" smtClean="0"/>
          </a:p>
          <a:p>
            <a:pPr>
              <a:buNone/>
            </a:pPr>
            <a:endParaRPr lang="ru-RU" sz="2400" u="sng" dirty="0" smtClean="0"/>
          </a:p>
          <a:p>
            <a:pPr>
              <a:buNone/>
            </a:pPr>
            <a:endParaRPr lang="ru-RU" sz="2400" u="sng" dirty="0" smtClean="0"/>
          </a:p>
          <a:p>
            <a:pPr>
              <a:buNone/>
            </a:pPr>
            <a:endParaRPr lang="ru-RU" sz="2400" u="sng"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7239000" cy="5979064"/>
          </a:xfrm>
        </p:spPr>
        <p:txBody>
          <a:bodyPr/>
          <a:lstStyle/>
          <a:p>
            <a:pPr>
              <a:buNone/>
            </a:pPr>
            <a:r>
              <a:rPr lang="ru-RU" u="sng" dirty="0" smtClean="0"/>
              <a:t>Изображение рыбы:</a:t>
            </a:r>
          </a:p>
          <a:p>
            <a:pPr>
              <a:buNone/>
            </a:pPr>
            <a:r>
              <a:rPr lang="en-US" u="sng" dirty="0" smtClean="0">
                <a:hlinkClick r:id="rId2"/>
              </a:rPr>
              <a:t>http://</a:t>
            </a:r>
            <a:r>
              <a:rPr lang="en-US" u="sng" dirty="0" smtClean="0">
                <a:hlinkClick r:id="rId2"/>
              </a:rPr>
              <a:t>shashinki.com/blog/wp-content/uploads/2008/02/kkk_0620.JPG</a:t>
            </a:r>
            <a:endParaRPr lang="ru-RU" u="sng" dirty="0" smtClean="0"/>
          </a:p>
          <a:p>
            <a:pPr>
              <a:buNone/>
            </a:pPr>
            <a:r>
              <a:rPr lang="ru-RU" u="sng" dirty="0" smtClean="0"/>
              <a:t>Изображение яиц:</a:t>
            </a:r>
          </a:p>
          <a:p>
            <a:pPr>
              <a:buNone/>
            </a:pPr>
            <a:r>
              <a:rPr lang="en-US" u="sng" dirty="0" smtClean="0">
                <a:hlinkClick r:id="rId3"/>
              </a:rPr>
              <a:t>http://</a:t>
            </a:r>
            <a:r>
              <a:rPr lang="en-US" u="sng" dirty="0" smtClean="0">
                <a:hlinkClick r:id="rId3"/>
              </a:rPr>
              <a:t>infa.kharkov.ua/wp-content/uploads/2011/01/166.jpg</a:t>
            </a:r>
            <a:endParaRPr lang="ru-RU" u="sng" dirty="0" smtClean="0"/>
          </a:p>
          <a:p>
            <a:pPr>
              <a:buNone/>
            </a:pPr>
            <a:r>
              <a:rPr lang="ru-RU" u="sng" dirty="0" smtClean="0"/>
              <a:t>Изображение мяса:</a:t>
            </a:r>
          </a:p>
          <a:p>
            <a:pPr>
              <a:buNone/>
            </a:pPr>
            <a:r>
              <a:rPr lang="en-US" u="sng" dirty="0" smtClean="0">
                <a:hlinkClick r:id="rId4"/>
              </a:rPr>
              <a:t>http://</a:t>
            </a:r>
            <a:r>
              <a:rPr lang="en-US" u="sng" dirty="0" smtClean="0">
                <a:hlinkClick r:id="rId4"/>
              </a:rPr>
              <a:t>varim-na-paru.ru/wp-content/uploads/2011/03/25.jpeg</a:t>
            </a:r>
            <a:endParaRPr lang="ru-RU" u="sng" dirty="0" smtClean="0"/>
          </a:p>
          <a:p>
            <a:pPr>
              <a:buNone/>
            </a:pPr>
            <a:r>
              <a:rPr lang="ru-RU" u="sng" dirty="0" smtClean="0"/>
              <a:t>Изображение лимона:</a:t>
            </a:r>
          </a:p>
          <a:p>
            <a:pPr>
              <a:buNone/>
            </a:pPr>
            <a:r>
              <a:rPr lang="en-US" u="sng" dirty="0" smtClean="0"/>
              <a:t>http://artleo.com/large/201106/3778.jpg</a:t>
            </a:r>
            <a:endParaRPr lang="ru-RU" u="sng" dirty="0" smtClean="0"/>
          </a:p>
          <a:p>
            <a:pPr>
              <a:buNone/>
            </a:pPr>
            <a:endParaRPr lang="ru-RU" u="sng" dirty="0" smtClean="0"/>
          </a:p>
          <a:p>
            <a:pPr>
              <a:buNone/>
            </a:pPr>
            <a:endParaRPr lang="ru-RU" u="sng" dirty="0" smtClean="0"/>
          </a:p>
          <a:p>
            <a:pPr>
              <a:buNone/>
            </a:pPr>
            <a:endParaRPr lang="ru-RU" u="sng" dirty="0" smtClean="0"/>
          </a:p>
          <a:p>
            <a:pPr>
              <a:buNone/>
            </a:pP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7239000" cy="6123080"/>
          </a:xfrm>
        </p:spPr>
        <p:txBody>
          <a:bodyPr/>
          <a:lstStyle/>
          <a:p>
            <a:pPr>
              <a:buNone/>
            </a:pPr>
            <a:r>
              <a:rPr lang="ru-RU" dirty="0" smtClean="0"/>
              <a:t>Изображение лука:</a:t>
            </a:r>
          </a:p>
          <a:p>
            <a:pPr>
              <a:buNone/>
            </a:pPr>
            <a:r>
              <a:rPr lang="en-US" dirty="0" smtClean="0">
                <a:hlinkClick r:id="rId2"/>
              </a:rPr>
              <a:t>http://</a:t>
            </a:r>
            <a:r>
              <a:rPr lang="en-US" dirty="0" smtClean="0">
                <a:hlinkClick r:id="rId2"/>
              </a:rPr>
              <a:t>buduaar.ee/files/Upload/Articles/1256.jpg</a:t>
            </a:r>
            <a:endParaRPr lang="ru-RU" dirty="0" smtClean="0"/>
          </a:p>
          <a:p>
            <a:pPr>
              <a:buNone/>
            </a:pPr>
            <a:r>
              <a:rPr lang="ru-RU" dirty="0" smtClean="0"/>
              <a:t>Изображение помидоров:</a:t>
            </a:r>
          </a:p>
          <a:p>
            <a:pPr>
              <a:buNone/>
            </a:pPr>
            <a:r>
              <a:rPr lang="en-US" dirty="0" smtClean="0"/>
              <a:t>http://www.lifeglobe.net/media/entry/818/omatos_3.jpg</a:t>
            </a:r>
            <a:endParaRPr lang="ru-RU" dirty="0" smtClean="0"/>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7239000" cy="1584176"/>
          </a:xfrm>
        </p:spPr>
        <p:txBody>
          <a:bodyPr>
            <a:normAutofit fontScale="90000"/>
          </a:bodyPr>
          <a:lstStyle/>
          <a:p>
            <a:r>
              <a:rPr lang="ru-RU" sz="6000" dirty="0" smtClean="0">
                <a:solidFill>
                  <a:schemeClr val="tx2">
                    <a:satMod val="130000"/>
                  </a:schemeClr>
                </a:solidFill>
              </a:rPr>
              <a:t> </a:t>
            </a:r>
            <a:br>
              <a:rPr lang="ru-RU" sz="6000" dirty="0" smtClean="0">
                <a:solidFill>
                  <a:schemeClr val="tx2">
                    <a:satMod val="130000"/>
                  </a:schemeClr>
                </a:solidFill>
              </a:rPr>
            </a:br>
            <a:r>
              <a:rPr lang="en-US" sz="6000" dirty="0" smtClean="0">
                <a:solidFill>
                  <a:schemeClr val="tx2">
                    <a:satMod val="130000"/>
                  </a:schemeClr>
                </a:solidFill>
              </a:rPr>
              <a:t>New words</a:t>
            </a:r>
            <a:r>
              <a:rPr lang="ru-RU" sz="6000" dirty="0" smtClean="0">
                <a:solidFill>
                  <a:schemeClr val="tx2">
                    <a:satMod val="130000"/>
                  </a:schemeClr>
                </a:solidFill>
              </a:rPr>
              <a:t/>
            </a:r>
            <a:br>
              <a:rPr lang="ru-RU" sz="6000" dirty="0" smtClean="0">
                <a:solidFill>
                  <a:schemeClr val="tx2">
                    <a:satMod val="130000"/>
                  </a:schemeClr>
                </a:solidFill>
              </a:rPr>
            </a:br>
            <a:endParaRPr lang="ru-RU" sz="6000" dirty="0"/>
          </a:p>
        </p:txBody>
      </p:sp>
      <p:sp>
        <p:nvSpPr>
          <p:cNvPr id="7" name="Прямоугольник 6"/>
          <p:cNvSpPr/>
          <p:nvPr/>
        </p:nvSpPr>
        <p:spPr>
          <a:xfrm>
            <a:off x="4114182" y="3244334"/>
            <a:ext cx="2330026" cy="369332"/>
          </a:xfrm>
          <a:prstGeom prst="rect">
            <a:avLst/>
          </a:prstGeom>
        </p:spPr>
        <p:txBody>
          <a:bodyPr wrap="square">
            <a:spAutoFit/>
          </a:bodyPr>
          <a:lstStyle/>
          <a:p>
            <a:pPr algn="ctr" eaLnBrk="1" hangingPunct="1">
              <a:buFont typeface="Wingdings 2" pitchFamily="18" charset="2"/>
              <a:buNone/>
            </a:pPr>
            <a:r>
              <a:rPr lang="en-US" i="1" dirty="0" smtClean="0">
                <a:solidFill>
                  <a:schemeClr val="bg1"/>
                </a:solidFill>
              </a:rPr>
              <a:t>Health </a:t>
            </a:r>
            <a:endParaRPr lang="ru-RU" i="1" dirty="0" smtClean="0">
              <a:solidFill>
                <a:schemeClr val="bg1"/>
              </a:solidFill>
            </a:endParaRPr>
          </a:p>
        </p:txBody>
      </p:sp>
      <p:sp>
        <p:nvSpPr>
          <p:cNvPr id="8" name="Прямоугольник 7"/>
          <p:cNvSpPr/>
          <p:nvPr/>
        </p:nvSpPr>
        <p:spPr>
          <a:xfrm>
            <a:off x="4114182" y="3244334"/>
            <a:ext cx="1465930" cy="369332"/>
          </a:xfrm>
          <a:prstGeom prst="rect">
            <a:avLst/>
          </a:prstGeom>
        </p:spPr>
        <p:txBody>
          <a:bodyPr wrap="square">
            <a:spAutoFit/>
          </a:bodyPr>
          <a:lstStyle/>
          <a:p>
            <a:pPr algn="ctr" eaLnBrk="1" hangingPunct="1">
              <a:buFont typeface="Wingdings 2" pitchFamily="18" charset="2"/>
              <a:buNone/>
            </a:pPr>
            <a:r>
              <a:rPr lang="en-US" i="1" dirty="0" smtClean="0">
                <a:solidFill>
                  <a:schemeClr val="bg1"/>
                </a:solidFill>
              </a:rPr>
              <a:t>Health </a:t>
            </a:r>
            <a:endParaRPr lang="ru-RU" i="1" dirty="0" smtClean="0">
              <a:solidFill>
                <a:schemeClr val="bg1"/>
              </a:solidFill>
            </a:endParaRPr>
          </a:p>
        </p:txBody>
      </p:sp>
      <p:sp>
        <p:nvSpPr>
          <p:cNvPr id="9" name="Прямоугольник 8"/>
          <p:cNvSpPr/>
          <p:nvPr/>
        </p:nvSpPr>
        <p:spPr>
          <a:xfrm>
            <a:off x="3131840" y="3244334"/>
            <a:ext cx="3632429" cy="1015663"/>
          </a:xfrm>
          <a:prstGeom prst="rect">
            <a:avLst/>
          </a:prstGeom>
        </p:spPr>
        <p:txBody>
          <a:bodyPr wrap="square">
            <a:spAutoFit/>
          </a:bodyPr>
          <a:lstStyle/>
          <a:p>
            <a:pPr algn="ctr" eaLnBrk="1" hangingPunct="1">
              <a:buFont typeface="Wingdings 2" pitchFamily="18" charset="2"/>
              <a:buNone/>
            </a:pPr>
            <a:r>
              <a:rPr lang="en-US" sz="6000" b="1" i="1" dirty="0" err="1" smtClean="0">
                <a:solidFill>
                  <a:schemeClr val="tx2">
                    <a:lumMod val="75000"/>
                  </a:schemeClr>
                </a:solidFill>
                <a:latin typeface="+mn-lt"/>
              </a:rPr>
              <a:t>Health</a:t>
            </a:r>
            <a:r>
              <a:rPr lang="en-US" sz="6000" b="1" i="1" dirty="0" err="1" smtClean="0">
                <a:solidFill>
                  <a:schemeClr val="bg1"/>
                </a:solidFill>
                <a:latin typeface="+mn-lt"/>
              </a:rPr>
              <a:t>ea</a:t>
            </a:r>
            <a:r>
              <a:rPr lang="en-US" i="1" dirty="0" smtClean="0">
                <a:solidFill>
                  <a:schemeClr val="bg1"/>
                </a:solidFill>
              </a:rPr>
              <a:t> </a:t>
            </a:r>
            <a:endParaRPr lang="ru-RU" i="1" dirty="0" smtClean="0">
              <a:solidFill>
                <a:schemeClr val="bg1"/>
              </a:solidFill>
            </a:endParaRPr>
          </a:p>
        </p:txBody>
      </p:sp>
      <p:pic>
        <p:nvPicPr>
          <p:cNvPr id="10" name="Picture 2" descr="http://img.med2live.ru/zoj-3.jpg"/>
          <p:cNvPicPr>
            <a:picLocks noChangeAspect="1" noChangeArrowheads="1"/>
          </p:cNvPicPr>
          <p:nvPr/>
        </p:nvPicPr>
        <p:blipFill>
          <a:blip r:embed="rId2" cstate="print"/>
          <a:srcRect/>
          <a:stretch>
            <a:fillRect/>
          </a:stretch>
        </p:blipFill>
        <p:spPr bwMode="auto">
          <a:xfrm>
            <a:off x="251519" y="2492896"/>
            <a:ext cx="2880321" cy="25202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938962"/>
          </a:xfrm>
        </p:spPr>
        <p:txBody>
          <a:bodyPr>
            <a:noAutofit/>
          </a:bodyPr>
          <a:lstStyle/>
          <a:p>
            <a:pPr algn="ctr" fontAlgn="auto">
              <a:spcAft>
                <a:spcPts val="0"/>
              </a:spcAft>
              <a:defRPr/>
            </a:pPr>
            <a:r>
              <a:rPr lang="en-US" sz="6000" dirty="0" smtClean="0">
                <a:solidFill>
                  <a:schemeClr val="accent1"/>
                </a:solidFill>
              </a:rPr>
              <a:t>food</a:t>
            </a:r>
            <a:endParaRPr lang="ru-RU" sz="6000" dirty="0">
              <a:solidFill>
                <a:schemeClr val="accent1"/>
              </a:solidFill>
            </a:endParaRPr>
          </a:p>
        </p:txBody>
      </p:sp>
      <p:pic>
        <p:nvPicPr>
          <p:cNvPr id="21506" name="Picture 2" descr="http://lojechka.ru/wp-content/uploads/2009/03/002de1c745de.jpg"/>
          <p:cNvPicPr>
            <a:picLocks noChangeAspect="1" noChangeArrowheads="1"/>
          </p:cNvPicPr>
          <p:nvPr/>
        </p:nvPicPr>
        <p:blipFill>
          <a:blip r:embed="rId2" cstate="print"/>
          <a:srcRect/>
          <a:stretch>
            <a:fillRect/>
          </a:stretch>
        </p:blipFill>
        <p:spPr bwMode="auto">
          <a:xfrm>
            <a:off x="899592" y="1772816"/>
            <a:ext cx="6096000" cy="4572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2" cstate="print"/>
          <a:srcRect/>
          <a:stretch>
            <a:fillRect/>
          </a:stretch>
        </p:blipFill>
        <p:spPr bwMode="auto">
          <a:xfrm>
            <a:off x="785813" y="1714500"/>
            <a:ext cx="7026547" cy="4686300"/>
          </a:xfrm>
          <a:prstGeom prst="rect">
            <a:avLst/>
          </a:prstGeom>
          <a:noFill/>
          <a:ln w="9525">
            <a:noFill/>
            <a:miter lim="800000"/>
            <a:headEnd/>
            <a:tailEnd/>
          </a:ln>
        </p:spPr>
      </p:pic>
      <p:sp>
        <p:nvSpPr>
          <p:cNvPr id="4" name="Заголовок 3"/>
          <p:cNvSpPr>
            <a:spLocks noGrp="1"/>
          </p:cNvSpPr>
          <p:nvPr>
            <p:ph type="title"/>
          </p:nvPr>
        </p:nvSpPr>
        <p:spPr/>
        <p:txBody>
          <a:bodyPr>
            <a:noAutofit/>
          </a:bodyPr>
          <a:lstStyle/>
          <a:p>
            <a:pPr algn="ctr" fontAlgn="auto">
              <a:spcAft>
                <a:spcPts val="0"/>
              </a:spcAft>
              <a:defRPr/>
            </a:pPr>
            <a:r>
              <a:rPr lang="en-US" sz="6000" dirty="0" smtClean="0">
                <a:solidFill>
                  <a:srgbClr val="FFFF00"/>
                </a:solidFill>
              </a:rPr>
              <a:t>cheese</a:t>
            </a:r>
            <a:endParaRPr lang="ru-RU" sz="6000"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56792"/>
            <a:ext cx="7242048" cy="1008112"/>
          </a:xfrm>
        </p:spPr>
        <p:txBody>
          <a:bodyPr>
            <a:noAutofit/>
          </a:bodyPr>
          <a:lstStyle/>
          <a:p>
            <a:pPr algn="ctr" fontAlgn="auto">
              <a:spcAft>
                <a:spcPts val="0"/>
              </a:spcAft>
              <a:defRPr/>
            </a:pP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9600" dirty="0" smtClean="0"/>
              <a:t/>
            </a:r>
            <a:br>
              <a:rPr lang="en-US" sz="9600" dirty="0" smtClean="0"/>
            </a:br>
            <a:r>
              <a:rPr lang="en-US" sz="6000" dirty="0" smtClean="0">
                <a:solidFill>
                  <a:srgbClr val="C00000"/>
                </a:solidFill>
              </a:rPr>
              <a:t>water-melon</a:t>
            </a:r>
            <a:endParaRPr lang="ru-RU" sz="6000" dirty="0">
              <a:solidFill>
                <a:srgbClr val="C00000"/>
              </a:solidFill>
            </a:endParaRPr>
          </a:p>
        </p:txBody>
      </p:sp>
      <p:pic>
        <p:nvPicPr>
          <p:cNvPr id="19458" name="Picture 2" descr="http://img-fotki.yandex.ru/get/41/lia840.12/0_15362_252435c1_XL"/>
          <p:cNvPicPr>
            <a:picLocks noChangeAspect="1" noChangeArrowheads="1"/>
          </p:cNvPicPr>
          <p:nvPr/>
        </p:nvPicPr>
        <p:blipFill>
          <a:blip r:embed="rId2" cstate="print"/>
          <a:srcRect/>
          <a:stretch>
            <a:fillRect/>
          </a:stretch>
        </p:blipFill>
        <p:spPr bwMode="auto">
          <a:xfrm>
            <a:off x="1907704" y="3068960"/>
            <a:ext cx="4320480" cy="355476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tretch>
            <a:fillRect/>
          </a:stretch>
        </p:blipFill>
        <p:spPr>
          <a:xfrm>
            <a:off x="1493212" y="260648"/>
            <a:ext cx="5170151" cy="1203027"/>
          </a:xfrm>
        </p:spPr>
      </p:pic>
      <p:pic>
        <p:nvPicPr>
          <p:cNvPr id="18434" name="Picture 2" descr="http://ayzdorov.ru/images/Lechenie/maslo.jpg"/>
          <p:cNvPicPr>
            <a:picLocks noChangeAspect="1" noChangeArrowheads="1"/>
          </p:cNvPicPr>
          <p:nvPr/>
        </p:nvPicPr>
        <p:blipFill>
          <a:blip r:embed="rId3" cstate="print"/>
          <a:srcRect/>
          <a:stretch>
            <a:fillRect/>
          </a:stretch>
        </p:blipFill>
        <p:spPr bwMode="auto">
          <a:xfrm>
            <a:off x="2267744" y="1988840"/>
            <a:ext cx="3888432" cy="309634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Заголовок 1"/>
          <p:cNvPicPr>
            <a:picLocks noGrp="1" noChangeArrowheads="1"/>
          </p:cNvPicPr>
          <p:nvPr>
            <p:ph type="title"/>
          </p:nvPr>
        </p:nvPicPr>
        <p:blipFill>
          <a:blip r:embed="rId2" cstate="print"/>
          <a:stretch>
            <a:fillRect/>
          </a:stretch>
        </p:blipFill>
        <p:spPr>
          <a:xfrm>
            <a:off x="1493212" y="320675"/>
            <a:ext cx="5170151" cy="1143000"/>
          </a:xfrm>
        </p:spPr>
      </p:pic>
      <p:pic>
        <p:nvPicPr>
          <p:cNvPr id="17410" name="Picture 2" descr="http://img0.liveinternet.ru/images/attach/c/1/74/783/74783570_3726295_1776300127.jpg"/>
          <p:cNvPicPr>
            <a:picLocks noChangeAspect="1" noChangeArrowheads="1"/>
          </p:cNvPicPr>
          <p:nvPr/>
        </p:nvPicPr>
        <p:blipFill>
          <a:blip r:embed="rId3" cstate="print"/>
          <a:srcRect/>
          <a:stretch>
            <a:fillRect/>
          </a:stretch>
        </p:blipFill>
        <p:spPr bwMode="auto">
          <a:xfrm>
            <a:off x="1763688" y="1988840"/>
            <a:ext cx="4000500" cy="324802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en-US" sz="6000" dirty="0" smtClean="0">
                <a:solidFill>
                  <a:schemeClr val="accent2">
                    <a:lumMod val="75000"/>
                  </a:schemeClr>
                </a:solidFill>
              </a:rPr>
              <a:t>water</a:t>
            </a:r>
            <a:endParaRPr lang="ru-RU" sz="6000" dirty="0">
              <a:solidFill>
                <a:schemeClr val="accent2">
                  <a:lumMod val="75000"/>
                </a:schemeClr>
              </a:solidFill>
            </a:endParaRPr>
          </a:p>
        </p:txBody>
      </p:sp>
      <p:pic>
        <p:nvPicPr>
          <p:cNvPr id="16386" name="Picture 2" descr="http://www.ellf.ru/uploads/posts/2008-07/1215036889_15.jpg"/>
          <p:cNvPicPr>
            <a:picLocks noChangeAspect="1" noChangeArrowheads="1"/>
          </p:cNvPicPr>
          <p:nvPr/>
        </p:nvPicPr>
        <p:blipFill>
          <a:blip r:embed="rId2" cstate="print"/>
          <a:srcRect/>
          <a:stretch>
            <a:fillRect/>
          </a:stretch>
        </p:blipFill>
        <p:spPr bwMode="auto">
          <a:xfrm>
            <a:off x="1331640" y="1628800"/>
            <a:ext cx="5715000" cy="416242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495</TotalTime>
  <Words>364</Words>
  <Application>Microsoft Office PowerPoint</Application>
  <PresentationFormat>Экран (4:3)</PresentationFormat>
  <Paragraphs>111</Paragraphs>
  <Slides>27</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27</vt:i4>
      </vt:variant>
    </vt:vector>
  </HeadingPairs>
  <TitlesOfParts>
    <vt:vector size="29" baseType="lpstr">
      <vt:lpstr>1_Изящная</vt:lpstr>
      <vt:lpstr>Изящная</vt:lpstr>
      <vt:lpstr>      ПРЕЗЕНТАЦИЯ НА ТЕМУ:</vt:lpstr>
      <vt:lpstr>Слайд 2</vt:lpstr>
      <vt:lpstr>  New words </vt:lpstr>
      <vt:lpstr>food</vt:lpstr>
      <vt:lpstr>cheese</vt:lpstr>
      <vt:lpstr>     water-melon</vt:lpstr>
      <vt:lpstr>Слайд 7</vt:lpstr>
      <vt:lpstr>Слайд 8</vt:lpstr>
      <vt:lpstr>water</vt:lpstr>
      <vt:lpstr>Слайд 10</vt:lpstr>
      <vt:lpstr>grape</vt:lpstr>
      <vt:lpstr>Слайд 12</vt:lpstr>
      <vt:lpstr>Слайд 13</vt:lpstr>
      <vt:lpstr>Слайд 14</vt:lpstr>
      <vt:lpstr>Слайд 15</vt:lpstr>
      <vt:lpstr>Слайд 16</vt:lpstr>
      <vt:lpstr>Слайд 17</vt:lpstr>
      <vt:lpstr>Food we eat</vt:lpstr>
      <vt:lpstr>Sports in our life</vt:lpstr>
      <vt:lpstr>На уроке Мы:</vt:lpstr>
      <vt:lpstr>анкетирование</vt:lpstr>
      <vt:lpstr>Слайд 22</vt:lpstr>
      <vt:lpstr>Слайд 23</vt:lpstr>
      <vt:lpstr>Слайд 24</vt:lpstr>
      <vt:lpstr>Слайд 25</vt:lpstr>
      <vt:lpstr>Слайд 26</vt:lpstr>
      <vt:lpstr>Слайд 27</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Admin</cp:lastModifiedBy>
  <cp:revision>56</cp:revision>
  <dcterms:created xsi:type="dcterms:W3CDTF">2011-11-12T09:27:05Z</dcterms:created>
  <dcterms:modified xsi:type="dcterms:W3CDTF">2014-01-29T11:45:19Z</dcterms:modified>
</cp:coreProperties>
</file>