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C21DCD-CF6E-41AA-BDA0-38E2A5EC9B92}" type="datetimeFigureOut">
              <a:rPr lang="ru-RU" smtClean="0"/>
              <a:t>11.12.2013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7814C8-68F8-48DF-9261-ACC1600C8EDF}"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97814C8-68F8-48DF-9261-ACC1600C8EDF}" type="slidenum">
              <a:rPr lang="ru-RU" smtClean="0"/>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2C47DC0-FAEF-4E8C-8C5D-797F9D25956E}" type="datetimeFigureOut">
              <a:rPr lang="ru-RU" smtClean="0"/>
              <a:t>11.12.2013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0EC9B8-B8CD-4AE6-BD26-368BA9B10DBD}"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2C47DC0-FAEF-4E8C-8C5D-797F9D25956E}" type="datetimeFigureOut">
              <a:rPr lang="ru-RU" smtClean="0"/>
              <a:t>11.12.2013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0EC9B8-B8CD-4AE6-BD26-368BA9B10DB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2C47DC0-FAEF-4E8C-8C5D-797F9D25956E}" type="datetimeFigureOut">
              <a:rPr lang="ru-RU" smtClean="0"/>
              <a:t>11.12.2013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0EC9B8-B8CD-4AE6-BD26-368BA9B10DB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2C47DC0-FAEF-4E8C-8C5D-797F9D25956E}" type="datetimeFigureOut">
              <a:rPr lang="ru-RU" smtClean="0"/>
              <a:t>11.12.2013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0EC9B8-B8CD-4AE6-BD26-368BA9B10DB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2C47DC0-FAEF-4E8C-8C5D-797F9D25956E}" type="datetimeFigureOut">
              <a:rPr lang="ru-RU" smtClean="0"/>
              <a:t>11.12.2013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0EC9B8-B8CD-4AE6-BD26-368BA9B10DBD}"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2C47DC0-FAEF-4E8C-8C5D-797F9D25956E}" type="datetimeFigureOut">
              <a:rPr lang="ru-RU" smtClean="0"/>
              <a:t>11.12.2013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0EC9B8-B8CD-4AE6-BD26-368BA9B10DBD}"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2C47DC0-FAEF-4E8C-8C5D-797F9D25956E}" type="datetimeFigureOut">
              <a:rPr lang="ru-RU" smtClean="0"/>
              <a:t>11.12.2013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70EC9B8-B8CD-4AE6-BD26-368BA9B10DBD}"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2C47DC0-FAEF-4E8C-8C5D-797F9D25956E}" type="datetimeFigureOut">
              <a:rPr lang="ru-RU" smtClean="0"/>
              <a:t>11.12.2013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70EC9B8-B8CD-4AE6-BD26-368BA9B10DB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2C47DC0-FAEF-4E8C-8C5D-797F9D25956E}" type="datetimeFigureOut">
              <a:rPr lang="ru-RU" smtClean="0"/>
              <a:t>11.12.2013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70EC9B8-B8CD-4AE6-BD26-368BA9B10DB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2C47DC0-FAEF-4E8C-8C5D-797F9D25956E}" type="datetimeFigureOut">
              <a:rPr lang="ru-RU" smtClean="0"/>
              <a:t>11.12.2013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0EC9B8-B8CD-4AE6-BD26-368BA9B10DB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2C47DC0-FAEF-4E8C-8C5D-797F9D25956E}" type="datetimeFigureOut">
              <a:rPr lang="ru-RU" smtClean="0"/>
              <a:t>11.12.2013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0EC9B8-B8CD-4AE6-BD26-368BA9B10DBD}"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C47DC0-FAEF-4E8C-8C5D-797F9D25956E}" type="datetimeFigureOut">
              <a:rPr lang="ru-RU" smtClean="0"/>
              <a:t>11.12.2013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0EC9B8-B8CD-4AE6-BD26-368BA9B10DB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404664"/>
            <a:ext cx="7772400" cy="4392488"/>
          </a:xfrm>
        </p:spPr>
        <p:txBody>
          <a:bodyPr>
            <a:normAutofit/>
          </a:bodyPr>
          <a:lstStyle/>
          <a:p>
            <a:r>
              <a:rPr lang="en-US" sz="10000" i="1" dirty="0" smtClean="0">
                <a:latin typeface="Script MT Bold" pitchFamily="66" charset="0"/>
              </a:rPr>
              <a:t>Baroque style</a:t>
            </a:r>
            <a:endParaRPr lang="ru-RU" sz="10000" i="1" dirty="0"/>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4000" b="-14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8000" i="1" dirty="0" smtClean="0">
                <a:latin typeface="Harrington" pitchFamily="82" charset="0"/>
              </a:rPr>
              <a:t>Baroque style</a:t>
            </a:r>
            <a:endParaRPr lang="ru-RU" sz="8000" i="1" dirty="0"/>
          </a:p>
        </p:txBody>
      </p:sp>
      <p:sp>
        <p:nvSpPr>
          <p:cNvPr id="3" name="Содержимое 2"/>
          <p:cNvSpPr>
            <a:spLocks noGrp="1"/>
          </p:cNvSpPr>
          <p:nvPr>
            <p:ph idx="1"/>
          </p:nvPr>
        </p:nvSpPr>
        <p:spPr>
          <a:xfrm>
            <a:off x="467544" y="1340768"/>
            <a:ext cx="8229600" cy="5357192"/>
          </a:xfrm>
        </p:spPr>
        <p:txBody>
          <a:bodyPr>
            <a:noAutofit/>
          </a:bodyPr>
          <a:lstStyle/>
          <a:p>
            <a:r>
              <a:rPr lang="en-US" sz="3600" b="1" i="1" dirty="0" smtClean="0">
                <a:latin typeface="Andalus" pitchFamily="18" charset="-78"/>
                <a:cs typeface="Andalus" pitchFamily="18" charset="-78"/>
              </a:rPr>
              <a:t>Baroque - characteristic of European culture XVII-XVIII centuries, the center of which was Italy. Baroque style appeared in the XVI-XVII centuries in Italian cities: Rome, Mantua, Venice and Florence. During the Baroque period is considered the beginning triumphal procession "Western civilization". Baroque classicism and rationalism opposed.</a:t>
            </a:r>
            <a:endParaRPr lang="ru-RU" sz="3600" b="1" i="1" dirty="0">
              <a:cs typeface="Andalus" pitchFamily="18" charset="-78"/>
            </a:endParaRPr>
          </a:p>
        </p:txBody>
      </p:sp>
    </p:spTree>
  </p:cSld>
  <p:clrMapOvr>
    <a:masterClrMapping/>
  </p:clrMapOvr>
  <p:transition>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4000" b="-14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Autofit/>
          </a:bodyPr>
          <a:lstStyle/>
          <a:p>
            <a:r>
              <a:rPr lang="en-US" sz="5400" b="1" i="1" dirty="0" smtClean="0">
                <a:latin typeface="Algerian" pitchFamily="82" charset="0"/>
              </a:rPr>
              <a:t>Baroque architecture.</a:t>
            </a:r>
            <a:endParaRPr lang="ru-RU" sz="5400" b="1" i="1" dirty="0"/>
          </a:p>
        </p:txBody>
      </p:sp>
      <p:sp>
        <p:nvSpPr>
          <p:cNvPr id="3" name="Содержимое 2"/>
          <p:cNvSpPr>
            <a:spLocks noGrp="1"/>
          </p:cNvSpPr>
          <p:nvPr>
            <p:ph idx="1"/>
          </p:nvPr>
        </p:nvSpPr>
        <p:spPr>
          <a:xfrm>
            <a:off x="457200" y="1268760"/>
            <a:ext cx="8229600" cy="5589240"/>
          </a:xfrm>
        </p:spPr>
        <p:txBody>
          <a:bodyPr>
            <a:normAutofit lnSpcReduction="10000"/>
          </a:bodyPr>
          <a:lstStyle/>
          <a:p>
            <a:r>
              <a:rPr lang="en-US" sz="2400" b="1" dirty="0" smtClean="0"/>
              <a:t>Baroque architecture is characterized by spatial scale, unity, fluidity complex, usually curved shapes. Often there are deployed massive colonnades, an abundance of sculptures on the facades and interiors, volutes, rusticated columns and pilasters. Dome acquire complex forms, they often stacked, like St. Peter's Basilica in Rome. Characteristic details of the Baroque - </a:t>
            </a:r>
            <a:r>
              <a:rPr lang="en-US" sz="2400" b="1" dirty="0" err="1" smtClean="0"/>
              <a:t>Telamon</a:t>
            </a:r>
            <a:r>
              <a:rPr lang="en-US" sz="2400" b="1" dirty="0" smtClean="0"/>
              <a:t> (Atlanta), caryatid, </a:t>
            </a:r>
            <a:r>
              <a:rPr lang="en-US" sz="2400" b="1" dirty="0" err="1" smtClean="0"/>
              <a:t>Mascaron</a:t>
            </a:r>
            <a:r>
              <a:rPr lang="en-US" sz="2400" b="1" dirty="0" smtClean="0"/>
              <a:t>.</a:t>
            </a:r>
          </a:p>
          <a:p>
            <a:r>
              <a:rPr lang="ru-RU" sz="2400" b="1" dirty="0" smtClean="0"/>
              <a:t>Для архитектуры барокко характерны пространственный размах, слитность, текучесть сложных, обычно криволинейных форм. Часто встречаются развернутые масштабные колоннады, изобилие скульптуры на фасадах и в интерьерах, волюты,  рустованные колонны и пилястры. Купола приобретают сложные формы, часто они многоярусны, как у собора Св. Петра в Риме. Характерные детали барокко — </a:t>
            </a:r>
            <a:r>
              <a:rPr lang="ru-RU" sz="2400" b="1" dirty="0" err="1" smtClean="0"/>
              <a:t>теламон</a:t>
            </a:r>
            <a:r>
              <a:rPr lang="ru-RU" sz="2400" b="1" dirty="0" smtClean="0"/>
              <a:t> (атлант), кариатида, маскарон.</a:t>
            </a:r>
            <a:endParaRPr lang="ru-RU" sz="2400" b="1" dirty="0"/>
          </a:p>
        </p:txBody>
      </p:sp>
    </p:spTree>
  </p:cSld>
  <p:clrMapOvr>
    <a:masterClrMapping/>
  </p:clrMapOvr>
  <p:transition>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4000" b="-14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smtClean="0"/>
              <a:t>Baroque architect.</a:t>
            </a:r>
            <a:endParaRPr lang="ru-RU" b="1" i="1" dirty="0"/>
          </a:p>
        </p:txBody>
      </p:sp>
      <p:sp>
        <p:nvSpPr>
          <p:cNvPr id="3" name="Содержимое 2"/>
          <p:cNvSpPr>
            <a:spLocks noGrp="1"/>
          </p:cNvSpPr>
          <p:nvPr>
            <p:ph idx="1"/>
          </p:nvPr>
        </p:nvSpPr>
        <p:spPr/>
        <p:txBody>
          <a:bodyPr>
            <a:normAutofit/>
          </a:bodyPr>
          <a:lstStyle/>
          <a:p>
            <a:r>
              <a:rPr lang="en-US" sz="2400" b="1" dirty="0" smtClean="0"/>
              <a:t>The Italian architecture, the most prominent representative of Baroque art was Carlo </a:t>
            </a:r>
            <a:r>
              <a:rPr lang="en-US" sz="2400" b="1" dirty="0" err="1" smtClean="0"/>
              <a:t>Maderno</a:t>
            </a:r>
            <a:r>
              <a:rPr lang="en-US" sz="2400" b="1" dirty="0" smtClean="0"/>
              <a:t> (1556-1629 .) His main creation - the facade of the Roman church of Santa Susanna.</a:t>
            </a:r>
          </a:p>
          <a:p>
            <a:r>
              <a:rPr lang="en-US" sz="2400" b="1" dirty="0" smtClean="0"/>
              <a:t>The main figure in the development of Baroque sculpture was Lorenzo Bernini. He owns a clearance area of St. Peter's in Rome and interiors, as well as other buildings.</a:t>
            </a:r>
          </a:p>
          <a:p>
            <a:r>
              <a:rPr lang="it-IT" sz="2400" b="1" dirty="0" smtClean="0"/>
              <a:t>Significant contribution left Carlo Fontana, Carlo Rainaldi, Guarino Guarini, Baldassare Longo Luigi Vanvitelli.</a:t>
            </a:r>
            <a:endParaRPr lang="ru-RU" sz="2400" b="1" dirty="0"/>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44000" r="-44000"/>
          </a:stretch>
        </a:blipFill>
        <a:effectLst/>
      </p:bgPr>
    </p:bg>
    <p:spTree>
      <p:nvGrpSpPr>
        <p:cNvPr id="1" name=""/>
        <p:cNvGrpSpPr/>
        <p:nvPr/>
      </p:nvGrpSpPr>
      <p:grpSpPr>
        <a:xfrm>
          <a:off x="0" y="0"/>
          <a:ext cx="0" cy="0"/>
          <a:chOff x="0" y="0"/>
          <a:chExt cx="0" cy="0"/>
        </a:xfrm>
      </p:grpSpPr>
      <p:sp>
        <p:nvSpPr>
          <p:cNvPr id="7" name="Рисунок 5"/>
          <p:cNvSpPr>
            <a:spLocks noGrp="1"/>
          </p:cNvSpPr>
          <p:nvPr>
            <p:ph type="title"/>
          </p:nvPr>
        </p:nvSpPr>
        <p:spPr>
          <a:xfrm>
            <a:off x="1042988" y="6165850"/>
            <a:ext cx="5486400" cy="566738"/>
          </a:xfrm>
        </p:spPr>
        <p:txBody>
          <a:bodyPr>
            <a:noAutofit/>
          </a:bodyPr>
          <a:lstStyle/>
          <a:p>
            <a:r>
              <a:rPr lang="en-US" sz="3600" i="1" dirty="0" smtClean="0"/>
              <a:t>Palace of Versailles.</a:t>
            </a:r>
            <a:endParaRPr lang="ru-RU" sz="3600" i="1" dirty="0"/>
          </a:p>
        </p:txBody>
      </p:sp>
    </p:spTree>
  </p:cSld>
  <p:clrMapOvr>
    <a:masterClrMapping/>
  </p:clrMapOvr>
  <p:transition>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6021288"/>
            <a:ext cx="5486400" cy="566738"/>
          </a:xfrm>
        </p:spPr>
        <p:txBody>
          <a:bodyPr>
            <a:noAutofit/>
          </a:bodyPr>
          <a:lstStyle/>
          <a:p>
            <a:r>
              <a:rPr lang="en-US" sz="3200" dirty="0" err="1" smtClean="0"/>
              <a:t>Aranjuez</a:t>
            </a:r>
            <a:r>
              <a:rPr lang="en-US" sz="3200" dirty="0" smtClean="0"/>
              <a:t>.</a:t>
            </a:r>
            <a:endParaRPr lang="ru-RU" sz="3200" dirty="0"/>
          </a:p>
        </p:txBody>
      </p:sp>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021288"/>
            <a:ext cx="5486400" cy="566738"/>
          </a:xfrm>
        </p:spPr>
        <p:txBody>
          <a:bodyPr>
            <a:noAutofit/>
          </a:bodyPr>
          <a:lstStyle/>
          <a:p>
            <a:r>
              <a:rPr lang="en-US" sz="3600" dirty="0" err="1" smtClean="0"/>
              <a:t>Schonbrunn</a:t>
            </a:r>
            <a:r>
              <a:rPr lang="en-US" sz="3600" dirty="0" smtClean="0"/>
              <a:t> Palace</a:t>
            </a:r>
            <a:endParaRPr lang="ru-RU"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949280"/>
            <a:ext cx="5486400" cy="566738"/>
          </a:xfrm>
        </p:spPr>
        <p:txBody>
          <a:bodyPr/>
          <a:lstStyle/>
          <a:p>
            <a:r>
              <a:rPr lang="en-US" dirty="0" smtClean="0">
                <a:solidFill>
                  <a:srgbClr val="FFFF00"/>
                </a:solidFill>
              </a:rPr>
              <a:t>The palace and park ensemble of </a:t>
            </a:r>
            <a:r>
              <a:rPr lang="en-US" dirty="0" err="1" smtClean="0">
                <a:solidFill>
                  <a:srgbClr val="FFFF00"/>
                </a:solidFill>
              </a:rPr>
              <a:t>Peterhof</a:t>
            </a:r>
            <a:endParaRPr lang="ru-RU" dirty="0">
              <a:solidFill>
                <a:srgbClr val="FFFF00"/>
              </a:solidFill>
            </a:endParaRPr>
          </a:p>
        </p:txBody>
      </p:sp>
    </p:spTree>
  </p:cSld>
  <p:clrMapOvr>
    <a:masterClrMapping/>
  </p:clrMapOvr>
  <p:transition>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021288"/>
            <a:ext cx="5486400" cy="566738"/>
          </a:xfrm>
        </p:spPr>
        <p:txBody>
          <a:bodyPr>
            <a:normAutofit/>
          </a:bodyPr>
          <a:lstStyle/>
          <a:p>
            <a:r>
              <a:rPr lang="en-US" sz="2400" dirty="0" smtClean="0"/>
              <a:t>Dresden </a:t>
            </a:r>
            <a:r>
              <a:rPr lang="en-US" sz="2400" dirty="0" err="1" smtClean="0"/>
              <a:t>Zwinger</a:t>
            </a:r>
            <a:r>
              <a:rPr lang="en-US" sz="2400" dirty="0" smtClean="0"/>
              <a:t>.</a:t>
            </a:r>
            <a:endParaRPr lang="ru-RU" sz="2400" dirty="0"/>
          </a:p>
        </p:txBody>
      </p:sp>
    </p:spTree>
  </p:cSld>
  <p:clrMapOvr>
    <a:masterClrMapping/>
  </p:clrMapOvr>
  <p:transition>
    <p:strips dir="rd"/>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304</Words>
  <Application>Microsoft Office PowerPoint</Application>
  <PresentationFormat>Экран (4:3)</PresentationFormat>
  <Paragraphs>16</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Baroque style</vt:lpstr>
      <vt:lpstr>Baroque style</vt:lpstr>
      <vt:lpstr>Baroque architecture.</vt:lpstr>
      <vt:lpstr>Baroque architect.</vt:lpstr>
      <vt:lpstr>Palace of Versailles.</vt:lpstr>
      <vt:lpstr>Aranjuez.</vt:lpstr>
      <vt:lpstr>Schonbrunn Palace</vt:lpstr>
      <vt:lpstr>The palace and park ensemble of Peterhof</vt:lpstr>
      <vt:lpstr>Dresden Zwinger.</vt:lpstr>
    </vt:vector>
  </TitlesOfParts>
  <Company>RePack by SPecialiST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Baroque style</dc:title>
  <dc:creator>1</dc:creator>
  <cp:lastModifiedBy>1</cp:lastModifiedBy>
  <cp:revision>6</cp:revision>
  <dcterms:created xsi:type="dcterms:W3CDTF">2013-12-11T13:00:46Z</dcterms:created>
  <dcterms:modified xsi:type="dcterms:W3CDTF">2013-12-11T13:51:50Z</dcterms:modified>
</cp:coreProperties>
</file>