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88" r:id="rId4"/>
    <p:sldId id="282" r:id="rId5"/>
    <p:sldId id="283" r:id="rId6"/>
    <p:sldId id="284" r:id="rId7"/>
    <p:sldId id="265" r:id="rId8"/>
    <p:sldId id="286" r:id="rId9"/>
    <p:sldId id="269" r:id="rId10"/>
    <p:sldId id="289" r:id="rId11"/>
    <p:sldId id="290" r:id="rId12"/>
    <p:sldId id="291" r:id="rId13"/>
    <p:sldId id="260" r:id="rId14"/>
    <p:sldId id="28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33300"/>
    <a:srgbClr val="FF0000"/>
    <a:srgbClr val="FFF6F3"/>
    <a:srgbClr val="C8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130414-989B-4AF8-90DC-2392AB818025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1E1BFA6-3088-4A1A-935A-9639E5294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73F50-E386-4897-A710-7D63E234E4CF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3D0A7-DF46-4D74-BA32-2CAF921A8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B9F05-BAD8-4EB9-8EA3-6D13729FE076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86649-B3EB-47E0-82BD-75EC2C561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87720-D6AA-42D7-8540-9FFA7F7F7E62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3E445-624D-487F-94C5-8E47C7B8C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8DAAA-8EC8-4486-BAAF-AB812F03F001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4D095-F3A0-4660-948B-03A295580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52400"/>
            <a:ext cx="8229600" cy="59737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908EB-DE38-4BBA-A3A4-951DC35AE76A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E573-849E-45EE-9EA4-7ED37DFE4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2621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2621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862388"/>
            <a:ext cx="4038600" cy="22637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862388"/>
            <a:ext cx="4038600" cy="22637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9FD5-128C-470F-A656-D90C4EBA6EE1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8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D124C-C730-46FB-921E-4640A17C5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724BA-7FC9-4EB3-8401-7C127E469B4C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62194-06BB-47B4-A11F-7A3F0F86F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99FAE-6333-47D6-91CF-8047FA78EEE0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B2150-0A06-4F53-869E-741A84CE7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0AEF0-CC68-42CE-AF9D-1860066F222C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AB5FD-FFD4-473A-AA18-36F16BAC2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6D0E7-8663-4E2D-B217-EA820A6A2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8B2F3-ACF2-464C-8B9A-32CEC88F9B42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AD128-F0FC-41CF-8C95-6CDC1CA91459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E3696-3D8E-4479-953B-57694B4A8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E6C23-2278-461D-9B4D-6D5F67616802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B2221-A9E5-46E3-B994-4BBC8B7BC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F5FDE-409B-4080-855C-A997659B2B25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52BDC-48EC-46AE-808D-E864DF37A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826A1-F928-492F-A969-1824C2DEA3D3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C9ACB-4A59-4108-A153-7A6F4DC30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B3E0DE-F9C5-439E-A6A8-FA89D09DB32E}" type="datetimeFigureOut">
              <a:rPr lang="ru-RU"/>
              <a:pPr>
                <a:defRPr/>
              </a:pPr>
              <a:t>21.04.2010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1301BB-45F6-4984-8E09-D45F93ACC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0" r:id="rId2"/>
    <p:sldLayoutId id="2147483712" r:id="rId3"/>
    <p:sldLayoutId id="2147483709" r:id="rId4"/>
    <p:sldLayoutId id="2147483713" r:id="rId5"/>
    <p:sldLayoutId id="2147483708" r:id="rId6"/>
    <p:sldLayoutId id="2147483707" r:id="rId7"/>
    <p:sldLayoutId id="2147483706" r:id="rId8"/>
    <p:sldLayoutId id="2147483705" r:id="rId9"/>
    <p:sldLayoutId id="2147483704" r:id="rId10"/>
    <p:sldLayoutId id="2147483703" r:id="rId11"/>
    <p:sldLayoutId id="2147483702" r:id="rId12"/>
    <p:sldLayoutId id="2147483701" r:id="rId13"/>
    <p:sldLayoutId id="2147483700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ORD-1\Desktop\171big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51079" cy="6118808"/>
          </a:xfrm>
          <a:prstGeom prst="foldedCorner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575" y="4143375"/>
            <a:ext cx="5654675" cy="142875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Работа учениц 9 «Б»класса</a:t>
            </a:r>
          </a:p>
          <a:p>
            <a:pPr algn="r"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МОУ «СОШ №3 с.Алакуртти»</a:t>
            </a:r>
          </a:p>
          <a:p>
            <a:pPr algn="r" eaLnBrk="1" hangingPunct="1">
              <a:defRPr/>
            </a:pPr>
            <a:r>
              <a:rPr lang="ru-RU" i="1" dirty="0" err="1" smtClean="0">
                <a:solidFill>
                  <a:srgbClr val="FF0000"/>
                </a:solidFill>
              </a:rPr>
              <a:t>Череповой</a:t>
            </a:r>
            <a:r>
              <a:rPr lang="ru-RU" i="1" dirty="0" smtClean="0">
                <a:solidFill>
                  <a:srgbClr val="FF0000"/>
                </a:solidFill>
              </a:rPr>
              <a:t> Натальи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и Панченко Татьяны.</a:t>
            </a:r>
          </a:p>
          <a:p>
            <a:pPr algn="r"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Руководитель: </a:t>
            </a:r>
            <a:r>
              <a:rPr lang="ru-RU" i="1" dirty="0" err="1" smtClean="0">
                <a:solidFill>
                  <a:srgbClr val="FF0000"/>
                </a:solidFill>
              </a:rPr>
              <a:t>Калошкина</a:t>
            </a:r>
            <a:r>
              <a:rPr lang="ru-RU" i="1" dirty="0" smtClean="0">
                <a:solidFill>
                  <a:srgbClr val="FF0000"/>
                </a:solidFill>
              </a:rPr>
              <a:t> О.В.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8018737" cy="200328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80000"/>
                </a:solidFill>
              </a:rPr>
              <a:t>Детство, опаленное войной.</a:t>
            </a:r>
            <a:endParaRPr lang="ru-RU" dirty="0">
              <a:solidFill>
                <a:srgbClr val="C80000"/>
              </a:solidFill>
            </a:endParaRPr>
          </a:p>
        </p:txBody>
      </p:sp>
    </p:spTree>
  </p:cSld>
  <p:clrMapOvr>
    <a:masterClrMapping/>
  </p:clrMapOvr>
  <p:transition advTm="238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>
          <a:xfrm>
            <a:off x="-285784" y="0"/>
            <a:ext cx="8229600" cy="647696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Детство, опаленное войной…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500562" y="1071546"/>
            <a:ext cx="4643438" cy="142876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Из интервью с Лилией Ивановной:</a:t>
            </a:r>
          </a:p>
          <a:p>
            <a:pPr>
              <a:buFont typeface="Wingdings 2" pitchFamily="18" charset="2"/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«В 1931 году нашу семью выслали из Ленинградской области в город Кировск Мурманской области. Здесь в 1937 году родилась я, здесь началась моя неудачная жизнь.»</a:t>
            </a:r>
          </a:p>
        </p:txBody>
      </p:sp>
      <p:pic>
        <p:nvPicPr>
          <p:cNvPr id="26627" name="Picture 5" descr="бабушка_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357562"/>
            <a:ext cx="2590800" cy="2994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6" descr="бабушка_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071942"/>
            <a:ext cx="2286016" cy="2605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7" descr="бабушка_00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571876"/>
            <a:ext cx="2592388" cy="295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2844" y="1142984"/>
            <a:ext cx="46434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История семьи Лилии Ивановны похожа на историю многих семей того тяжелого времени. Помимо тяжелейших испытаний военного лихолетья семья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Тюниляйнен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стала жертвой репрессивной политики. Будучи дважды репрессированными семья все же смогла выдержать все те испытания, которые ниспослала им судьба, хотя это и было нелегко.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50004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О своем «опаленном» детстве поведала нам жительница Алакуртти Владимирова Лилия Ивановна (в девичестве –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Тюниляйнен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26626" grpId="0" build="p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84213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380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rPr>
              <a:t>Тяжелые воспоминания…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179388" y="836613"/>
            <a:ext cx="8507412" cy="52895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400" dirty="0" smtClean="0"/>
              <a:t> </a:t>
            </a:r>
            <a:r>
              <a:rPr lang="ru-RU" sz="1400" dirty="0" smtClean="0">
                <a:latin typeface="Tahoma" pitchFamily="34" charset="0"/>
              </a:rPr>
              <a:t>В 1940 году семья Лилии Ивановны была выслана в Пудож, откуда их с мамой эвакуируют в самом начале войны, а мужчин отправят в лагеря, как окажется потом – навсегда. Все долгие четыре года войны женщины семьи Ольга Адамовна, Лилия Ивановна и тетя </a:t>
            </a:r>
            <a:r>
              <a:rPr lang="ru-RU" sz="1400" dirty="0" err="1" smtClean="0">
                <a:latin typeface="Tahoma" pitchFamily="34" charset="0"/>
              </a:rPr>
              <a:t>Хамицевич</a:t>
            </a:r>
            <a:r>
              <a:rPr lang="ru-RU" sz="1400" dirty="0" smtClean="0">
                <a:latin typeface="Tahoma" pitchFamily="34" charset="0"/>
              </a:rPr>
              <a:t> Елена Дмитриевна скитались вместе. </a:t>
            </a:r>
          </a:p>
          <a:p>
            <a:pPr>
              <a:buFont typeface="Wingdings 2" pitchFamily="18" charset="2"/>
              <a:buNone/>
            </a:pPr>
            <a:r>
              <a:rPr lang="ru-RU" sz="1400" i="1" u="sng" dirty="0" smtClean="0">
                <a:latin typeface="Tahoma" pitchFamily="34" charset="0"/>
              </a:rPr>
              <a:t>Из интервью с Лилией Ивановной: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>
                <a:latin typeface="Tahoma" pitchFamily="34" charset="0"/>
              </a:rPr>
              <a:t>« Возили по воде в барже по </a:t>
            </a:r>
            <a:r>
              <a:rPr lang="ru-RU" sz="1400" dirty="0" err="1" smtClean="0">
                <a:latin typeface="Tahoma" pitchFamily="34" charset="0"/>
              </a:rPr>
              <a:t>Беломоро-Балтийскому</a:t>
            </a:r>
            <a:r>
              <a:rPr lang="ru-RU" sz="1400" dirty="0" smtClean="0">
                <a:latin typeface="Tahoma" pitchFamily="34" charset="0"/>
              </a:rPr>
              <a:t> каналу и по железной дороге в товарных вагонах. Были и в Котласе  в Харитоново архангельской области… Тяжело вспоминать…Больную возили на темной барже…В 5 лет я перестала ходить…Холод, голод…Болела «водянкой»…Уже все, уходя на работу, открывали дверь и тихо спрашивали: «Жива ещё?». Уже и платье было сшито на смерть. Самое яркое воспоминание: Мама сидит и шьет мне черное платье большими стежками и черными нитками. Я спрашиваю: «Зачем?». Отвечает тихо: «В таком в гроб кладут…» А я жива осталась, и все тяготы войны мы перенесли, сохранив самое главное в душе – веру и надежду!»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>
                <a:latin typeface="Tahoma" pitchFamily="34" charset="0"/>
              </a:rPr>
              <a:t>Война закончилась и привезли семью на станцию Летний Беломорского района. Вот так и поселились они в захудалых домишках без окон и дверей…Так началась мирная жизнь…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>
                <a:latin typeface="Tahoma" pitchFamily="34" charset="0"/>
              </a:rPr>
              <a:t>Отец же из лагерей так и не вернулся. Пробовала Ольга Адамовна искать мужа, да безрезультатно, приходили ответы: «в списках не значится».</a:t>
            </a:r>
          </a:p>
          <a:p>
            <a:pPr>
              <a:buFont typeface="Wingdings 2" pitchFamily="18" charset="2"/>
              <a:buNone/>
            </a:pPr>
            <a:r>
              <a:rPr lang="ru-RU" sz="1400" i="1" u="sng" dirty="0" smtClean="0">
                <a:latin typeface="Tahoma" pitchFamily="34" charset="0"/>
              </a:rPr>
              <a:t>Из интервью с Лилией Ивановной: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>
                <a:latin typeface="Tahoma" pitchFamily="34" charset="0"/>
              </a:rPr>
              <a:t>«Так и уходит жизнь, с трехлетнего возраста не видела отца, есть фото – сижу на коленях. А больше ничего…»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>
                <a:latin typeface="Tahoma" pitchFamily="34" charset="0"/>
              </a:rPr>
              <a:t>А 21 апреля 1947 года Ольгу Адамовну наградили медалью «За доблестный труд с 1941 по 1945 гг.».</a:t>
            </a:r>
          </a:p>
          <a:p>
            <a:pPr>
              <a:buFont typeface="Wingdings 2" pitchFamily="18" charset="2"/>
              <a:buNone/>
            </a:pPr>
            <a:r>
              <a:rPr lang="ru-RU" sz="1400" i="1" u="sng" dirty="0" smtClean="0">
                <a:latin typeface="Tahoma" pitchFamily="34" charset="0"/>
              </a:rPr>
              <a:t>Из интервью с Лилией Ивановной: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>
                <a:latin typeface="Tahoma" pitchFamily="34" charset="0"/>
              </a:rPr>
              <a:t>« Помню мама плакала: «Зачем по белому свету гоняли, а теперь – благодарность…»</a:t>
            </a:r>
          </a:p>
          <a:p>
            <a:pPr>
              <a:buFont typeface="Wingdings 2" pitchFamily="18" charset="2"/>
              <a:buNone/>
            </a:pPr>
            <a:endParaRPr lang="ru-RU" sz="1400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sz="quarter"/>
          </p:nvPr>
        </p:nvSpPr>
        <p:spPr bwMode="auto">
          <a:xfrm>
            <a:off x="-285784" y="214290"/>
            <a:ext cx="6072230" cy="1014434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dirty="0" smtClean="0">
                <a:ln>
                  <a:noFill/>
                </a:ln>
                <a:effectLst/>
              </a:rPr>
              <a:t>        </a:t>
            </a:r>
            <a:r>
              <a:rPr lang="ru-RU" sz="320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rPr>
              <a:t>Жизнь после войны…</a:t>
            </a:r>
          </a:p>
        </p:txBody>
      </p:sp>
      <p:pic>
        <p:nvPicPr>
          <p:cNvPr id="28674" name="Picture 11" descr="DSC0020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4357694"/>
            <a:ext cx="3107564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5" name="Picture 5" descr="DSC0080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72198" y="285728"/>
            <a:ext cx="2643206" cy="1768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9" descr="зима (13) - копия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929322" y="4286256"/>
            <a:ext cx="2808287" cy="2263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7" name="Rectangle 12"/>
          <p:cNvSpPr>
            <a:spLocks noGrp="1"/>
          </p:cNvSpPr>
          <p:nvPr>
            <p:ph sz="quarter" idx="4"/>
          </p:nvPr>
        </p:nvSpPr>
        <p:spPr>
          <a:xfrm>
            <a:off x="4643438" y="5661025"/>
            <a:ext cx="1584325" cy="463550"/>
          </a:xfrm>
        </p:spPr>
        <p:txBody>
          <a:bodyPr/>
          <a:lstStyle/>
          <a:p>
            <a:endParaRPr lang="ru-RU" sz="2000" smtClean="0"/>
          </a:p>
        </p:txBody>
      </p:sp>
      <p:sp>
        <p:nvSpPr>
          <p:cNvPr id="28678" name="Rectangle 3"/>
          <p:cNvSpPr>
            <a:spLocks noGrp="1"/>
          </p:cNvSpPr>
          <p:nvPr>
            <p:ph type="body" sz="half" idx="4294967295"/>
          </p:nvPr>
        </p:nvSpPr>
        <p:spPr>
          <a:xfrm>
            <a:off x="3500430" y="2000240"/>
            <a:ext cx="5214974" cy="46783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Но ведя беседу с Лилией Ивановной, мы не раз замечали слёзы на глазах пожилой женщины. Несмотря на то, что прошло уже более 65 лет, боль осталась.</a:t>
            </a:r>
          </a:p>
          <a:p>
            <a:pPr>
              <a:buFont typeface="Wingdings 2" pitchFamily="18" charset="2"/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До сих пор очевидцы тех событий хорошо помнят, что они пережили.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(Личная встреча 12.04.2010 г.)</a:t>
            </a:r>
          </a:p>
          <a:p>
            <a:endParaRPr lang="ru-RU" sz="1400" i="1" u="sng" dirty="0" smtClean="0">
              <a:latin typeface="Times New Roman" pitchFamily="18" charset="0"/>
            </a:endParaRPr>
          </a:p>
          <a:p>
            <a:endParaRPr lang="ru-RU" sz="2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57158" y="1500175"/>
            <a:ext cx="29289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Судьба Лилии Ивановны была тяжела, но наступил мир и, преодолев все трудности послевоенного времени, жизнь понемногу наладилась. Сейчас у Лили Ивановны большая семья, дети, внуки и даже правнуки. </a:t>
            </a:r>
          </a:p>
        </p:txBody>
      </p:sp>
    </p:spTree>
  </p:cSld>
  <p:clrMapOvr>
    <a:masterClrMapping/>
  </p:clrMapOvr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3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28678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1"/>
          <p:cNvSpPr>
            <a:spLocks noGrp="1"/>
          </p:cNvSpPr>
          <p:nvPr>
            <p:ph idx="1"/>
          </p:nvPr>
        </p:nvSpPr>
        <p:spPr>
          <a:xfrm>
            <a:off x="0" y="188913"/>
            <a:ext cx="4572000" cy="66690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400" i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1400" i="1" dirty="0" smtClean="0">
                <a:latin typeface="Times New Roman" pitchFamily="18" charset="0"/>
                <a:cs typeface="Tahoma" pitchFamily="34" charset="0"/>
              </a:rPr>
              <a:t>Есть поговорка: “На войне детей не бывает”. Что ж, верно, ибо противоестественно сближение самих этих понятий. Те, что попали в войну, должны были расстаться с детством – в обычном, мирном смысле этого слова.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i="1" dirty="0" smtClean="0">
                <a:latin typeface="Times New Roman" pitchFamily="18" charset="0"/>
                <a:cs typeface="Tahoma" pitchFamily="34" charset="0"/>
              </a:rPr>
              <a:t> Как бы мы не хотели поставить себя на их место, мы все равно не почувствуем в полной мере их страха, мук и боли. Мы только понимаем, что те ребята намного сильнее морально и физически, чем ребята в наше время. Многие сейчас живут одним днем, их не интересует, что ждет в будущем их самих, не говоря уже обо всем человечестве.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i="1" dirty="0" smtClean="0">
                <a:latin typeface="Times New Roman" pitchFamily="18" charset="0"/>
                <a:cs typeface="Tahoma" pitchFamily="34" charset="0"/>
              </a:rPr>
              <a:t>При взгляде на некоторых наших сверстников становится страшно: «Куда же мы идем?». Дети того времени были намного добрее, отзывчивее, терпимее и трудолюбивее.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i="1" dirty="0" smtClean="0">
                <a:latin typeface="Times New Roman" pitchFamily="18" charset="0"/>
              </a:rPr>
              <a:t>В современном мире, в условиях постоянно развивающихся СМИ, в целом круговороте навязываемых извне эталонов и примеров поведения современным подросткам так легко ошибиться в выборе того, что должно быть примером, и так просто прийти к ошибочным выводам о том, что такое мужество и честь!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i="1" dirty="0" smtClean="0">
                <a:latin typeface="Times New Roman" pitchFamily="18" charset="0"/>
              </a:rPr>
              <a:t>Судьбы детей-героев – это не только история, но и пример того, что действительно важно в жизни, того, каким трудом была достигнута победа и того, как наши ровесники  «ковали» её для нас.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7620" y="142852"/>
            <a:ext cx="5000660" cy="108587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0000"/>
                </a:solidFill>
              </a:rPr>
              <a:t>На войне детей не бывает.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29699" name="Picture 6" descr="548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85860"/>
            <a:ext cx="4248150" cy="52562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7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94" name="Picture 14" descr="x_a51de3c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3024187" cy="23129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22" name="Picture 17" descr="60197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2565400"/>
            <a:ext cx="2144712" cy="381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098" name="Picture 18" descr="21247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33375"/>
            <a:ext cx="3949700" cy="2663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6099" name="Picture 19" descr="20090522-162027-79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2786058"/>
            <a:ext cx="2663825" cy="3789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6100" name="Picture 20" descr="00009676-we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5375" y="4005263"/>
            <a:ext cx="3744913" cy="266382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46101" name="Picture 21" descr="arch00005955-40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00338" y="333375"/>
            <a:ext cx="2857500" cy="2333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6102" name="Picture 22" descr="b4e73a813ee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39975" y="2565400"/>
            <a:ext cx="3960813" cy="187166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6103" name="Picture 23" descr="user19401_pic30407_125077194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68538" y="4437063"/>
            <a:ext cx="2303462" cy="21669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1000100" y="6396335"/>
            <a:ext cx="8143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Комментарии здесь ни к чему…</a:t>
            </a:r>
          </a:p>
        </p:txBody>
      </p:sp>
    </p:spTree>
  </p:cSld>
  <p:clrMapOvr>
    <a:masterClrMapping/>
  </p:clrMapOvr>
  <p:transition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6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6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1"/>
          <p:cNvSpPr>
            <a:spLocks noGrp="1"/>
          </p:cNvSpPr>
          <p:nvPr>
            <p:ph idx="1"/>
          </p:nvPr>
        </p:nvSpPr>
        <p:spPr>
          <a:xfrm>
            <a:off x="214313" y="142874"/>
            <a:ext cx="4643437" cy="785815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1400" i="1" dirty="0" smtClean="0">
                <a:latin typeface="Tahoma" pitchFamily="34" charset="0"/>
                <a:cs typeface="Tahoma" pitchFamily="34" charset="0"/>
              </a:rPr>
              <a:t>Невыносимо трудно было всем – и старым, и малым, и солдатам, и их близким. Но особенно страдали дети. Страдали от голода и холода, от невозможности вернуться в детство, от кромешного ада бомбёжек и страшной тишины сиротства…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1400" i="1" dirty="0" smtClean="0">
                <a:latin typeface="Tahoma" pitchFamily="34" charset="0"/>
                <a:cs typeface="Tahoma" pitchFamily="34" charset="0"/>
              </a:rPr>
              <a:t>Как же жили тогда дети , которых война лишила всего, и даже детства? К чему в те далекие времена стремились наши сверстники и кем хотели стать?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1400" i="1" dirty="0" smtClean="0">
                <a:latin typeface="Tahoma" pitchFamily="34" charset="0"/>
                <a:cs typeface="Tahoma" pitchFamily="34" charset="0"/>
              </a:rPr>
              <a:t>Их вовлеки в ненужную и непонятную «взрослую игру», которая длилась четыре долгих и нескончаемых года.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1400" i="1" dirty="0" smtClean="0">
                <a:latin typeface="Tahoma" pitchFamily="34" charset="0"/>
                <a:cs typeface="Tahoma" pitchFamily="34" charset="0"/>
              </a:rPr>
              <a:t>Они также как и мы учились в школе, посещали разные кружки: пели танцевали, мастерили. На смену всему этому пришли страшные и темные дни.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1400" i="1" dirty="0" smtClean="0">
                <a:latin typeface="Tahoma" pitchFamily="34" charset="0"/>
                <a:cs typeface="Tahoma" pitchFamily="34" charset="0"/>
              </a:rPr>
              <a:t>Скольких мальчишек и девчонок брали в плен, увозили в немецкое рабство, гнали в концлагеря…Некоторым повезло, и они наравне со взрослыми шли воевать, чтобы защищать свою любимую Родину. Детей, оставшихся в тылу тоже не обошла война, затронув своим седым крылом. Они остались живы, но им было ничуть не легче. Они терпели голод и холод, многочасовые вахты у станка без сна и отдыха, теряли родных и близких.</a:t>
            </a:r>
          </a:p>
        </p:txBody>
      </p:sp>
      <p:pic>
        <p:nvPicPr>
          <p:cNvPr id="1026" name="Picture 2" descr="E:\Рисунки\Чушь\школа\КОНКУРС(ИСТОРИЯ)\0_19bde_6676abfe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4102" y="1346186"/>
            <a:ext cx="4000528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7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xfrm>
            <a:off x="428628" y="357166"/>
            <a:ext cx="8715372" cy="1143008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algn="r">
              <a:defRPr/>
            </a:pPr>
            <a:r>
              <a:rPr lang="ru-RU" sz="32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Самое лучшее предназначение есть защищать свое Отечество. </a:t>
            </a:r>
            <a:br>
              <a:rPr lang="ru-RU" sz="32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</a:br>
            <a:r>
              <a:rPr lang="ru-RU" sz="20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                        Державин Г. Р.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0" y="1071546"/>
            <a:ext cx="8229600" cy="4929188"/>
          </a:xfrm>
        </p:spPr>
        <p:txBody>
          <a:bodyPr/>
          <a:lstStyle/>
          <a:p>
            <a:pPr>
              <a:buNone/>
            </a:pPr>
            <a:r>
              <a:rPr lang="ru-RU" sz="1800" i="1" dirty="0" smtClean="0">
                <a:latin typeface="Times New Roman" pitchFamily="18" charset="0"/>
              </a:rPr>
              <a:t>С воинами – фронтовиками постоянно были связаны пионеры и школьники.</a:t>
            </a:r>
            <a:br>
              <a:rPr lang="ru-RU" sz="1800" i="1" dirty="0" smtClean="0">
                <a:latin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</a:rPr>
              <a:t>В своей работе они старались походить на взрослых, прекрасно понимали стоящие задачи, понимали, что только общими усилиями тыла и фронта можно победить немецко-фашистских захватчиков, которые прервали мирную жизнь, лишили не только взрослых, но и детей радости и счастья, они сознавали: для того что бы вернуть прерванную радость, необходимо разгромить врага, а для этого нужно давать действующей армии всё, в чём только она нуждается. И они находили различные, посильные для них способы и средства помощи армии.</a:t>
            </a:r>
          </a:p>
        </p:txBody>
      </p:sp>
      <p:pic>
        <p:nvPicPr>
          <p:cNvPr id="19460" name="Picture 5" descr="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786190"/>
            <a:ext cx="3311525" cy="2736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9461" name="Picture 6" descr="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857628"/>
            <a:ext cx="2952750" cy="27574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1945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xfrm>
            <a:off x="357158" y="142852"/>
            <a:ext cx="8143932" cy="862034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3600" b="1" i="1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rPr>
              <a:t>На полях страны…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sz="half" idx="1"/>
          </p:nvPr>
        </p:nvSpPr>
        <p:spPr>
          <a:xfrm>
            <a:off x="285720" y="1071546"/>
            <a:ext cx="3970338" cy="5572164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Tahoma" pitchFamily="34" charset="0"/>
              </a:rPr>
              <a:t> </a:t>
            </a:r>
            <a:r>
              <a:rPr lang="ru-RU" sz="1600" i="1" dirty="0" smtClean="0">
                <a:latin typeface="Times New Roman" pitchFamily="18" charset="0"/>
              </a:rPr>
              <a:t>Несмотря на огромные трудности, которые пришлось преодолевать сельским труженикам, все годы войны фронт и тыл обеспечивались сельскохозяйственными продуктами и необходимым сырьём.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600" i="1" dirty="0" smtClean="0">
                <a:latin typeface="Times New Roman" pitchFamily="18" charset="0"/>
              </a:rPr>
              <a:t>А обстановка сложилась тяжелейшая уже в первые месяцы войны. Значительная часть мужского населения деревни ушла в действующую армию, и в основном все работы приходилось выполнять женщинам.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600" i="1" dirty="0" smtClean="0">
                <a:latin typeface="Times New Roman" pitchFamily="18" charset="0"/>
              </a:rPr>
              <a:t>Поэтому рядом с дедами, матерями, старшими братьями и сёстрами трудились и самые юные граждане нашей страны – пионеры и школьники сёл и деревень. Более 20 млн. ребят помогали взрослым и за годы войны выработали свыше 585 млн. трудодней.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600" i="1" dirty="0" smtClean="0">
                <a:latin typeface="Times New Roman" pitchFamily="18" charset="0"/>
              </a:rPr>
              <a:t>В каких только работах не участвовали сельские школьники! Они создавали посты по охране хлеба, проводили рейды проверок готовности в колхозах к полевым работам, собирали колосья, удобрения, срезали верхушки. </a:t>
            </a:r>
          </a:p>
        </p:txBody>
      </p:sp>
      <p:sp>
        <p:nvSpPr>
          <p:cNvPr id="19462" name="Rectangle 6"/>
          <p:cNvSpPr>
            <a:spLocks noGrp="1"/>
          </p:cNvSpPr>
          <p:nvPr>
            <p:ph sz="half" idx="4294967295"/>
          </p:nvPr>
        </p:nvSpPr>
        <p:spPr>
          <a:xfrm>
            <a:off x="4643438" y="1412875"/>
            <a:ext cx="4038600" cy="46783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300" smtClean="0"/>
          </a:p>
        </p:txBody>
      </p:sp>
      <p:pic>
        <p:nvPicPr>
          <p:cNvPr id="19461" name="Picture 5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00174"/>
            <a:ext cx="4319587" cy="482441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1945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>
          <a:xfrm>
            <a:off x="2000232" y="142852"/>
            <a:ext cx="7515252" cy="862034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b="1" i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На заводах…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sz="half" idx="1"/>
          </p:nvPr>
        </p:nvSpPr>
        <p:spPr>
          <a:xfrm>
            <a:off x="0" y="0"/>
            <a:ext cx="4038600" cy="4357718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1800" dirty="0" smtClean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i="1" dirty="0" smtClean="0">
                <a:latin typeface="Tahoma" pitchFamily="34" charset="0"/>
                <a:cs typeface="Tahoma" pitchFamily="34" charset="0"/>
              </a:rPr>
              <a:t>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те дни на заводе можно было видеть многих юношей и девушек, пришедших прямо из школ. В телогрейках и стёганых ватных брюках, в больших не по размеру ботинках на толстой деревянной подошве стояли они на рабочих местах, некоторые на специальных подставках.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pic>
        <p:nvPicPr>
          <p:cNvPr id="20492" name="Picture 12" descr="1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508625" y="1341438"/>
            <a:ext cx="3024188" cy="41751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362" name="Picture 2" descr="C:\Documents and Settings\Admin\Рабочий стол\imag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357694"/>
            <a:ext cx="3668448" cy="208002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2048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xfrm>
            <a:off x="1357290" y="285728"/>
            <a:ext cx="8115328" cy="657244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«Мсти за папу!»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sz="half" idx="1"/>
          </p:nvPr>
        </p:nvSpPr>
        <p:spPr>
          <a:xfrm>
            <a:off x="214282" y="571480"/>
            <a:ext cx="4038600" cy="4678363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i="1" dirty="0" smtClean="0">
                <a:latin typeface="Times New Roman" pitchFamily="18" charset="0"/>
              </a:rPr>
              <a:t>Это означало, что мальчик или девочка, которые своими маленькими ручонками готовили данный подарок воину, уже остались сиротами.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i="1" dirty="0" smtClean="0">
                <a:latin typeface="Times New Roman" pitchFamily="18" charset="0"/>
              </a:rPr>
              <a:t>Их папы, защищая Родину и изгоняя фашистов с нашей земли, геройски погибли и никогда уже не вернутся к ним.</a:t>
            </a:r>
          </a:p>
        </p:txBody>
      </p:sp>
      <p:pic>
        <p:nvPicPr>
          <p:cNvPr id="21513" name="Picture 9" descr="1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9" y="2952096"/>
            <a:ext cx="4000528" cy="2167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514" name="Picture 10" descr="0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90" y="4357694"/>
            <a:ext cx="4000528" cy="223755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214910" y="1071546"/>
            <a:ext cx="3929090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i="1" dirty="0" smtClean="0">
                <a:latin typeface="Times New Roman" pitchFamily="18" charset="0"/>
              </a:rPr>
              <a:t>Когда же в стране развернулось движение по заготовке подарков для воинов – фронтовиков, пионеры и школьники в нём приняли самое активное участие.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800" i="1" dirty="0" smtClean="0">
                <a:latin typeface="Times New Roman" pitchFamily="18" charset="0"/>
              </a:rPr>
              <a:t>Как правило, каждая посылка с подарками воинам – фронтовикам сопровождались письмом, которое не могло не задеть душу и сердце бойца или командира. Во многих из них были письма под заголовком</a:t>
            </a:r>
            <a:r>
              <a:rPr lang="ru-RU" sz="1800" i="1" u="sng" dirty="0" smtClean="0">
                <a:latin typeface="Times New Roman" pitchFamily="18" charset="0"/>
              </a:rPr>
              <a:t>“Мсти за папу!”.</a:t>
            </a:r>
            <a:endParaRPr lang="ru-RU" sz="1800" i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3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3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21506" grpId="0" uiExpand="1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Documents and Settings\Admin\Рабочий стол\tcw_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852" y="4387856"/>
            <a:ext cx="3065341" cy="204151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3554" name="Содержимое 1"/>
          <p:cNvSpPr>
            <a:spLocks noGrp="1"/>
          </p:cNvSpPr>
          <p:nvPr>
            <p:ph idx="1"/>
          </p:nvPr>
        </p:nvSpPr>
        <p:spPr>
          <a:xfrm>
            <a:off x="250825" y="1196975"/>
            <a:ext cx="6072188" cy="26431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2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ahoma" pitchFamily="34" charset="0"/>
              </a:rPr>
              <a:t>Война наложила свой отпечаток на историю всей страны, не говоря уже о пионерской организации.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ahoma" pitchFamily="34" charset="0"/>
              </a:rPr>
              <a:t>Узнав, что началась война, многие пионеры- мальчишки и девчонки, несмотря на свой юный возраст, уходили на фронт, в партизанские отряды.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ahoma" pitchFamily="34" charset="0"/>
              </a:rPr>
              <a:t>За боевые заслуги десятки тысяч детей и пионеров были награждены орденами и медалями.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ahoma" pitchFamily="34" charset="0"/>
              </a:rPr>
              <a:t>Четверо пионеров-героев были удостоены звания Героя Советского Союза: Лёня Голиков, Марат Казей, Валя Котик, Зина Портнова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50" y="192066"/>
            <a:ext cx="8229600" cy="115731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0000"/>
                </a:solidFill>
              </a:rPr>
              <a:t> ПИОНЕРЫ - ГЕРОИ СОВЕТСКОГО СОЮЗА.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12290" name="Picture 2" descr="C:\Documents and Settings\Admin\Рабочий стол\4-2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4827" y="1129823"/>
            <a:ext cx="1828799" cy="25091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338" name="Picture 2" descr="C:\Documents and Settings\Admin\Рабочий стол\chldrn_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063" y="4384190"/>
            <a:ext cx="2928944" cy="18329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283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Lenya_Golikov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57562"/>
            <a:ext cx="1924334" cy="30646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4" name="Picture 2" descr="C:\Documents and Settings\Admin\Рабочий стол\22_01_0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786058"/>
            <a:ext cx="1987387" cy="328918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8" name="Picture 2" descr="C:\Documents and Settings\Admin\Рабочий стол\Valya_Kotik_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785926"/>
            <a:ext cx="1856113" cy="333622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2" name="Picture 2" descr="C:\Documents and Settings\Admin\Рабочий стол\22_01_0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928670"/>
            <a:ext cx="1957819" cy="372803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Заголовок 2"/>
          <p:cNvPicPr>
            <a:picLocks noGrp="1" noChangeArrowheads="1"/>
          </p:cNvPicPr>
          <p:nvPr>
            <p:ph type="title" idx="4294967295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8351838" cy="1152525"/>
          </a:xfrm>
        </p:spPr>
      </p:pic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5888"/>
            <a:ext cx="4714875" cy="67421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800" b="1" i="1" smtClean="0">
                <a:latin typeface="Times New Roman" pitchFamily="18" charset="0"/>
              </a:rPr>
              <a:t>           </a:t>
            </a:r>
            <a:r>
              <a:rPr lang="ru-RU" sz="1600" b="1" i="1" smtClean="0">
                <a:latin typeface="Tahoma" pitchFamily="34" charset="0"/>
              </a:rPr>
              <a:t>Детская рука, теряющая силы от голода, писала неровно, скупо. Хрупкая душа, пораженная невыносимыми страданиями, была уже не способна на живые эмоции. Таня просто фиксировала реальные факты своего бытия - трагические «визиты смерти» в родной дом. И когда читаешь это, цепенеешь: </a:t>
            </a:r>
          </a:p>
          <a:p>
            <a:r>
              <a:rPr lang="ru-RU" sz="1600" b="1" i="1" smtClean="0">
                <a:latin typeface="Tahoma" pitchFamily="34" charset="0"/>
              </a:rPr>
              <a:t>«28 декабря 1941 года. Женя умерла в 12.30 ночи.1941 года».</a:t>
            </a:r>
          </a:p>
          <a:p>
            <a:pPr>
              <a:buFont typeface="Wingdings 2" pitchFamily="18" charset="2"/>
              <a:buNone/>
            </a:pPr>
            <a:r>
              <a:rPr lang="ru-RU" sz="1600" b="1" i="1" smtClean="0">
                <a:latin typeface="Tahoma" pitchFamily="34" charset="0"/>
              </a:rPr>
              <a:t>«Бабушка умерла 25 января в 3 часа 1942 г.».</a:t>
            </a:r>
          </a:p>
          <a:p>
            <a:r>
              <a:rPr lang="ru-RU" sz="1600" b="1" i="1" smtClean="0">
                <a:latin typeface="Tahoma" pitchFamily="34" charset="0"/>
              </a:rPr>
              <a:t>«Лека умер 17 марта в 5 часов утра. 1942 г.».</a:t>
            </a:r>
          </a:p>
          <a:p>
            <a:r>
              <a:rPr lang="ru-RU" sz="1600" b="1" i="1" smtClean="0">
                <a:latin typeface="Tahoma" pitchFamily="34" charset="0"/>
              </a:rPr>
              <a:t>«Дядя Вася умер 13 апреля в 2 часа дня. 1942 год». </a:t>
            </a:r>
          </a:p>
          <a:p>
            <a:r>
              <a:rPr lang="ru-RU" sz="1600" b="1" i="1" smtClean="0">
                <a:latin typeface="Tahoma" pitchFamily="34" charset="0"/>
              </a:rPr>
              <a:t>«Дядя Леша, 10 мая в 4 часа дня. 1942 год».</a:t>
            </a:r>
          </a:p>
          <a:p>
            <a:r>
              <a:rPr lang="ru-RU" sz="1600" b="1" i="1" smtClean="0">
                <a:latin typeface="Tahoma" pitchFamily="34" charset="0"/>
              </a:rPr>
              <a:t>«Мама – 13 марта в 7 часов 30 минут утра. 1942»</a:t>
            </a:r>
          </a:p>
          <a:p>
            <a:r>
              <a:rPr lang="ru-RU" sz="1600" b="1" i="1" smtClean="0">
                <a:latin typeface="Tahoma" pitchFamily="34" charset="0"/>
              </a:rPr>
              <a:t>«Умерли все. Осталась одна Таня».</a:t>
            </a:r>
            <a:r>
              <a:rPr lang="ru-RU" sz="1600" smtClean="0">
                <a:latin typeface="Tahoma" pitchFamily="34" charset="0"/>
              </a:rPr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00496" y="190477"/>
            <a:ext cx="5329246" cy="115731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0000"/>
                </a:solidFill>
              </a:rPr>
              <a:t>Дневник Тани Савичевой.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6146" name="Picture 2" descr="C:\Documents and Settings\Admin\Рабочий стол\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5879" y="1577962"/>
            <a:ext cx="3571900" cy="48133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482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679</TotalTime>
  <Words>1510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Детство, опаленное войной.</vt:lpstr>
      <vt:lpstr>Слайд 2</vt:lpstr>
      <vt:lpstr>Самое лучшее предназначение есть защищать свое Отечество.                          Державин Г. Р.</vt:lpstr>
      <vt:lpstr>На полях страны…</vt:lpstr>
      <vt:lpstr>На заводах…</vt:lpstr>
      <vt:lpstr>«Мсти за папу!»</vt:lpstr>
      <vt:lpstr> ПИОНЕРЫ - ГЕРОИ СОВЕТСКОГО СОЮЗА.</vt:lpstr>
      <vt:lpstr>Слайд 8</vt:lpstr>
      <vt:lpstr>Дневник Тани Савичевой.</vt:lpstr>
      <vt:lpstr>Детство, опаленное войной…</vt:lpstr>
      <vt:lpstr>Тяжелые воспоминания…</vt:lpstr>
      <vt:lpstr>        Жизнь после войны…</vt:lpstr>
      <vt:lpstr>На войне детей не бывает.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на пути Великой Отечественной Войны</dc:title>
  <dc:creator>NORD-1</dc:creator>
  <cp:lastModifiedBy>Admin</cp:lastModifiedBy>
  <cp:revision>57</cp:revision>
  <dcterms:created xsi:type="dcterms:W3CDTF">2010-02-21T11:21:57Z</dcterms:created>
  <dcterms:modified xsi:type="dcterms:W3CDTF">2010-04-21T17:10:37Z</dcterms:modified>
</cp:coreProperties>
</file>