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1CA639-3559-40A9-A926-1BBD0A132F26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F667D-2FFD-41DA-8AC8-27A98ADE6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224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6685-4A41-47B2-B4D8-A31B178A988E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582B-FF97-4006-85B7-73E55E7255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6685-4A41-47B2-B4D8-A31B178A988E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582B-FF97-4006-85B7-73E55E7255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6685-4A41-47B2-B4D8-A31B178A988E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582B-FF97-4006-85B7-73E55E7255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6685-4A41-47B2-B4D8-A31B178A988E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582B-FF97-4006-85B7-73E55E7255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6685-4A41-47B2-B4D8-A31B178A988E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582B-FF97-4006-85B7-73E55E7255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6685-4A41-47B2-B4D8-A31B178A988E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582B-FF97-4006-85B7-73E55E7255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6685-4A41-47B2-B4D8-A31B178A988E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582B-FF97-4006-85B7-73E55E7255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6685-4A41-47B2-B4D8-A31B178A988E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582B-FF97-4006-85B7-73E55E7255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6685-4A41-47B2-B4D8-A31B178A988E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582B-FF97-4006-85B7-73E55E7255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6685-4A41-47B2-B4D8-A31B178A988E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582B-FF97-4006-85B7-73E55E7255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6685-4A41-47B2-B4D8-A31B178A988E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3582B-FF97-4006-85B7-73E55E7255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06685-4A41-47B2-B4D8-A31B178A988E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3582B-FF97-4006-85B7-73E55E72551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60648"/>
            <a:ext cx="8243918" cy="1662454"/>
          </a:xfrm>
        </p:spPr>
        <p:txBody>
          <a:bodyPr/>
          <a:lstStyle/>
          <a:p>
            <a:r>
              <a:rPr lang="ru-RU" dirty="0"/>
              <a:t>Гаврила Романович Державин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(1743 - 1816)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Кирилл\Desktop\Лерочка))\Державин\104959_image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32856"/>
            <a:ext cx="6572296" cy="43815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016" y="144016"/>
            <a:ext cx="8748464" cy="134076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1815 год – на экзамене в Царскосельском лицее Державин «замечает» юного Александра Пушкина («Старик Державин нас заметил и, в гроб сходя, благословил»).</a:t>
            </a:r>
            <a:endParaRPr lang="ru-RU" sz="1800" dirty="0"/>
          </a:p>
        </p:txBody>
      </p:sp>
      <p:pic>
        <p:nvPicPr>
          <p:cNvPr id="4" name="Содержимое 3" descr="pl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5702" y="1561348"/>
            <a:ext cx="7209635" cy="46759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Autofit/>
          </a:bodyPr>
          <a:lstStyle/>
          <a:p>
            <a:r>
              <a:rPr lang="ru-RU" sz="2200" dirty="0" smtClean="0"/>
              <a:t>8 (20) июля 1816 года – Гавриил Романович Державин умирает в </a:t>
            </a:r>
            <a:r>
              <a:rPr lang="ru-RU" sz="2200" dirty="0" err="1" smtClean="0"/>
              <a:t>Званках</a:t>
            </a:r>
            <a:r>
              <a:rPr lang="ru-RU" sz="2200" dirty="0" smtClean="0"/>
              <a:t>. Похоронен в Петербурге.</a:t>
            </a:r>
            <a:endParaRPr lang="ru-RU" sz="2200" dirty="0"/>
          </a:p>
        </p:txBody>
      </p:sp>
      <p:pic>
        <p:nvPicPr>
          <p:cNvPr id="4" name="Содержимое 3" descr="6dbc1a9445d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2370" y="1628800"/>
            <a:ext cx="6357982" cy="49476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206052"/>
            <a:ext cx="8928992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dirty="0"/>
              <a:t>Имя Г. Р. Державина присвоено Тамбовскому государственному университету</a:t>
            </a:r>
            <a:r>
              <a:rPr lang="ru-RU" dirty="0" smtClean="0"/>
              <a:t>.</a:t>
            </a:r>
          </a:p>
          <a:p>
            <a:pPr indent="457200" algn="just"/>
            <a:r>
              <a:rPr lang="ru-RU" dirty="0" smtClean="0"/>
              <a:t>Единственная </a:t>
            </a:r>
            <a:r>
              <a:rPr lang="ru-RU" dirty="0"/>
              <a:t>площадь в Лаишево (Татарстан) называется Державинской</a:t>
            </a:r>
            <a:r>
              <a:rPr lang="ru-RU" dirty="0" smtClean="0"/>
              <a:t>.</a:t>
            </a:r>
          </a:p>
          <a:p>
            <a:pPr indent="457200" algn="just"/>
            <a:r>
              <a:rPr lang="ru-RU" dirty="0" smtClean="0"/>
              <a:t>Одна </a:t>
            </a:r>
            <a:r>
              <a:rPr lang="ru-RU" dirty="0"/>
              <a:t>из улиц Тамбова носит название Державинской в честь Г. Р. Державина</a:t>
            </a:r>
            <a:r>
              <a:rPr lang="ru-RU" dirty="0" smtClean="0"/>
              <a:t>.</a:t>
            </a:r>
          </a:p>
          <a:p>
            <a:pPr indent="457200" algn="just"/>
            <a:r>
              <a:rPr lang="ru-RU" dirty="0" smtClean="0"/>
              <a:t>В </a:t>
            </a:r>
            <a:r>
              <a:rPr lang="ru-RU" dirty="0"/>
              <a:t>Великом Новгороде на Памятнике «1000-летие России» среди 129 фигур самых выдающихся личностей в российской истории (на 1862 год) есть фигура Г. Р. Державина</a:t>
            </a:r>
            <a:r>
              <a:rPr lang="ru-RU" dirty="0" smtClean="0"/>
              <a:t>.</a:t>
            </a:r>
          </a:p>
          <a:p>
            <a:pPr indent="457200" algn="just"/>
            <a:r>
              <a:rPr lang="ru-RU" dirty="0" smtClean="0"/>
              <a:t>Памятная </a:t>
            </a:r>
            <a:r>
              <a:rPr lang="ru-RU" dirty="0"/>
              <a:t>стела на родине поэта в селе </a:t>
            </a:r>
            <a:r>
              <a:rPr lang="ru-RU" dirty="0" err="1"/>
              <a:t>Державино</a:t>
            </a:r>
            <a:r>
              <a:rPr lang="ru-RU" dirty="0"/>
              <a:t> (</a:t>
            </a:r>
            <a:r>
              <a:rPr lang="ru-RU" dirty="0" err="1"/>
              <a:t>Сокуры</a:t>
            </a:r>
            <a:r>
              <a:rPr lang="ru-RU" dirty="0" smtClean="0"/>
              <a:t>).</a:t>
            </a:r>
          </a:p>
          <a:p>
            <a:pPr indent="457200" algn="just"/>
            <a:r>
              <a:rPr lang="ru-RU" dirty="0" smtClean="0"/>
              <a:t>Памятник </a:t>
            </a:r>
            <a:r>
              <a:rPr lang="ru-RU" dirty="0"/>
              <a:t>в Казани, </a:t>
            </a:r>
            <a:r>
              <a:rPr lang="ru-RU" dirty="0" smtClean="0"/>
              <a:t>существовавший </a:t>
            </a:r>
            <a:r>
              <a:rPr lang="ru-RU" dirty="0"/>
              <a:t>в 1846—1932 годах и воссозданный в 2003 </a:t>
            </a:r>
            <a:r>
              <a:rPr lang="ru-RU" dirty="0" smtClean="0"/>
              <a:t>году.</a:t>
            </a:r>
          </a:p>
          <a:p>
            <a:pPr indent="457200" algn="just"/>
            <a:r>
              <a:rPr lang="ru-RU" dirty="0" smtClean="0"/>
              <a:t>Памятник </a:t>
            </a:r>
            <a:r>
              <a:rPr lang="ru-RU" dirty="0"/>
              <a:t>на Державинской площади в Лаишево</a:t>
            </a:r>
            <a:r>
              <a:rPr lang="ru-RU" dirty="0" smtClean="0"/>
              <a:t>.</a:t>
            </a:r>
          </a:p>
          <a:p>
            <a:pPr indent="457200" algn="just"/>
            <a:r>
              <a:rPr lang="ru-RU" dirty="0" smtClean="0"/>
              <a:t>Памятник </a:t>
            </a:r>
            <a:r>
              <a:rPr lang="ru-RU" dirty="0"/>
              <a:t>в Тамбове</a:t>
            </a:r>
            <a:r>
              <a:rPr lang="ru-RU" dirty="0" smtClean="0"/>
              <a:t>.</a:t>
            </a:r>
          </a:p>
          <a:p>
            <a:pPr indent="457200" algn="just"/>
            <a:r>
              <a:rPr lang="ru-RU" dirty="0" smtClean="0"/>
              <a:t>Памятник</a:t>
            </a:r>
            <a:r>
              <a:rPr lang="ru-RU" dirty="0"/>
              <a:t>, мемориальная доска и улица в Петрозаводске</a:t>
            </a:r>
            <a:r>
              <a:rPr lang="ru-RU" dirty="0" smtClean="0"/>
              <a:t>.</a:t>
            </a:r>
          </a:p>
          <a:p>
            <a:pPr indent="457200" algn="just"/>
            <a:r>
              <a:rPr lang="ru-RU" dirty="0" smtClean="0"/>
              <a:t>Мемориальный </a:t>
            </a:r>
            <a:r>
              <a:rPr lang="ru-RU" dirty="0"/>
              <a:t>знак в </a:t>
            </a:r>
            <a:r>
              <a:rPr lang="ru-RU" dirty="0" err="1"/>
              <a:t>Званке</a:t>
            </a:r>
            <a:r>
              <a:rPr lang="ru-RU" dirty="0"/>
              <a:t> (ныне на территории </a:t>
            </a:r>
            <a:r>
              <a:rPr lang="ru-RU" dirty="0" err="1"/>
              <a:t>Чудовского</a:t>
            </a:r>
            <a:r>
              <a:rPr lang="ru-RU" dirty="0"/>
              <a:t> района Новгородской области на берегу р. Волхов</a:t>
            </a:r>
            <a:r>
              <a:rPr lang="ru-RU" dirty="0" smtClean="0"/>
              <a:t>).</a:t>
            </a:r>
          </a:p>
          <a:p>
            <a:pPr indent="457200" algn="just"/>
            <a:r>
              <a:rPr lang="ru-RU" dirty="0" smtClean="0"/>
              <a:t>Музей-усадьба </a:t>
            </a:r>
            <a:r>
              <a:rPr lang="ru-RU" dirty="0" err="1"/>
              <a:t>Г.Р.Державина</a:t>
            </a:r>
            <a:r>
              <a:rPr lang="ru-RU" dirty="0"/>
              <a:t> и русской словесности его времени (наб. реки Фонтанки, д. 118</a:t>
            </a:r>
            <a:r>
              <a:rPr lang="ru-RU" dirty="0" smtClean="0"/>
              <a:t>).</a:t>
            </a:r>
          </a:p>
          <a:p>
            <a:pPr indent="457200" algn="just"/>
            <a:r>
              <a:rPr lang="ru-RU" dirty="0" smtClean="0"/>
              <a:t>Памятник </a:t>
            </a:r>
            <a:r>
              <a:rPr lang="ru-RU" dirty="0"/>
              <a:t>в Санкт-Петербурге</a:t>
            </a:r>
            <a:r>
              <a:rPr lang="ru-RU" dirty="0" smtClean="0"/>
              <a:t>.</a:t>
            </a:r>
          </a:p>
          <a:p>
            <a:pPr indent="457200" algn="just"/>
            <a:r>
              <a:rPr lang="ru-RU" dirty="0" smtClean="0"/>
              <a:t>В </a:t>
            </a:r>
            <a:r>
              <a:rPr lang="ru-RU" dirty="0"/>
              <a:t>Лаишево краеведческий музей носит имя поэта, которому посвящена большая часть экспозиции музея</a:t>
            </a:r>
            <a:r>
              <a:rPr lang="ru-RU" dirty="0" smtClean="0"/>
              <a:t>.</a:t>
            </a:r>
          </a:p>
          <a:p>
            <a:pPr indent="457200" algn="just"/>
            <a:r>
              <a:rPr lang="ru-RU" dirty="0" smtClean="0"/>
              <a:t>В </a:t>
            </a:r>
            <a:r>
              <a:rPr lang="ru-RU" dirty="0"/>
              <a:t>Лаишево ежегодно проводятся: праздник Державина (с 2000 г.), Державинские чтения с вручением республиканской литературной премии имени Державина (с 2002 г.), всероссийский литературный Державинский фестиваль (с 2010 г</a:t>
            </a:r>
            <a:r>
              <a:rPr lang="ru-RU" dirty="0" smtClean="0"/>
              <a:t>.). </a:t>
            </a:r>
            <a:r>
              <a:rPr lang="ru-RU" dirty="0" err="1" smtClean="0"/>
              <a:t>Лаишевский</a:t>
            </a:r>
            <a:r>
              <a:rPr lang="ru-RU" dirty="0" smtClean="0"/>
              <a:t> </a:t>
            </a:r>
            <a:r>
              <a:rPr lang="ru-RU" dirty="0"/>
              <a:t>район часто неофициально именуется Державинским краем</a:t>
            </a:r>
            <a:r>
              <a:rPr lang="ru-RU" dirty="0" smtClean="0"/>
              <a:t>.</a:t>
            </a:r>
          </a:p>
          <a:p>
            <a:pPr indent="457200" algn="just"/>
            <a:r>
              <a:rPr lang="ru-RU" dirty="0" smtClean="0"/>
              <a:t>В </a:t>
            </a:r>
            <a:r>
              <a:rPr lang="ru-RU" dirty="0"/>
              <a:t>честь Державина назван кратер на Меркурии.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2071678"/>
          </a:xfrm>
        </p:spPr>
        <p:txBody>
          <a:bodyPr>
            <a:noAutofit/>
          </a:bodyPr>
          <a:lstStyle/>
          <a:p>
            <a:pPr indent="457200" algn="just"/>
            <a:r>
              <a:rPr lang="ru-RU" sz="1400" dirty="0" smtClean="0"/>
              <a:t> Гавриил Романович Державин родился 3 (14) июля 1743 года в деревне </a:t>
            </a:r>
            <a:r>
              <a:rPr lang="ru-RU" sz="1400" dirty="0" err="1" smtClean="0"/>
              <a:t>Кармачи</a:t>
            </a:r>
            <a:r>
              <a:rPr lang="ru-RU" sz="1400" dirty="0" smtClean="0"/>
              <a:t> Казанской </a:t>
            </a:r>
            <a:r>
              <a:rPr lang="ru-RU" sz="1400" dirty="0" smtClean="0"/>
              <a:t>губернии. Отец</a:t>
            </a:r>
            <a:r>
              <a:rPr lang="ru-RU" sz="1400" dirty="0" smtClean="0"/>
              <a:t>, Роман Николаевич, был армейским офицером, в связи с чем семья постоянно переезжала из города в </a:t>
            </a:r>
            <a:r>
              <a:rPr lang="ru-RU" sz="1400" dirty="0" smtClean="0"/>
              <a:t>город. Мать</a:t>
            </a:r>
            <a:r>
              <a:rPr lang="ru-RU" sz="1400" dirty="0" smtClean="0"/>
              <a:t>, Фекла Андреевна, происходила из семьи небогатых </a:t>
            </a:r>
            <a:r>
              <a:rPr lang="ru-RU" sz="1400" dirty="0" smtClean="0"/>
              <a:t>дворян.</a:t>
            </a:r>
            <a:r>
              <a:rPr lang="en-US" sz="1400" dirty="0" smtClean="0"/>
              <a:t> </a:t>
            </a:r>
            <a:r>
              <a:rPr lang="ru-RU" sz="1400" dirty="0" smtClean="0"/>
              <a:t>Родители </a:t>
            </a:r>
            <a:r>
              <a:rPr lang="ru-RU" sz="1400" dirty="0" smtClean="0"/>
              <a:t>Гаврилы Романовича не имели никакого образования, но старались дать своим детям лучшее воспитание. В 1750 году, когда Державины жили в Оренбурге, Гаврила был отдан в немецкий пансион. Науки там преподавали не лучшим образом, зато за четыре года Державин выучился немецкому языку. </a:t>
            </a:r>
            <a:r>
              <a:rPr lang="ru-RU" sz="1400" dirty="0" smtClean="0"/>
              <a:t>В 1754 году умирает </a:t>
            </a:r>
            <a:r>
              <a:rPr lang="ru-RU" sz="1400" dirty="0" smtClean="0"/>
              <a:t>отец Державина. Семья оказывается на грани нищеты, все заботы о детях целиком ложатся на плечи </a:t>
            </a:r>
            <a:r>
              <a:rPr lang="ru-RU" sz="1400" dirty="0" err="1" smtClean="0"/>
              <a:t>Феклы</a:t>
            </a:r>
            <a:r>
              <a:rPr lang="ru-RU" sz="1400" dirty="0" smtClean="0"/>
              <a:t> Андреевны. Она принимает решение переехать в Казань.</a:t>
            </a:r>
            <a:endParaRPr lang="ru-RU" sz="1400" dirty="0"/>
          </a:p>
        </p:txBody>
      </p:sp>
      <p:pic>
        <p:nvPicPr>
          <p:cNvPr id="4" name="Содержимое 3" descr="48571693_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1965940"/>
            <a:ext cx="4286280" cy="46814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imnasia-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3024890"/>
            <a:ext cx="4950903" cy="3716478"/>
          </a:xfrm>
        </p:spPr>
      </p:pic>
      <p:sp>
        <p:nvSpPr>
          <p:cNvPr id="5" name="TextBox 4"/>
          <p:cNvSpPr txBox="1"/>
          <p:nvPr/>
        </p:nvSpPr>
        <p:spPr>
          <a:xfrm>
            <a:off x="123993" y="73075"/>
            <a:ext cx="8840495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indent="-457200"/>
            <a:r>
              <a:rPr lang="ru-RU" sz="1400" dirty="0"/>
              <a:t>1759 год – Гаврила Державин и его брат отданы в только что открывшуюся Казанскую гимназию. Будущий поэт в числе первых учеников, но особенно хорошо ему даются предметы, предполагающие творческую работу. </a:t>
            </a:r>
            <a:endParaRPr lang="ru-RU" sz="1400" dirty="0" smtClean="0"/>
          </a:p>
          <a:p>
            <a:pPr marL="360000" indent="-457200"/>
            <a:endParaRPr lang="ru-RU" sz="800" dirty="0" smtClean="0"/>
          </a:p>
          <a:p>
            <a:pPr marL="360000" indent="-457200"/>
            <a:r>
              <a:rPr lang="ru-RU" sz="1400" dirty="0" smtClean="0"/>
              <a:t>1762 </a:t>
            </a:r>
            <a:r>
              <a:rPr lang="ru-RU" sz="1400" dirty="0"/>
              <a:t>год – Державин заканчивает гимназию и записывается в солдаты. Служит в Петербурге, прикреплен к гвардейскому Преображенскому полку. Полк участвует в дворцовом перевороте, в результате которого на троне оказалась императрица Екатерина II. </a:t>
            </a:r>
            <a:endParaRPr lang="ru-RU" sz="1400" dirty="0" smtClean="0"/>
          </a:p>
          <a:p>
            <a:pPr marL="360000" indent="-457200"/>
            <a:endParaRPr lang="ru-RU" sz="800" dirty="0" smtClean="0"/>
          </a:p>
          <a:p>
            <a:pPr marL="360000" indent="-457200"/>
            <a:r>
              <a:rPr lang="ru-RU" sz="1400" dirty="0" smtClean="0"/>
              <a:t>Период </a:t>
            </a:r>
            <a:r>
              <a:rPr lang="ru-RU" sz="1400" dirty="0"/>
              <a:t>службы был не лучшим в жизни Державина. Из-за своего происхождения Гавриле Романовичу было сложно надеяться на стремительную карьеру. Он пристрастился к картам, начал проигрывать присылаемые матерью деньги. Когда играть было не на что, поэт, по его собственному выражению, «марал стихи». Однако, несмотря ни на что, Державин не бросил науки и по ночам читал немецкие и русские книги. В этот же период он начинает переводить в стихах «</a:t>
            </a:r>
            <a:r>
              <a:rPr lang="ru-RU" sz="1400" dirty="0" err="1"/>
              <a:t>Телемаха</a:t>
            </a:r>
            <a:r>
              <a:rPr lang="ru-RU" sz="1400" dirty="0"/>
              <a:t>» и «</a:t>
            </a:r>
            <a:r>
              <a:rPr lang="ru-RU" sz="1400" dirty="0" err="1"/>
              <a:t>Мессиаду</a:t>
            </a:r>
            <a:r>
              <a:rPr lang="ru-RU" sz="1400" dirty="0" smtClean="0"/>
              <a:t>».</a:t>
            </a:r>
          </a:p>
          <a:p>
            <a:pPr marL="360000" indent="-457200"/>
            <a:endParaRPr lang="ru-RU" sz="800" dirty="0" smtClean="0"/>
          </a:p>
          <a:p>
            <a:pPr marL="360000" indent="-457200"/>
            <a:r>
              <a:rPr lang="ru-RU" sz="1400" dirty="0" smtClean="0"/>
              <a:t>1772 год – Державин Произведен в прапорщики.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5076055" y="2843058"/>
            <a:ext cx="381642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indent="-457200"/>
            <a:r>
              <a:rPr lang="ru-RU" sz="1400" dirty="0" smtClean="0"/>
              <a:t>1773 </a:t>
            </a:r>
            <a:r>
              <a:rPr lang="ru-RU" sz="1400" dirty="0"/>
              <a:t>год – на подавление Пугачевского бунта императрица отправляет генерала А.И. Бибикова. Понимая, что другого шанса продвинуться по службе может и не случиться, Державин просится с генералом в Казань. Его просьба удовлетворена. В Казани Гаврила Романович пишет речь – ответ казанского дворянства на рескрипт императрицы. Державин с секретными поручениями посещает Самару, Симбирск, Саратов… Заслуги поэта пропадают даром из-за его вспыльчивости; он предан суду. Кроме того, с него требуют чужой карточный долг – Державин имел неосторожность выступить поручителем у приятеля. Суд был, в конце концов, прекращен, но в отставку уйти пришлось</a:t>
            </a:r>
            <a:r>
              <a:rPr lang="ru-RU" sz="1400" dirty="0" smtClean="0"/>
              <a:t>.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72008"/>
            <a:ext cx="8892480" cy="3212976"/>
          </a:xfrm>
        </p:spPr>
        <p:txBody>
          <a:bodyPr>
            <a:noAutofit/>
          </a:bodyPr>
          <a:lstStyle/>
          <a:p>
            <a:pPr indent="457200" algn="just">
              <a:lnSpc>
                <a:spcPct val="95000"/>
              </a:lnSpc>
            </a:pPr>
            <a:r>
              <a:rPr lang="ru-RU" sz="2400" dirty="0" smtClean="0"/>
              <a:t> </a:t>
            </a:r>
            <a:r>
              <a:rPr lang="ru-RU" sz="2300" dirty="0" smtClean="0"/>
              <a:t>Отставка. Наград неуживчивому офицеру не положено, и Державин вынужден бороться. Помимо обиды, им движет врожденное чувство справедливости: во время Пугачевского бунта было разорено оренбургское имение Державиных. Материальное положение удалось поправить только благодаря слепой удаче – в 1775 году Гавриле Романовичу удалось выиграть в карты 40000 рублей. Что касается наград, то только в начале 1777 года Державину было пожаловано 300 душ в Белоруссии и награда «по неспособности к военной службе». Поэт обижен.</a:t>
            </a:r>
            <a:endParaRPr lang="ru-RU" sz="2300" dirty="0"/>
          </a:p>
        </p:txBody>
      </p:sp>
      <p:pic>
        <p:nvPicPr>
          <p:cNvPr id="2050" name="Picture 2" descr="C:\Users\Кирилл\Desktop\Лерочка))\Державин\1318260141-rubl-177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490" y="3284984"/>
            <a:ext cx="3500430" cy="3500429"/>
          </a:xfrm>
          <a:prstGeom prst="rect">
            <a:avLst/>
          </a:prstGeom>
          <a:noFill/>
        </p:spPr>
      </p:pic>
      <p:pic>
        <p:nvPicPr>
          <p:cNvPr id="2053" name="Picture 5" descr="C:\Users\Кирилл\Desktop\Лерочка))\Державин\ekaterina2-1775-10_rublej-Au-AU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48274" y="3334593"/>
            <a:ext cx="3406775" cy="3406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ther4990_bi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67" y="44624"/>
            <a:ext cx="4456425" cy="6813376"/>
          </a:xfrm>
        </p:spPr>
      </p:pic>
      <p:sp>
        <p:nvSpPr>
          <p:cNvPr id="5" name="TextBox 4"/>
          <p:cNvSpPr txBox="1"/>
          <p:nvPr/>
        </p:nvSpPr>
        <p:spPr>
          <a:xfrm>
            <a:off x="4427984" y="692696"/>
            <a:ext cx="43204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000" dirty="0"/>
              <a:t>Тот же 1773 год – в журнале «Старина и Новизна» появляется первое произведение Державина (опубликовано без подписи) «</a:t>
            </a:r>
            <a:r>
              <a:rPr lang="ru-RU" sz="2000" dirty="0" err="1"/>
              <a:t>Ироида</a:t>
            </a:r>
            <a:r>
              <a:rPr lang="ru-RU" sz="2000" dirty="0"/>
              <a:t>, или Письма </a:t>
            </a:r>
            <a:r>
              <a:rPr lang="ru-RU" sz="2000" dirty="0" err="1"/>
              <a:t>Вивлиды</a:t>
            </a:r>
            <a:r>
              <a:rPr lang="ru-RU" sz="2000" dirty="0"/>
              <a:t> к </a:t>
            </a:r>
            <a:r>
              <a:rPr lang="ru-RU" sz="2000" dirty="0" err="1"/>
              <a:t>Кавну</a:t>
            </a:r>
            <a:r>
              <a:rPr lang="ru-RU" sz="2000" dirty="0"/>
              <a:t>». Это был переведенный с немецкого отрывок из «Метаморфоз» </a:t>
            </a:r>
            <a:r>
              <a:rPr lang="ru-RU" sz="2000" dirty="0" smtClean="0"/>
              <a:t>Овидия.</a:t>
            </a:r>
          </a:p>
          <a:p>
            <a:pPr indent="457200" algn="just"/>
            <a:r>
              <a:rPr lang="ru-RU" sz="2000" dirty="0" smtClean="0"/>
              <a:t>После </a:t>
            </a:r>
            <a:r>
              <a:rPr lang="ru-RU" sz="2000" dirty="0"/>
              <a:t>отставки Державин получил должность в Сенате. Но служба продлилась недолго: Гаврила Романович снова борется с чиновниками за правду и проигрывает. («Нельзя там ему ужиться, где не любят правды</a:t>
            </a:r>
            <a:r>
              <a:rPr lang="ru-RU" sz="2000" dirty="0" smtClean="0"/>
              <a:t>».)</a:t>
            </a:r>
          </a:p>
          <a:p>
            <a:pPr indent="457200" algn="just"/>
            <a:r>
              <a:rPr lang="ru-RU" sz="2000" dirty="0" smtClean="0"/>
              <a:t>1776 </a:t>
            </a:r>
            <a:r>
              <a:rPr lang="ru-RU" sz="2000" dirty="0"/>
              <a:t>год – Державин издает «Оды, переведенные и сочиненные при горе </a:t>
            </a:r>
            <a:r>
              <a:rPr lang="ru-RU" sz="2000" dirty="0" err="1"/>
              <a:t>Читалагое</a:t>
            </a:r>
            <a:r>
              <a:rPr lang="ru-RU" sz="2000" dirty="0"/>
              <a:t>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tem_813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452" y="404664"/>
            <a:ext cx="4486556" cy="6000770"/>
          </a:xfrm>
        </p:spPr>
      </p:pic>
      <p:sp>
        <p:nvSpPr>
          <p:cNvPr id="5" name="TextBox 4"/>
          <p:cNvSpPr txBox="1"/>
          <p:nvPr/>
        </p:nvSpPr>
        <p:spPr>
          <a:xfrm>
            <a:off x="4716016" y="44624"/>
            <a:ext cx="4320480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400" dirty="0"/>
              <a:t>1778 год – Державин женится на дочери камердинера Петра III Екатерине Яковлевне </a:t>
            </a:r>
            <a:r>
              <a:rPr lang="ru-RU" sz="1400" dirty="0" err="1"/>
              <a:t>Бастидон</a:t>
            </a:r>
            <a:r>
              <a:rPr lang="ru-RU" sz="1400" dirty="0"/>
              <a:t>, которой в ту пору было всего 16 лет. Брак с Екатериной – самое счастливое время в жизни Державина, молодая красавица стала музой </a:t>
            </a:r>
            <a:r>
              <a:rPr lang="ru-RU" sz="1400" dirty="0" smtClean="0"/>
              <a:t>поэта.</a:t>
            </a:r>
          </a:p>
          <a:p>
            <a:pPr indent="457200" algn="just"/>
            <a:r>
              <a:rPr lang="ru-RU" sz="1400" dirty="0" smtClean="0"/>
              <a:t>1779 </a:t>
            </a:r>
            <a:r>
              <a:rPr lang="ru-RU" sz="1400" dirty="0"/>
              <a:t>год – Державин отходит в своем творчестве от традиций Ломоносова и создает собственный стиль, признанный впоследствии эталоном философской лирики. Лучшим образцом подобной лирики считается ода «Бог» (1784</a:t>
            </a:r>
            <a:r>
              <a:rPr lang="ru-RU" sz="1400" dirty="0" smtClean="0"/>
              <a:t>).</a:t>
            </a:r>
          </a:p>
          <a:p>
            <a:pPr indent="457200" algn="just"/>
            <a:r>
              <a:rPr lang="ru-RU" sz="1400" dirty="0" smtClean="0"/>
              <a:t>1782 </a:t>
            </a:r>
            <a:r>
              <a:rPr lang="ru-RU" sz="1400" dirty="0"/>
              <a:t>год – Державин пишет «Оду к </a:t>
            </a:r>
            <a:r>
              <a:rPr lang="ru-RU" sz="1400" dirty="0" err="1"/>
              <a:t>Фелице</a:t>
            </a:r>
            <a:r>
              <a:rPr lang="ru-RU" sz="1400" dirty="0"/>
              <a:t>», обращенную к императрице. Екатерина II растрогана до слез и награждает автора золотой табакеркой, усыпанной брильянтами и с пятьюстами червонцами </a:t>
            </a:r>
            <a:r>
              <a:rPr lang="ru-RU" sz="1400" dirty="0" smtClean="0"/>
              <a:t>внутри.</a:t>
            </a:r>
          </a:p>
          <a:p>
            <a:pPr indent="457200" algn="just"/>
            <a:r>
              <a:rPr lang="ru-RU" sz="1400" dirty="0" smtClean="0"/>
              <a:t>1784 </a:t>
            </a:r>
            <a:r>
              <a:rPr lang="ru-RU" sz="1400" dirty="0"/>
              <a:t>год – После Сената Державин назначен </a:t>
            </a:r>
            <a:r>
              <a:rPr lang="ru-RU" sz="1400" dirty="0" err="1"/>
              <a:t>Олонецким</a:t>
            </a:r>
            <a:r>
              <a:rPr lang="ru-RU" sz="1400" dirty="0"/>
              <a:t> губернатором, но, едва приехав на место новой службы, ссорится с наместником края </a:t>
            </a:r>
            <a:r>
              <a:rPr lang="ru-RU" sz="1400" dirty="0" err="1" smtClean="0"/>
              <a:t>Тутолминым</a:t>
            </a:r>
            <a:r>
              <a:rPr lang="ru-RU" sz="1400" dirty="0" smtClean="0"/>
              <a:t>.</a:t>
            </a:r>
          </a:p>
          <a:p>
            <a:pPr indent="457200" algn="just"/>
            <a:r>
              <a:rPr lang="ru-RU" sz="1400" dirty="0" smtClean="0"/>
              <a:t>1785 </a:t>
            </a:r>
            <a:r>
              <a:rPr lang="ru-RU" sz="1400" dirty="0"/>
              <a:t>– 1788 годы – Державина переводят в Тамбов, снова на губернаторскую должность. Здесь в точности повторилась </a:t>
            </a:r>
            <a:r>
              <a:rPr lang="ru-RU" sz="1400" dirty="0" err="1"/>
              <a:t>олонецкая</a:t>
            </a:r>
            <a:r>
              <a:rPr lang="ru-RU" sz="1400" dirty="0"/>
              <a:t> история. В столицу полетели жалобы на нового губернатора, и под влиянием Сената, вставшего на сторону наместника, императрица повелела удалить Державина из Тамбова. За неполных три года губернаторства Державину, несмотря ни на что, удавалось вести работу по улучшению положения в Тамбовском крае, в частности, бороться с бюрократией. За период своего губернаторства (1784 – 1788 гг.) Державин почти не писал.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75f30_b19773f6_XL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164" y="72008"/>
            <a:ext cx="4823876" cy="6741368"/>
          </a:xfrm>
        </p:spPr>
      </p:pic>
      <p:sp>
        <p:nvSpPr>
          <p:cNvPr id="3" name="TextBox 2"/>
          <p:cNvSpPr txBox="1"/>
          <p:nvPr/>
        </p:nvSpPr>
        <p:spPr>
          <a:xfrm>
            <a:off x="5004048" y="216505"/>
            <a:ext cx="3960439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900" dirty="0"/>
              <a:t>1790 год – написана ода «На взятие Измаила». </a:t>
            </a:r>
            <a:endParaRPr lang="ru-RU" sz="1900" dirty="0" smtClean="0"/>
          </a:p>
          <a:p>
            <a:pPr indent="457200" algn="just"/>
            <a:r>
              <a:rPr lang="ru-RU" sz="1900" dirty="0" smtClean="0"/>
              <a:t>1790-е </a:t>
            </a:r>
            <a:r>
              <a:rPr lang="ru-RU" sz="1900" dirty="0"/>
              <a:t>годы – Державин, помимо прочих, пишет лирические произведения «К лире» и «Похвала сельской жизни». 1793 год – умирает Екатерина Яковлевна, жена </a:t>
            </a:r>
            <a:r>
              <a:rPr lang="ru-RU" sz="1900" dirty="0" smtClean="0"/>
              <a:t>Державина.</a:t>
            </a:r>
          </a:p>
          <a:p>
            <a:pPr indent="457200" algn="just"/>
            <a:r>
              <a:rPr lang="ru-RU" sz="1900" dirty="0" smtClean="0"/>
              <a:t>1794 </a:t>
            </a:r>
            <a:r>
              <a:rPr lang="ru-RU" sz="1900" dirty="0"/>
              <a:t>год – закончена ода «Водопад», начатая в год смерти Потемкина. В этом произведении Державин описывает дела князя, достойные жить в памяти потомков. Это происходит в то время, когда имя Потемкина втаптывается светом в </a:t>
            </a:r>
            <a:r>
              <a:rPr lang="ru-RU" sz="1900" dirty="0" smtClean="0"/>
              <a:t>грязь.</a:t>
            </a:r>
          </a:p>
          <a:p>
            <a:pPr indent="457200" algn="just"/>
            <a:r>
              <a:rPr lang="ru-RU" sz="1900" dirty="0" smtClean="0"/>
              <a:t>1795 </a:t>
            </a:r>
            <a:r>
              <a:rPr lang="ru-RU" sz="1900" dirty="0"/>
              <a:t>год – Державин женится на Дарье Алексеевне Дьяковой. По его собственному признанию, второй брак был заключен не по любви, а «чтобы, оставшись вдовцом, не сделаться распутным».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24969023_gubernator-lopuxin-predpolozhiteln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8926" y="1844824"/>
            <a:ext cx="3493623" cy="4869160"/>
          </a:xfrm>
        </p:spPr>
      </p:pic>
      <p:sp>
        <p:nvSpPr>
          <p:cNvPr id="3" name="TextBox 2"/>
          <p:cNvSpPr txBox="1"/>
          <p:nvPr/>
        </p:nvSpPr>
        <p:spPr>
          <a:xfrm>
            <a:off x="107504" y="44624"/>
            <a:ext cx="89289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400" dirty="0"/>
              <a:t>1796 – 1801 годы – эпоха царствования Павла I. Сначала Гавриил Романович заслужил немилость, учинив новому императору на какой-то вопрос «непристойный ответ». Но поэту удалось быстро реабилитироваться, написав великолепную оду на восшествие Павла на престол. При Павле Державин стал кавалером Мальтийского ордена, занимал должности правителя канцелярии Сената и государственного </a:t>
            </a:r>
            <a:r>
              <a:rPr lang="ru-RU" sz="1400" dirty="0" smtClean="0"/>
              <a:t>казначея.</a:t>
            </a:r>
          </a:p>
          <a:p>
            <a:pPr indent="457200" algn="just"/>
            <a:r>
              <a:rPr lang="ru-RU" sz="1400" dirty="0" smtClean="0"/>
              <a:t>1802 </a:t>
            </a:r>
            <a:r>
              <a:rPr lang="ru-RU" sz="1400" dirty="0"/>
              <a:t>– 1803 годы - император Александр I назначает поэта министром юстиции. Державин, как всегда, служит честно. Показателен случай в Калуге: Державин был отправлен туда проверять деятельность губернатора Лопухина, подозреваемого в многочисленных нарушениях и злоупотреблениях. «Дело», составленное Гавриилом Романовичем, занимало 200 страниц...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882eb_3cf8ad6c_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2456005"/>
            <a:ext cx="7358114" cy="4297139"/>
          </a:xfrm>
        </p:spPr>
      </p:pic>
      <p:sp>
        <p:nvSpPr>
          <p:cNvPr id="3" name="TextBox 2"/>
          <p:cNvSpPr txBox="1"/>
          <p:nvPr/>
        </p:nvSpPr>
        <p:spPr>
          <a:xfrm>
            <a:off x="179512" y="116632"/>
            <a:ext cx="8784976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1500" dirty="0"/>
              <a:t>1803 год – шестидесятилетний Державин уходит в отставку. Начиная с этого года и до самой смерти он живет в основном в деревне </a:t>
            </a:r>
            <a:r>
              <a:rPr lang="ru-RU" sz="1500" dirty="0" err="1"/>
              <a:t>Званке</a:t>
            </a:r>
            <a:r>
              <a:rPr lang="ru-RU" sz="1500" dirty="0"/>
              <a:t> Новгородской губернии. В творчестве обращается к драме. Также работает над собранием собственных сочинений, приводя их в порядок и готовя к </a:t>
            </a:r>
            <a:r>
              <a:rPr lang="ru-RU" sz="1500" dirty="0" smtClean="0"/>
              <a:t>публикации.</a:t>
            </a:r>
          </a:p>
          <a:p>
            <a:pPr indent="457200"/>
            <a:r>
              <a:rPr lang="ru-RU" sz="1500" dirty="0" smtClean="0"/>
              <a:t>1808 </a:t>
            </a:r>
            <a:r>
              <a:rPr lang="ru-RU" sz="1500" dirty="0"/>
              <a:t>год – изданы четыре тома сочинений Г.Р. </a:t>
            </a:r>
            <a:r>
              <a:rPr lang="ru-RU" sz="1500" dirty="0" smtClean="0"/>
              <a:t>Державина.</a:t>
            </a:r>
          </a:p>
          <a:p>
            <a:pPr indent="457200"/>
            <a:r>
              <a:rPr lang="ru-RU" sz="1500" dirty="0" smtClean="0"/>
              <a:t>1809 – 1810 </a:t>
            </a:r>
            <a:r>
              <a:rPr lang="ru-RU" sz="1500" dirty="0"/>
              <a:t>годы – Державин пишет «Объяснения к стихотворениям</a:t>
            </a:r>
            <a:r>
              <a:rPr lang="ru-RU" sz="1500" dirty="0" smtClean="0"/>
              <a:t>».</a:t>
            </a:r>
          </a:p>
          <a:p>
            <a:pPr indent="457200"/>
            <a:r>
              <a:rPr lang="ru-RU" sz="1500" dirty="0" smtClean="0"/>
              <a:t>1811 – </a:t>
            </a:r>
            <a:r>
              <a:rPr lang="ru-RU" sz="1500" dirty="0"/>
              <a:t>1813 годы – Державин составляет «Записки», посвященные его многолетней службе государству. В это же время пишет трактат «Рассуждение о лирической поэзии или об оде</a:t>
            </a:r>
            <a:r>
              <a:rPr lang="ru-RU" sz="1500" dirty="0" smtClean="0"/>
              <a:t>».</a:t>
            </a:r>
          </a:p>
          <a:p>
            <a:pPr indent="457200"/>
            <a:r>
              <a:rPr lang="ru-RU" sz="1500" dirty="0" smtClean="0"/>
              <a:t>1811 </a:t>
            </a:r>
            <a:r>
              <a:rPr lang="ru-RU" sz="1500" dirty="0"/>
              <a:t>год – Державин создает литературное общество «Беседа любителей русского слова», объединившее петербургских литераторов.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1416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Гаврила Романович Державин  (1743 - 1816)</vt:lpstr>
      <vt:lpstr> Гавриил Романович Державин родился 3 (14) июля 1743 года в деревне Кармачи Казанской губернии. Отец, Роман Николаевич, был армейским офицером, в связи с чем семья постоянно переезжала из города в город. Мать, Фекла Андреевна, происходила из семьи небогатых дворян. Родители Гаврилы Романовича не имели никакого образования, но старались дать своим детям лучшее воспитание. В 1750 году, когда Державины жили в Оренбурге, Гаврила был отдан в немецкий пансион. Науки там преподавали не лучшим образом, зато за четыре года Державин выучился немецкому языку. В 1754 году умирает отец Державина. Семья оказывается на грани нищеты, все заботы о детях целиком ложатся на плечи Феклы Андреевны. Она принимает решение переехать в Казань.</vt:lpstr>
      <vt:lpstr>Презентация PowerPoint</vt:lpstr>
      <vt:lpstr> Отставка. Наград неуживчивому офицеру не положено, и Державин вынужден бороться. Помимо обиды, им движет врожденное чувство справедливости: во время Пугачевского бунта было разорено оренбургское имение Державиных. Материальное положение удалось поправить только благодаря слепой удаче – в 1775 году Гавриле Романовичу удалось выиграть в карты 40000 рублей. Что касается наград, то только в начале 1777 года Державину было пожаловано 300 душ в Белоруссии и награда «по неспособности к военной службе». Поэт обижен.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1815 год – на экзамене в Царскосельском лицее Державин «замечает» юного Александра Пушкина («Старик Державин нас заметил и, в гроб сходя, благословил»).</vt:lpstr>
      <vt:lpstr>8 (20) июля 1816 года – Гавриил Романович Державин умирает в Званках. Похоронен в Петербурге.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Державин Гаврила Романович  (1743 - 1816)</dc:title>
  <dc:creator>Кирилл</dc:creator>
  <cp:lastModifiedBy>Aviator</cp:lastModifiedBy>
  <cp:revision>15</cp:revision>
  <dcterms:created xsi:type="dcterms:W3CDTF">2012-09-29T10:32:45Z</dcterms:created>
  <dcterms:modified xsi:type="dcterms:W3CDTF">2014-01-23T06:39:28Z</dcterms:modified>
</cp:coreProperties>
</file>