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7723D69-C676-453C-9938-B67101D38D83}" type="datetimeFigureOut">
              <a:rPr lang="ru-RU" smtClean="0"/>
              <a:t>12.12.2013</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852D7155-A040-4750-B4F6-E3151CBA82E2}"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7723D69-C676-453C-9938-B67101D38D83}" type="datetimeFigureOut">
              <a:rPr lang="ru-RU" smtClean="0"/>
              <a:t>12.12.2013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2D7155-A040-4750-B4F6-E3151CBA82E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7723D69-C676-453C-9938-B67101D38D83}" type="datetimeFigureOut">
              <a:rPr lang="ru-RU" smtClean="0"/>
              <a:t>12.12.2013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52D7155-A040-4750-B4F6-E3151CBA82E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7723D69-C676-453C-9938-B67101D38D83}" type="datetimeFigureOut">
              <a:rPr lang="ru-RU" smtClean="0"/>
              <a:t>12.12.2013</a:t>
            </a:fld>
            <a:endParaRPr lang="ru-RU"/>
          </a:p>
        </p:txBody>
      </p:sp>
      <p:sp>
        <p:nvSpPr>
          <p:cNvPr id="9" name="Номер слайда 8"/>
          <p:cNvSpPr>
            <a:spLocks noGrp="1"/>
          </p:cNvSpPr>
          <p:nvPr>
            <p:ph type="sldNum" sz="quarter" idx="15"/>
          </p:nvPr>
        </p:nvSpPr>
        <p:spPr/>
        <p:txBody>
          <a:bodyPr rtlCol="0"/>
          <a:lstStyle/>
          <a:p>
            <a:fld id="{852D7155-A040-4750-B4F6-E3151CBA82E2}"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7723D69-C676-453C-9938-B67101D38D83}" type="datetimeFigureOut">
              <a:rPr lang="ru-RU" smtClean="0"/>
              <a:t>12.12.2013</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852D7155-A040-4750-B4F6-E3151CBA82E2}"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7723D69-C676-453C-9938-B67101D38D83}" type="datetimeFigureOut">
              <a:rPr lang="ru-RU" smtClean="0"/>
              <a:t>12.12.2013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52D7155-A040-4750-B4F6-E3151CBA82E2}" type="slidenum">
              <a:rPr lang="ru-RU" smtClean="0"/>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7723D69-C676-453C-9938-B67101D38D83}" type="datetimeFigureOut">
              <a:rPr lang="ru-RU" smtClean="0"/>
              <a:t>12.12.2013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52D7155-A040-4750-B4F6-E3151CBA82E2}" type="slidenum">
              <a:rPr lang="ru-RU" smtClean="0"/>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7723D69-C676-453C-9938-B67101D38D83}" type="datetimeFigureOut">
              <a:rPr lang="ru-RU" smtClean="0"/>
              <a:t>12.12.2013</a:t>
            </a:fld>
            <a:endParaRPr lang="ru-RU"/>
          </a:p>
        </p:txBody>
      </p:sp>
      <p:sp>
        <p:nvSpPr>
          <p:cNvPr id="7" name="Номер слайда 6"/>
          <p:cNvSpPr>
            <a:spLocks noGrp="1"/>
          </p:cNvSpPr>
          <p:nvPr>
            <p:ph type="sldNum" sz="quarter" idx="11"/>
          </p:nvPr>
        </p:nvSpPr>
        <p:spPr/>
        <p:txBody>
          <a:bodyPr rtlCol="0"/>
          <a:lstStyle/>
          <a:p>
            <a:fld id="{852D7155-A040-4750-B4F6-E3151CBA82E2}"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7723D69-C676-453C-9938-B67101D38D83}" type="datetimeFigureOut">
              <a:rPr lang="ru-RU" smtClean="0"/>
              <a:t>12.12.2013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52D7155-A040-4750-B4F6-E3151CBA82E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7723D69-C676-453C-9938-B67101D38D83}" type="datetimeFigureOut">
              <a:rPr lang="ru-RU" smtClean="0"/>
              <a:t>12.12.2013</a:t>
            </a:fld>
            <a:endParaRPr lang="ru-RU"/>
          </a:p>
        </p:txBody>
      </p:sp>
      <p:sp>
        <p:nvSpPr>
          <p:cNvPr id="22" name="Номер слайда 21"/>
          <p:cNvSpPr>
            <a:spLocks noGrp="1"/>
          </p:cNvSpPr>
          <p:nvPr>
            <p:ph type="sldNum" sz="quarter" idx="15"/>
          </p:nvPr>
        </p:nvSpPr>
        <p:spPr/>
        <p:txBody>
          <a:bodyPr rtlCol="0"/>
          <a:lstStyle/>
          <a:p>
            <a:fld id="{852D7155-A040-4750-B4F6-E3151CBA82E2}"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7723D69-C676-453C-9938-B67101D38D83}" type="datetimeFigureOut">
              <a:rPr lang="ru-RU" smtClean="0"/>
              <a:t>12.12.2013</a:t>
            </a:fld>
            <a:endParaRPr lang="ru-RU"/>
          </a:p>
        </p:txBody>
      </p:sp>
      <p:sp>
        <p:nvSpPr>
          <p:cNvPr id="18" name="Номер слайда 17"/>
          <p:cNvSpPr>
            <a:spLocks noGrp="1"/>
          </p:cNvSpPr>
          <p:nvPr>
            <p:ph type="sldNum" sz="quarter" idx="11"/>
          </p:nvPr>
        </p:nvSpPr>
        <p:spPr/>
        <p:txBody>
          <a:bodyPr rtlCol="0"/>
          <a:lstStyle/>
          <a:p>
            <a:fld id="{852D7155-A040-4750-B4F6-E3151CBA82E2}"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7723D69-C676-453C-9938-B67101D38D83}" type="datetimeFigureOut">
              <a:rPr lang="ru-RU" smtClean="0"/>
              <a:t>12.12.2013</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52D7155-A040-4750-B4F6-E3151CBA82E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img-2005-01.photosight.ru/29/744287.jpg"/>
          <p:cNvPicPr>
            <a:picLocks noChangeAspect="1" noChangeArrowheads="1"/>
          </p:cNvPicPr>
          <p:nvPr/>
        </p:nvPicPr>
        <p:blipFill>
          <a:blip r:embed="rId2"/>
          <a:srcRect/>
          <a:stretch>
            <a:fillRect/>
          </a:stretch>
        </p:blipFill>
        <p:spPr bwMode="auto">
          <a:xfrm>
            <a:off x="1" y="0"/>
            <a:ext cx="9118454" cy="6858000"/>
          </a:xfrm>
          <a:prstGeom prst="rect">
            <a:avLst/>
          </a:prstGeom>
          <a:noFill/>
        </p:spPr>
      </p:pic>
      <p:sp>
        <p:nvSpPr>
          <p:cNvPr id="4" name="Прямоугольник 3"/>
          <p:cNvSpPr/>
          <p:nvPr/>
        </p:nvSpPr>
        <p:spPr>
          <a:xfrm>
            <a:off x="785786" y="3786190"/>
            <a:ext cx="8148384" cy="1754326"/>
          </a:xfrm>
          <a:prstGeom prst="rect">
            <a:avLst/>
          </a:prstGeom>
          <a:noFill/>
        </p:spPr>
        <p:txBody>
          <a:bodyPr wrap="none" lIns="91440" tIns="45720" rIns="91440" bIns="45720">
            <a:prstTxWarp prst="textWave4">
              <a:avLst/>
            </a:prstTxWarp>
            <a:spAutoFit/>
            <a:scene3d>
              <a:camera prst="orthographicFront"/>
              <a:lightRig rig="flat" dir="tl">
                <a:rot lat="0" lon="0" rev="6600000"/>
              </a:lightRig>
            </a:scene3d>
            <a:sp3d extrusionH="25400" contourW="8890">
              <a:bevelT w="38100" h="31750" prst="relaxedInset"/>
              <a:contourClr>
                <a:schemeClr val="accent2">
                  <a:shade val="75000"/>
                </a:schemeClr>
              </a:contourClr>
            </a:sp3d>
          </a:bodyPr>
          <a:lstStyle/>
          <a:p>
            <a:pPr algn="ctr"/>
            <a:r>
              <a:rPr lang="en-US" sz="5400" b="1" cap="none" spc="0" dirty="0" smtClean="0">
                <a:ln w="11430"/>
                <a:solidFill>
                  <a:schemeClr val="bg2"/>
                </a:solidFill>
                <a:effectLst>
                  <a:glow rad="63500">
                    <a:schemeClr val="accent4">
                      <a:satMod val="175000"/>
                      <a:alpha val="40000"/>
                    </a:schemeClr>
                  </a:glow>
                  <a:outerShdw blurRad="50800" dist="39000" dir="5460000" algn="tl">
                    <a:srgbClr val="000000">
                      <a:alpha val="38000"/>
                    </a:srgbClr>
                  </a:outerShdw>
                </a:effectLst>
              </a:rPr>
              <a:t>The ancient Greek style </a:t>
            </a:r>
            <a:r>
              <a:rPr lang="ru-RU" sz="5400" b="1" cap="none" spc="0" dirty="0" smtClean="0">
                <a:ln w="11430"/>
                <a:solidFill>
                  <a:schemeClr val="bg2"/>
                </a:solidFill>
                <a:effectLst>
                  <a:glow rad="63500">
                    <a:schemeClr val="accent4">
                      <a:satMod val="175000"/>
                      <a:alpha val="40000"/>
                    </a:schemeClr>
                  </a:glow>
                  <a:outerShdw blurRad="50800" dist="39000" dir="5460000" algn="tl">
                    <a:srgbClr val="000000">
                      <a:alpha val="38000"/>
                    </a:srgbClr>
                  </a:outerShdw>
                </a:effectLst>
              </a:rPr>
              <a:t/>
            </a:r>
            <a:br>
              <a:rPr lang="ru-RU" sz="5400" b="1" cap="none" spc="0" dirty="0" smtClean="0">
                <a:ln w="11430"/>
                <a:solidFill>
                  <a:schemeClr val="bg2"/>
                </a:solidFill>
                <a:effectLst>
                  <a:glow rad="63500">
                    <a:schemeClr val="accent4">
                      <a:satMod val="175000"/>
                      <a:alpha val="40000"/>
                    </a:schemeClr>
                  </a:glow>
                  <a:outerShdw blurRad="50800" dist="39000" dir="5460000" algn="tl">
                    <a:srgbClr val="000000">
                      <a:alpha val="38000"/>
                    </a:srgbClr>
                  </a:outerShdw>
                </a:effectLst>
              </a:rPr>
            </a:br>
            <a:r>
              <a:rPr lang="en-US" sz="5400" b="1" cap="none" spc="0" dirty="0" smtClean="0">
                <a:ln w="11430"/>
                <a:solidFill>
                  <a:schemeClr val="bg2"/>
                </a:solidFill>
                <a:effectLst>
                  <a:glow rad="63500">
                    <a:schemeClr val="accent4">
                      <a:satMod val="175000"/>
                      <a:alpha val="40000"/>
                    </a:schemeClr>
                  </a:glow>
                  <a:outerShdw blurRad="50800" dist="39000" dir="5460000" algn="tl">
                    <a:srgbClr val="000000">
                      <a:alpha val="38000"/>
                    </a:srgbClr>
                  </a:outerShdw>
                </a:effectLst>
              </a:rPr>
              <a:t>in </a:t>
            </a:r>
            <a:r>
              <a:rPr lang="en-US" sz="5400" b="1" cap="none" spc="0" dirty="0" smtClean="0">
                <a:ln w="11430"/>
                <a:solidFill>
                  <a:schemeClr val="bg2"/>
                </a:solidFill>
                <a:effectLst>
                  <a:glow rad="63500">
                    <a:schemeClr val="accent4">
                      <a:satMod val="175000"/>
                      <a:alpha val="40000"/>
                    </a:schemeClr>
                  </a:glow>
                  <a:outerShdw blurRad="50800" dist="39000" dir="5460000" algn="tl">
                    <a:srgbClr val="000000">
                      <a:alpha val="38000"/>
                    </a:srgbClr>
                  </a:outerShdw>
                </a:effectLst>
              </a:rPr>
              <a:t>architecture</a:t>
            </a:r>
            <a:endParaRPr lang="ru-RU" sz="5400" b="1" cap="none" spc="0" dirty="0">
              <a:ln w="11430"/>
              <a:solidFill>
                <a:schemeClr val="bg2"/>
              </a:solidFill>
              <a:effectLst>
                <a:glow rad="63500">
                  <a:schemeClr val="accent4">
                    <a:satMod val="175000"/>
                    <a:alpha val="40000"/>
                  </a:schemeClr>
                </a:glow>
                <a:outerShdw blurRad="50800" dist="39000" dir="5460000" algn="tl">
                  <a:srgbClr val="000000">
                    <a:alpha val="38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3652_html_3abffd79.jpg"/>
          <p:cNvPicPr>
            <a:picLocks noGrp="1" noChangeAspect="1"/>
          </p:cNvPicPr>
          <p:nvPr>
            <p:ph sz="quarter" idx="1"/>
          </p:nvPr>
        </p:nvPicPr>
        <p:blipFill>
          <a:blip r:embed="rId2"/>
          <a:stretch>
            <a:fillRect/>
          </a:stretch>
        </p:blipFill>
        <p:spPr>
          <a:xfrm>
            <a:off x="0" y="0"/>
            <a:ext cx="9144000" cy="68580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SC01583.jpg"/>
          <p:cNvPicPr>
            <a:picLocks noGrp="1" noChangeAspect="1"/>
          </p:cNvPicPr>
          <p:nvPr>
            <p:ph sz="quarter" idx="1"/>
          </p:nvPr>
        </p:nvPicPr>
        <p:blipFill>
          <a:blip r:embed="rId2"/>
          <a:stretch>
            <a:fillRect/>
          </a:stretch>
        </p:blipFill>
        <p:spPr>
          <a:xfrm>
            <a:off x="0" y="0"/>
            <a:ext cx="9144000" cy="6858000"/>
          </a:xfrm>
        </p:spPr>
      </p:pic>
      <p:sp>
        <p:nvSpPr>
          <p:cNvPr id="2" name="Заголовок 1"/>
          <p:cNvSpPr>
            <a:spLocks noGrp="1"/>
          </p:cNvSpPr>
          <p:nvPr>
            <p:ph type="title"/>
          </p:nvPr>
        </p:nvSpPr>
        <p:spPr>
          <a:xfrm>
            <a:off x="1428728" y="0"/>
            <a:ext cx="7467600" cy="1143000"/>
          </a:xfrm>
        </p:spPr>
        <p:txBody>
          <a:bodyPr anchor="t">
            <a:normAutofit/>
          </a:bodyPr>
          <a:lstStyle/>
          <a:p>
            <a:pPr algn="r"/>
            <a:r>
              <a:rPr lang="it-CH" sz="2400" b="1" i="1" dirty="0" smtClean="0">
                <a:solidFill>
                  <a:schemeClr val="tx1"/>
                </a:solidFill>
              </a:rPr>
              <a:t>The Erechtheion</a:t>
            </a:r>
            <a:endParaRPr lang="ru-RU" sz="2400" b="1" i="1"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21187619_1_large.png"/>
          <p:cNvPicPr>
            <a:picLocks noGrp="1" noChangeAspect="1"/>
          </p:cNvPicPr>
          <p:nvPr>
            <p:ph sz="quarter" idx="1"/>
          </p:nvPr>
        </p:nvPicPr>
        <p:blipFill>
          <a:blip r:embed="rId2"/>
          <a:stretch>
            <a:fillRect/>
          </a:stretch>
        </p:blipFill>
        <p:spPr>
          <a:xfrm>
            <a:off x="1" y="0"/>
            <a:ext cx="9144000" cy="6858000"/>
          </a:xfrm>
        </p:spPr>
      </p:pic>
      <p:sp>
        <p:nvSpPr>
          <p:cNvPr id="2" name="Заголовок 1"/>
          <p:cNvSpPr>
            <a:spLocks noGrp="1"/>
          </p:cNvSpPr>
          <p:nvPr>
            <p:ph type="title"/>
          </p:nvPr>
        </p:nvSpPr>
        <p:spPr>
          <a:xfrm>
            <a:off x="0" y="0"/>
            <a:ext cx="7467600" cy="1143000"/>
          </a:xfrm>
        </p:spPr>
        <p:txBody>
          <a:bodyPr anchor="t">
            <a:normAutofit/>
          </a:bodyPr>
          <a:lstStyle/>
          <a:p>
            <a:pPr algn="r"/>
            <a:r>
              <a:rPr lang="en-US" sz="2400" b="1" i="1" dirty="0" smtClean="0">
                <a:solidFill>
                  <a:srgbClr val="00B0F0"/>
                </a:solidFill>
              </a:rPr>
              <a:t>The Ensemble Of The Acropolis</a:t>
            </a:r>
            <a:endParaRPr lang="ru-RU" sz="2400" b="1" i="1" dirty="0">
              <a:solidFill>
                <a:srgbClr val="00B0F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it-CH" dirty="0" smtClean="0">
                <a:solidFill>
                  <a:schemeClr val="tx1"/>
                </a:solidFill>
              </a:rPr>
              <a:t>Ancient Greek architecture</a:t>
            </a:r>
            <a:endParaRPr lang="ru-RU" dirty="0">
              <a:solidFill>
                <a:schemeClr val="tx1"/>
              </a:solidFill>
            </a:endParaRPr>
          </a:p>
        </p:txBody>
      </p:sp>
      <p:sp>
        <p:nvSpPr>
          <p:cNvPr id="3" name="Содержимое 2"/>
          <p:cNvSpPr>
            <a:spLocks noGrp="1"/>
          </p:cNvSpPr>
          <p:nvPr>
            <p:ph sz="quarter" idx="1"/>
          </p:nvPr>
        </p:nvSpPr>
        <p:spPr>
          <a:xfrm>
            <a:off x="457200" y="1714488"/>
            <a:ext cx="7467600" cy="4500594"/>
          </a:xfrm>
        </p:spPr>
        <p:txBody>
          <a:bodyPr>
            <a:normAutofit fontScale="92500" lnSpcReduction="10000"/>
          </a:bodyPr>
          <a:lstStyle/>
          <a:p>
            <a:r>
              <a:rPr lang="en-US" dirty="0" smtClean="0"/>
              <a:t>The architecture of ancient Greece less majestic than the Egyptian, but structural elements and structures are generally more complex. The flat ceiling of the roof of the Egyptian temple replaced by a gable roof with four coal Gables parts of the building. Instead powerful and menacing pilots at the entrance of the Egyptian temple - light, airy, full of light portico - the great invention of the Greeks living to this day. Greek architects have created a solid and logical order of location and proportionality of parts of the building - the order. The procedure gives rise to the rhythm. Rhythm defines beauty. Like in music, when equally between stress, pauses, increases the sound creates a ring, which brings happiness and pleasure. And in architecture.</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642918"/>
            <a:ext cx="7615262" cy="5831034"/>
          </a:xfrm>
        </p:spPr>
        <p:txBody>
          <a:bodyPr>
            <a:normAutofit/>
          </a:bodyPr>
          <a:lstStyle/>
          <a:p>
            <a:r>
              <a:rPr lang="en-US" dirty="0" smtClean="0"/>
              <a:t>Speaking about the Greek style in architecture, comparing it to the more ancient - Egyptian architecture can be seen not only design features, but also differences in the aesthetics. The Greek temple closer to man, accessible, one can turn to God, to trust him and his secrets. Architects ancient Greece logically have their structures in nature, that the temples were reminiscent of the work of the natural shape. As if the gods themselves had created for himself the place. The Egyptians put their temples of enormous blocks, stones were to each other almost perfectly, and the overall design of suppressed the viewer with its power. Egypt's temples have been markedly elongated, marking the inaccessibility of the path to God, his greatness and detachment.</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642918"/>
            <a:ext cx="7467600" cy="5831034"/>
          </a:xfrm>
        </p:spPr>
        <p:txBody>
          <a:bodyPr>
            <a:normAutofit fontScale="92500" lnSpcReduction="20000"/>
          </a:bodyPr>
          <a:lstStyle/>
          <a:p>
            <a:r>
              <a:rPr lang="en-US" dirty="0" smtClean="0"/>
              <a:t>There are three known Greek key design elements of the building: base; the column is standing on this basis; and the entablature - element that completes the building and located on the top of the column. The basis of all this was a column. She performed the role of a bearing element, which presses the brunt of overlap, and also decorative role. The entire order called the name of the column, which was used: Doric, ionic, or Corinthian</a:t>
            </a:r>
            <a:r>
              <a:rPr lang="en-US" dirty="0" smtClean="0"/>
              <a:t>.</a:t>
            </a:r>
            <a:endParaRPr lang="ru-RU" dirty="0" smtClean="0"/>
          </a:p>
          <a:p>
            <a:r>
              <a:rPr lang="en-US" b="1" dirty="0" smtClean="0"/>
              <a:t>Doric</a:t>
            </a:r>
            <a:r>
              <a:rPr lang="en-US" dirty="0" smtClean="0"/>
              <a:t> style is most simple, laconic by its shape. The main features of this order is the strictness and simplicity.</a:t>
            </a:r>
            <a:br>
              <a:rPr lang="en-US" dirty="0" smtClean="0"/>
            </a:br>
            <a:r>
              <a:rPr lang="en-US" dirty="0" smtClean="0"/>
              <a:t/>
            </a:r>
            <a:br>
              <a:rPr lang="en-US" dirty="0" smtClean="0"/>
            </a:br>
            <a:r>
              <a:rPr lang="en-US" b="1" dirty="0" smtClean="0"/>
              <a:t>Ionic</a:t>
            </a:r>
            <a:r>
              <a:rPr lang="en-US" dirty="0" smtClean="0"/>
              <a:t> style harder and employs more details. The main features of the Ionian style - ease proportions, large differentiation in forms, elegance and relative decorativeness. In addition to the two basic styles of ancient Greek architecture has developed a third - Corinth.</a:t>
            </a:r>
            <a:br>
              <a:rPr lang="en-US" dirty="0" smtClean="0"/>
            </a:br>
            <a:r>
              <a:rPr lang="en-US" dirty="0" smtClean="0"/>
              <a:t/>
            </a:r>
            <a:br>
              <a:rPr lang="en-US" dirty="0" smtClean="0"/>
            </a:br>
            <a:r>
              <a:rPr lang="en-US" b="1" dirty="0" smtClean="0"/>
              <a:t>Corinthian</a:t>
            </a:r>
            <a:r>
              <a:rPr lang="en-US" dirty="0" smtClean="0"/>
              <a:t> style even easier Ionian and should be considered as secondary education, which arose on soil Ionian architecture.</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800px-Delphi_temple_of_Apollo_dsc06283.jpg"/>
          <p:cNvPicPr>
            <a:picLocks noGrp="1" noChangeAspect="1"/>
          </p:cNvPicPr>
          <p:nvPr>
            <p:ph sz="quarter" idx="1"/>
          </p:nvPr>
        </p:nvPicPr>
        <p:blipFill>
          <a:blip r:embed="rId2"/>
          <a:stretch>
            <a:fillRect/>
          </a:stretch>
        </p:blipFill>
        <p:spPr>
          <a:xfrm>
            <a:off x="0" y="0"/>
            <a:ext cx="9144000" cy="6858000"/>
          </a:xfrm>
        </p:spPr>
      </p:pic>
      <p:sp>
        <p:nvSpPr>
          <p:cNvPr id="2" name="Заголовок 1"/>
          <p:cNvSpPr>
            <a:spLocks noGrp="1"/>
          </p:cNvSpPr>
          <p:nvPr>
            <p:ph type="title"/>
          </p:nvPr>
        </p:nvSpPr>
        <p:spPr>
          <a:xfrm>
            <a:off x="857224" y="0"/>
            <a:ext cx="7467600" cy="1143000"/>
          </a:xfrm>
        </p:spPr>
        <p:txBody>
          <a:bodyPr anchor="t">
            <a:normAutofit/>
          </a:bodyPr>
          <a:lstStyle/>
          <a:p>
            <a:pPr algn="r"/>
            <a:r>
              <a:rPr lang="en-US" sz="2400" b="1" i="1" dirty="0" smtClean="0">
                <a:solidFill>
                  <a:schemeClr val="tx1"/>
                </a:solidFill>
              </a:rPr>
              <a:t>Delphi. The ruins of the temple of Apollo.</a:t>
            </a:r>
            <a:endParaRPr lang="ru-RU" sz="2400" b="1" i="1"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800px-Ac_artemisephesus.jpg"/>
          <p:cNvPicPr>
            <a:picLocks noGrp="1" noChangeAspect="1"/>
          </p:cNvPicPr>
          <p:nvPr>
            <p:ph sz="quarter" idx="1"/>
          </p:nvPr>
        </p:nvPicPr>
        <p:blipFill>
          <a:blip r:embed="rId2"/>
          <a:stretch>
            <a:fillRect/>
          </a:stretch>
        </p:blipFill>
        <p:spPr>
          <a:xfrm>
            <a:off x="0" y="0"/>
            <a:ext cx="9143999" cy="6858000"/>
          </a:xfrm>
        </p:spPr>
      </p:pic>
      <p:sp>
        <p:nvSpPr>
          <p:cNvPr id="2" name="Заголовок 1"/>
          <p:cNvSpPr>
            <a:spLocks noGrp="1"/>
          </p:cNvSpPr>
          <p:nvPr>
            <p:ph type="title"/>
          </p:nvPr>
        </p:nvSpPr>
        <p:spPr>
          <a:xfrm>
            <a:off x="857224" y="0"/>
            <a:ext cx="7467600" cy="1143000"/>
          </a:xfrm>
        </p:spPr>
        <p:txBody>
          <a:bodyPr anchor="t">
            <a:normAutofit/>
          </a:bodyPr>
          <a:lstStyle/>
          <a:p>
            <a:pPr algn="r"/>
            <a:r>
              <a:rPr lang="en-US" sz="2400" b="1" i="1" dirty="0" smtClean="0">
                <a:solidFill>
                  <a:schemeClr val="tx1"/>
                </a:solidFill>
              </a:rPr>
              <a:t>The temple of Artemis at Ephesus</a:t>
            </a:r>
            <a:endParaRPr lang="ru-RU" sz="2400" b="1" i="1" dirty="0">
              <a:solidFill>
                <a:schemeClr val="tx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p34.jpg"/>
          <p:cNvPicPr>
            <a:picLocks noGrp="1" noChangeAspect="1"/>
          </p:cNvPicPr>
          <p:nvPr>
            <p:ph sz="quarter" idx="1"/>
          </p:nvPr>
        </p:nvPicPr>
        <p:blipFill>
          <a:blip r:embed="rId2"/>
          <a:stretch>
            <a:fillRect/>
          </a:stretch>
        </p:blipFill>
        <p:spPr>
          <a:xfrm>
            <a:off x="0" y="0"/>
            <a:ext cx="9143999" cy="6858000"/>
          </a:xfrm>
        </p:spPr>
      </p:pic>
      <p:sp>
        <p:nvSpPr>
          <p:cNvPr id="2" name="Заголовок 1"/>
          <p:cNvSpPr>
            <a:spLocks noGrp="1"/>
          </p:cNvSpPr>
          <p:nvPr>
            <p:ph type="title"/>
          </p:nvPr>
        </p:nvSpPr>
        <p:spPr>
          <a:xfrm>
            <a:off x="1676400" y="0"/>
            <a:ext cx="7467600" cy="1143000"/>
          </a:xfrm>
        </p:spPr>
        <p:txBody>
          <a:bodyPr anchor="t">
            <a:normAutofit/>
          </a:bodyPr>
          <a:lstStyle/>
          <a:p>
            <a:pPr algn="r"/>
            <a:r>
              <a:rPr lang="it-CH" sz="2400" b="1" i="1" dirty="0" smtClean="0">
                <a:solidFill>
                  <a:schemeClr val="tx1"/>
                </a:solidFill>
              </a:rPr>
              <a:t>Lincoln memorial in Washington</a:t>
            </a:r>
            <a:endParaRPr lang="ru-RU" sz="2400" b="1" i="1"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small_1205325682.jpg"/>
          <p:cNvPicPr>
            <a:picLocks noGrp="1" noChangeAspect="1"/>
          </p:cNvPicPr>
          <p:nvPr>
            <p:ph sz="quarter" idx="1"/>
          </p:nvPr>
        </p:nvPicPr>
        <p:blipFill>
          <a:blip r:embed="rId2"/>
          <a:stretch>
            <a:fillRect/>
          </a:stretch>
        </p:blipFill>
        <p:spPr>
          <a:xfrm>
            <a:off x="0" y="0"/>
            <a:ext cx="9144000" cy="6858000"/>
          </a:xfrm>
        </p:spPr>
      </p:pic>
      <p:sp>
        <p:nvSpPr>
          <p:cNvPr id="2" name="Заголовок 1"/>
          <p:cNvSpPr>
            <a:spLocks noGrp="1"/>
          </p:cNvSpPr>
          <p:nvPr>
            <p:ph type="title"/>
          </p:nvPr>
        </p:nvSpPr>
        <p:spPr>
          <a:xfrm>
            <a:off x="1571604" y="0"/>
            <a:ext cx="7467600" cy="1143000"/>
          </a:xfrm>
        </p:spPr>
        <p:txBody>
          <a:bodyPr anchor="t">
            <a:normAutofit/>
          </a:bodyPr>
          <a:lstStyle/>
          <a:p>
            <a:pPr algn="r"/>
            <a:r>
              <a:rPr lang="en-US" sz="2400" b="1" i="1" dirty="0" smtClean="0">
                <a:solidFill>
                  <a:schemeClr val="tx1"/>
                </a:solidFill>
              </a:rPr>
              <a:t>The Parthenon is a temple of the goddess Athena </a:t>
            </a:r>
            <a:r>
              <a:rPr lang="en-US" sz="2400" b="1" i="1" dirty="0" err="1" smtClean="0">
                <a:solidFill>
                  <a:schemeClr val="tx1"/>
                </a:solidFill>
              </a:rPr>
              <a:t>Parthenos</a:t>
            </a:r>
            <a:endParaRPr lang="ru-RU" sz="2400" b="1" i="1"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El arte y la historia - El arte en el oriente proximo - Grecia 10 Acropolis AtenasB.jpg"/>
          <p:cNvPicPr>
            <a:picLocks noGrp="1" noChangeAspect="1"/>
          </p:cNvPicPr>
          <p:nvPr>
            <p:ph sz="quarter" idx="1"/>
          </p:nvPr>
        </p:nvPicPr>
        <p:blipFill>
          <a:blip r:embed="rId2"/>
          <a:stretch>
            <a:fillRect/>
          </a:stretch>
        </p:blipFill>
        <p:spPr>
          <a:xfrm>
            <a:off x="0" y="0"/>
            <a:ext cx="9144000" cy="6858000"/>
          </a:xfrm>
        </p:spPr>
      </p:pic>
      <p:sp>
        <p:nvSpPr>
          <p:cNvPr id="2" name="Заголовок 1"/>
          <p:cNvSpPr>
            <a:spLocks noGrp="1"/>
          </p:cNvSpPr>
          <p:nvPr>
            <p:ph type="title"/>
          </p:nvPr>
        </p:nvSpPr>
        <p:spPr/>
        <p:txBody>
          <a:bodyPr anchor="t">
            <a:normAutofit/>
          </a:bodyPr>
          <a:lstStyle/>
          <a:p>
            <a:pPr algn="r"/>
            <a:r>
              <a:rPr lang="en-US" sz="2400" b="1" i="1" dirty="0" smtClean="0">
                <a:solidFill>
                  <a:schemeClr val="tx1"/>
                </a:solidFill>
              </a:rPr>
              <a:t>The </a:t>
            </a:r>
            <a:r>
              <a:rPr lang="en-US" sz="2400" b="1" i="1" dirty="0" err="1" smtClean="0">
                <a:solidFill>
                  <a:schemeClr val="tx1"/>
                </a:solidFill>
              </a:rPr>
              <a:t>Propylaea</a:t>
            </a:r>
            <a:r>
              <a:rPr lang="en-US" sz="2400" b="1" i="1" dirty="0" smtClean="0">
                <a:solidFill>
                  <a:schemeClr val="tx1"/>
                </a:solidFill>
              </a:rPr>
              <a:t> and the temple of </a:t>
            </a:r>
            <a:r>
              <a:rPr lang="en-US" sz="2400" b="1" i="1" dirty="0" err="1" smtClean="0">
                <a:solidFill>
                  <a:schemeClr val="tx1"/>
                </a:solidFill>
              </a:rPr>
              <a:t>Nika</a:t>
            </a:r>
            <a:r>
              <a:rPr lang="en-US" sz="2400" b="1" i="1" dirty="0" smtClean="0">
                <a:solidFill>
                  <a:schemeClr val="tx1"/>
                </a:solidFill>
              </a:rPr>
              <a:t> </a:t>
            </a:r>
            <a:r>
              <a:rPr lang="en-US" sz="2400" b="1" i="1" dirty="0" err="1" smtClean="0">
                <a:solidFill>
                  <a:schemeClr val="tx1"/>
                </a:solidFill>
              </a:rPr>
              <a:t>Apteros</a:t>
            </a:r>
            <a:endParaRPr lang="ru-RU" sz="2400" b="1" i="1" dirty="0">
              <a:solidFill>
                <a:schemeClr val="tx1"/>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EAEAEA"/>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44</TotalTime>
  <Words>445</Words>
  <Application>Microsoft Office PowerPoint</Application>
  <PresentationFormat>Экран (4:3)</PresentationFormat>
  <Paragraphs>13</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Эркер</vt:lpstr>
      <vt:lpstr>Слайд 1</vt:lpstr>
      <vt:lpstr>Ancient Greek architecture</vt:lpstr>
      <vt:lpstr>Слайд 3</vt:lpstr>
      <vt:lpstr>Слайд 4</vt:lpstr>
      <vt:lpstr>Delphi. The ruins of the temple of Apollo.</vt:lpstr>
      <vt:lpstr>The temple of Artemis at Ephesus</vt:lpstr>
      <vt:lpstr>Lincoln memorial in Washington</vt:lpstr>
      <vt:lpstr>The Parthenon is a temple of the goddess Athena Parthenos</vt:lpstr>
      <vt:lpstr>The Propylaea and the temple of Nika Apteros</vt:lpstr>
      <vt:lpstr>Слайд 10</vt:lpstr>
      <vt:lpstr>The Erechtheion</vt:lpstr>
      <vt:lpstr>The Ensemble Of The Acropolis</vt:lpstr>
    </vt:vector>
  </TitlesOfParts>
  <Company>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5</cp:revision>
  <dcterms:created xsi:type="dcterms:W3CDTF">2013-12-12T13:12:27Z</dcterms:created>
  <dcterms:modified xsi:type="dcterms:W3CDTF">2013-12-12T13:56:37Z</dcterms:modified>
</cp:coreProperties>
</file>