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8" r:id="rId2"/>
    <p:sldId id="256" r:id="rId3"/>
    <p:sldId id="257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png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35E9F-424A-43E8-AF9C-2E3256BA82FE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0069F-6B1A-413D-AD4C-0E286489C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0069F-6B1A-413D-AD4C-0E286489C78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1D28-5585-4960-8B1F-078DFCF5239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B1463C-6CCE-4844-AE8A-1FFA8B683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1D28-5585-4960-8B1F-078DFCF5239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463C-6CCE-4844-AE8A-1FFA8B683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1D28-5585-4960-8B1F-078DFCF5239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463C-6CCE-4844-AE8A-1FFA8B683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1D28-5585-4960-8B1F-078DFCF5239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B1463C-6CCE-4844-AE8A-1FFA8B683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1D28-5585-4960-8B1F-078DFCF5239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463C-6CCE-4844-AE8A-1FFA8B683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1D28-5585-4960-8B1F-078DFCF5239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463C-6CCE-4844-AE8A-1FFA8B683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1D28-5585-4960-8B1F-078DFCF5239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2B1463C-6CCE-4844-AE8A-1FFA8B683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1D28-5585-4960-8B1F-078DFCF5239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463C-6CCE-4844-AE8A-1FFA8B683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1D28-5585-4960-8B1F-078DFCF5239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463C-6CCE-4844-AE8A-1FFA8B683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1D28-5585-4960-8B1F-078DFCF5239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463C-6CCE-4844-AE8A-1FFA8B683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1D28-5585-4960-8B1F-078DFCF5239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463C-6CCE-4844-AE8A-1FFA8B683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9C1D28-5585-4960-8B1F-078DFCF5239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2B1463C-6CCE-4844-AE8A-1FFA8B683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K:\&#1087;&#1086;&#1088;&#1090;&#1092;&#1086;&#1083;&#1080;&#1086;%20%20&#1053;&#1054;&#1042;&#1067;&#1049;\1.1.2.&#1048;&#1085;&#1092;&#1086;%20&#1090;&#1077;&#1093;&#1085;&#1086;&#1083;&#1086;&#1075;&#1080;&#1080;\&#1048;&#1089;&#1090;&#1086;&#1088;&#1080;&#1095;&#1077;&#1089;&#1082;&#1080;&#1081;%20&#1087;&#1088;&#1086;&#1094;&#1077;&#1089;&#1089;%20&#1054;&#1074;&#1095;&#1080;&#1085;&#1085;&#1080;&#1082;&#1086;&#1074;&#1072;%20&#1051;\1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8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9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7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slideLayout" Target="../slideLayouts/slideLayout1.xml"/><Relationship Id="rId7" Type="http://schemas.openxmlformats.org/officeDocument/2006/relationships/oleObject" Target="../embeddings/oleObject4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slideLayout" Target="../slideLayouts/slideLayout6.xml"/><Relationship Id="rId7" Type="http://schemas.openxmlformats.org/officeDocument/2006/relationships/oleObject" Target="../embeddings/oleObject13.bin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356"/>
            <a:ext cx="8572560" cy="1357322"/>
          </a:xfrm>
        </p:spPr>
        <p:txBody>
          <a:bodyPr>
            <a:noAutofit/>
          </a:bodyPr>
          <a:lstStyle/>
          <a:p>
            <a:pPr algn="ctr"/>
            <a:r>
              <a:rPr lang="ru-RU" sz="6600" b="1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ИСТОРИЧЕСКИЙ </a:t>
            </a:r>
            <a:br>
              <a:rPr lang="ru-RU" sz="6600" b="1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6600" b="1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ПРОЦЕСС</a:t>
            </a:r>
            <a:endParaRPr lang="ru-RU" sz="6600" b="1" i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3143248"/>
            <a:ext cx="45005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уч-ся гр.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901</a:t>
            </a:r>
          </a:p>
          <a:p>
            <a:pPr algn="ctr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ГБОУ НПО ПУ №71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ос. Кубанский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Краснодарский край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Овчинникова Лилия.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Руководитель: преподаватель истории Брындак Д.П.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785850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3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14290"/>
            <a:ext cx="7772400" cy="895350"/>
          </a:xfrm>
          <a:gradFill rotWithShape="0">
            <a:gsLst>
              <a:gs pos="0">
                <a:srgbClr val="006600"/>
              </a:gs>
              <a:gs pos="100000">
                <a:srgbClr val="0066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FFFF00"/>
            </a:solidFill>
          </a:ln>
        </p:spPr>
        <p:txBody>
          <a:bodyPr/>
          <a:lstStyle/>
          <a:p>
            <a:pPr algn="ctr"/>
            <a:r>
              <a:rPr lang="ru-RU" sz="3200" dirty="0">
                <a:solidFill>
                  <a:srgbClr val="FFFF00"/>
                </a:solidFill>
              </a:rPr>
              <a:t>Исторические личности. 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914400" y="1371600"/>
            <a:ext cx="2138363" cy="2438400"/>
            <a:chOff x="864" y="1056"/>
            <a:chExt cx="1347" cy="1536"/>
          </a:xfrm>
        </p:grpSpPr>
        <p:graphicFrame>
          <p:nvGraphicFramePr>
            <p:cNvPr id="17434" name="Object 26"/>
            <p:cNvGraphicFramePr>
              <a:graphicFrameLocks noChangeAspect="1"/>
            </p:cNvGraphicFramePr>
            <p:nvPr/>
          </p:nvGraphicFramePr>
          <p:xfrm>
            <a:off x="1152" y="1056"/>
            <a:ext cx="799" cy="1014"/>
          </p:xfrm>
          <a:graphic>
            <a:graphicData uri="http://schemas.openxmlformats.org/presentationml/2006/ole">
              <p:oleObj spid="_x0000_s6146" name="Clip" r:id="rId4" imgW="1269000" imgH="1609920" progId="">
                <p:embed/>
              </p:oleObj>
            </a:graphicData>
          </a:graphic>
        </p:graphicFrame>
        <p:sp>
          <p:nvSpPr>
            <p:cNvPr id="17435" name="Text Box 27"/>
            <p:cNvSpPr txBox="1">
              <a:spLocks noChangeArrowheads="1"/>
            </p:cNvSpPr>
            <p:nvPr/>
          </p:nvSpPr>
          <p:spPr bwMode="auto">
            <a:xfrm>
              <a:off x="864" y="2074"/>
              <a:ext cx="1347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Историческая</a:t>
              </a:r>
            </a:p>
            <a:p>
              <a:r>
                <a:rPr lang="ru-RU"/>
                <a:t>личность</a:t>
              </a:r>
            </a:p>
          </p:txBody>
        </p:sp>
      </p:grpSp>
      <p:sp>
        <p:nvSpPr>
          <p:cNvPr id="17437" name="Text Box 29"/>
          <p:cNvSpPr txBox="1">
            <a:spLocks noChangeArrowheads="1"/>
          </p:cNvSpPr>
          <p:nvPr/>
        </p:nvSpPr>
        <p:spPr bwMode="auto">
          <a:xfrm>
            <a:off x="3765550" y="1971675"/>
            <a:ext cx="5073650" cy="1609725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990000"/>
                </a:solidFill>
              </a:rPr>
              <a:t>Политический или общественный </a:t>
            </a:r>
          </a:p>
          <a:p>
            <a:r>
              <a:rPr lang="ru-RU">
                <a:solidFill>
                  <a:srgbClr val="990000"/>
                </a:solidFill>
              </a:rPr>
              <a:t>деятель, действия которого оказы-</a:t>
            </a:r>
          </a:p>
          <a:p>
            <a:r>
              <a:rPr lang="ru-RU">
                <a:solidFill>
                  <a:srgbClr val="990000"/>
                </a:solidFill>
              </a:rPr>
              <a:t>вают индивидуальное воздействие</a:t>
            </a:r>
          </a:p>
          <a:p>
            <a:r>
              <a:rPr lang="ru-RU">
                <a:solidFill>
                  <a:srgbClr val="990000"/>
                </a:solidFill>
              </a:rPr>
              <a:t>на ход исторического процесса.</a:t>
            </a:r>
          </a:p>
        </p:txBody>
      </p:sp>
      <p:sp>
        <p:nvSpPr>
          <p:cNvPr id="17438" name="AutoShape 30"/>
          <p:cNvSpPr>
            <a:spLocks noChangeArrowheads="1"/>
          </p:cNvSpPr>
          <p:nvPr/>
        </p:nvSpPr>
        <p:spPr bwMode="auto">
          <a:xfrm>
            <a:off x="2819400" y="2590800"/>
            <a:ext cx="762000" cy="333375"/>
          </a:xfrm>
          <a:prstGeom prst="rightArrow">
            <a:avLst>
              <a:gd name="adj1" fmla="val 50000"/>
              <a:gd name="adj2" fmla="val 57143"/>
            </a:avLst>
          </a:prstGeom>
          <a:solidFill>
            <a:srgbClr val="FFFF00"/>
          </a:solidFill>
          <a:ln w="5715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9" name="WordArt 31"/>
          <p:cNvSpPr>
            <a:spLocks noChangeArrowheads="1" noChangeShapeType="1" noTextEdit="1"/>
          </p:cNvSpPr>
          <p:nvPr/>
        </p:nvSpPr>
        <p:spPr bwMode="auto">
          <a:xfrm>
            <a:off x="990600" y="4098925"/>
            <a:ext cx="24574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1">
                      <a:srgbClr val="1A8D48"/>
                    </a:gs>
                    <a:gs pos="26000">
                      <a:srgbClr val="FFFF00"/>
                    </a:gs>
                    <a:gs pos="36500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500">
                      <a:srgbClr val="EE3F17"/>
                    </a:gs>
                    <a:gs pos="74000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? Оценка ?</a:t>
            </a:r>
          </a:p>
        </p:txBody>
      </p:sp>
      <p:sp>
        <p:nvSpPr>
          <p:cNvPr id="17440" name="Line 32"/>
          <p:cNvSpPr>
            <a:spLocks noChangeShapeType="1"/>
          </p:cNvSpPr>
          <p:nvPr/>
        </p:nvSpPr>
        <p:spPr bwMode="auto">
          <a:xfrm>
            <a:off x="1905000" y="3733800"/>
            <a:ext cx="76200" cy="3810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41" name="Text Box 33"/>
          <p:cNvSpPr txBox="1">
            <a:spLocks noChangeArrowheads="1"/>
          </p:cNvSpPr>
          <p:nvPr/>
        </p:nvSpPr>
        <p:spPr bwMode="auto">
          <a:xfrm>
            <a:off x="3824288" y="3962400"/>
            <a:ext cx="4938712" cy="898525"/>
          </a:xfrm>
          <a:prstGeom prst="rect">
            <a:avLst/>
          </a:prstGeom>
          <a:solidFill>
            <a:srgbClr val="FFFFCC"/>
          </a:solidFill>
          <a:ln w="7620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Учет особенностей исторического</a:t>
            </a:r>
          </a:p>
          <a:p>
            <a:r>
              <a:rPr lang="ru-RU">
                <a:solidFill>
                  <a:srgbClr val="FF0000"/>
                </a:solidFill>
              </a:rPr>
              <a:t>периода</a:t>
            </a:r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1066800" y="4724400"/>
            <a:ext cx="2209800" cy="1600200"/>
            <a:chOff x="672" y="2976"/>
            <a:chExt cx="1392" cy="1008"/>
          </a:xfrm>
        </p:grpSpPr>
        <p:sp>
          <p:nvSpPr>
            <p:cNvPr id="17444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672" y="3792"/>
              <a:ext cx="1392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положительная</a:t>
              </a:r>
            </a:p>
          </p:txBody>
        </p:sp>
        <p:sp>
          <p:nvSpPr>
            <p:cNvPr id="17446" name="Line 38"/>
            <p:cNvSpPr>
              <a:spLocks noChangeShapeType="1"/>
            </p:cNvSpPr>
            <p:nvPr/>
          </p:nvSpPr>
          <p:spPr bwMode="auto">
            <a:xfrm>
              <a:off x="1152" y="2976"/>
              <a:ext cx="0" cy="72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2438400" y="4403725"/>
            <a:ext cx="3340100" cy="2073275"/>
            <a:chOff x="1536" y="2774"/>
            <a:chExt cx="2104" cy="1306"/>
          </a:xfrm>
        </p:grpSpPr>
        <p:sp>
          <p:nvSpPr>
            <p:cNvPr id="17442" name="Line 34"/>
            <p:cNvSpPr>
              <a:spLocks noChangeShapeType="1"/>
            </p:cNvSpPr>
            <p:nvPr/>
          </p:nvSpPr>
          <p:spPr bwMode="auto">
            <a:xfrm>
              <a:off x="2160" y="2774"/>
              <a:ext cx="192" cy="0"/>
            </a:xfrm>
            <a:prstGeom prst="line">
              <a:avLst/>
            </a:prstGeom>
            <a:noFill/>
            <a:ln w="38100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43" name="WordArt 35"/>
            <p:cNvSpPr>
              <a:spLocks noChangeArrowheads="1" noChangeShapeType="1" noTextEdit="1"/>
            </p:cNvSpPr>
            <p:nvPr/>
          </p:nvSpPr>
          <p:spPr bwMode="auto">
            <a:xfrm>
              <a:off x="2216" y="3792"/>
              <a:ext cx="1424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chemeClr val="tx2"/>
                  </a:solidFill>
                  <a:latin typeface="Arial"/>
                  <a:cs typeface="Arial"/>
                </a:rPr>
                <a:t>отрицательная</a:t>
              </a:r>
            </a:p>
          </p:txBody>
        </p:sp>
        <p:sp>
          <p:nvSpPr>
            <p:cNvPr id="17448" name="Line 40"/>
            <p:cNvSpPr>
              <a:spLocks noChangeShapeType="1"/>
            </p:cNvSpPr>
            <p:nvPr/>
          </p:nvSpPr>
          <p:spPr bwMode="auto">
            <a:xfrm>
              <a:off x="1536" y="2928"/>
              <a:ext cx="1200" cy="816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3276600" y="4648200"/>
            <a:ext cx="5105400" cy="1676400"/>
            <a:chOff x="2064" y="2928"/>
            <a:chExt cx="3216" cy="1056"/>
          </a:xfrm>
        </p:grpSpPr>
        <p:sp>
          <p:nvSpPr>
            <p:cNvPr id="17445" name="WordArt 37"/>
            <p:cNvSpPr>
              <a:spLocks noChangeArrowheads="1" noChangeShapeType="1" noTextEdit="1"/>
            </p:cNvSpPr>
            <p:nvPr/>
          </p:nvSpPr>
          <p:spPr bwMode="auto">
            <a:xfrm>
              <a:off x="3792" y="3792"/>
              <a:ext cx="1488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chemeClr val="tx1"/>
                      </a:gs>
                      <a:gs pos="100000">
                        <a:srgbClr val="FFFFFF"/>
                      </a:gs>
                    </a:gsLst>
                    <a:lin ang="0" scaled="1"/>
                  </a:gradFill>
                  <a:latin typeface="Arial"/>
                  <a:cs typeface="Arial"/>
                </a:rPr>
                <a:t>многозначная</a:t>
              </a:r>
            </a:p>
          </p:txBody>
        </p:sp>
        <p:sp>
          <p:nvSpPr>
            <p:cNvPr id="17450" name="Line 42"/>
            <p:cNvSpPr>
              <a:spLocks noChangeShapeType="1"/>
            </p:cNvSpPr>
            <p:nvPr/>
          </p:nvSpPr>
          <p:spPr bwMode="auto">
            <a:xfrm>
              <a:off x="2064" y="2928"/>
              <a:ext cx="1680" cy="816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  <p:custDataLst>
      <p:tags r:id="rId2"/>
    </p:custDataLst>
  </p:cSld>
  <p:clrMapOvr>
    <a:masterClrMapping/>
  </p:clrMapOvr>
  <p:transition advTm="253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7" grpId="0" animBg="1" autoUpdateAnimBg="0"/>
      <p:bldP spid="17438" grpId="0" animBg="1"/>
      <p:bldP spid="17439" grpId="0" animBg="1"/>
      <p:bldP spid="17440" grpId="0" animBg="1"/>
      <p:bldP spid="17441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14290"/>
            <a:ext cx="7772400" cy="895350"/>
          </a:xfrm>
          <a:gradFill rotWithShape="0">
            <a:gsLst>
              <a:gs pos="0">
                <a:srgbClr val="006600"/>
              </a:gs>
              <a:gs pos="100000">
                <a:srgbClr val="0066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FFFF00"/>
            </a:solidFill>
          </a:ln>
        </p:spPr>
        <p:txBody>
          <a:bodyPr/>
          <a:lstStyle/>
          <a:p>
            <a:pPr algn="ctr"/>
            <a:r>
              <a:rPr lang="ru-RU" sz="3200" dirty="0">
                <a:solidFill>
                  <a:srgbClr val="FFFF00"/>
                </a:solidFill>
              </a:rPr>
              <a:t>Исторические личности.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581400" y="1371600"/>
            <a:ext cx="2041526" cy="2446339"/>
            <a:chOff x="864" y="1056"/>
            <a:chExt cx="1286" cy="1541"/>
          </a:xfrm>
        </p:grpSpPr>
        <p:graphicFrame>
          <p:nvGraphicFramePr>
            <p:cNvPr id="18436" name="Object 4"/>
            <p:cNvGraphicFramePr>
              <a:graphicFrameLocks noChangeAspect="1"/>
            </p:cNvGraphicFramePr>
            <p:nvPr/>
          </p:nvGraphicFramePr>
          <p:xfrm>
            <a:off x="1152" y="1056"/>
            <a:ext cx="799" cy="1014"/>
          </p:xfrm>
          <a:graphic>
            <a:graphicData uri="http://schemas.openxmlformats.org/presentationml/2006/ole">
              <p:oleObj spid="_x0000_s7170" name="Clip" r:id="rId4" imgW="1269000" imgH="1609920" progId="">
                <p:embed/>
              </p:oleObj>
            </a:graphicData>
          </a:graphic>
        </p:graphicFrame>
        <p:sp>
          <p:nvSpPr>
            <p:cNvPr id="18437" name="Text Box 5"/>
            <p:cNvSpPr txBox="1">
              <a:spLocks noChangeArrowheads="1"/>
            </p:cNvSpPr>
            <p:nvPr/>
          </p:nvSpPr>
          <p:spPr bwMode="auto">
            <a:xfrm>
              <a:off x="864" y="2074"/>
              <a:ext cx="128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FF0000"/>
                  </a:solidFill>
                </a:rPr>
                <a:t>Историческая</a:t>
              </a:r>
            </a:p>
            <a:p>
              <a:pPr algn="ctr"/>
              <a:r>
                <a:rPr lang="ru-RU" sz="2400" dirty="0">
                  <a:solidFill>
                    <a:srgbClr val="FF0000"/>
                  </a:solidFill>
                </a:rPr>
                <a:t>личность</a:t>
              </a:r>
            </a:p>
          </p:txBody>
        </p:sp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714346" y="3786190"/>
            <a:ext cx="3092450" cy="2451100"/>
            <a:chOff x="567" y="2407"/>
            <a:chExt cx="1948" cy="1544"/>
          </a:xfrm>
        </p:grpSpPr>
        <p:sp>
          <p:nvSpPr>
            <p:cNvPr id="18455" name="Text Box 23"/>
            <p:cNvSpPr txBox="1">
              <a:spLocks noChangeArrowheads="1"/>
            </p:cNvSpPr>
            <p:nvPr/>
          </p:nvSpPr>
          <p:spPr bwMode="auto">
            <a:xfrm>
              <a:off x="567" y="2497"/>
              <a:ext cx="1395" cy="1454"/>
            </a:xfrm>
            <a:prstGeom prst="rect">
              <a:avLst/>
            </a:prstGeom>
            <a:solidFill>
              <a:srgbClr val="FFFF00"/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ru-RU"/>
                <a:t>-служит обществу,</a:t>
              </a:r>
            </a:p>
            <a:p>
              <a:pPr algn="l"/>
              <a:r>
                <a:rPr lang="ru-RU"/>
                <a:t>-видит дальше </a:t>
              </a:r>
            </a:p>
            <a:p>
              <a:pPr algn="l"/>
              <a:r>
                <a:rPr lang="ru-RU"/>
                <a:t>Других,</a:t>
              </a:r>
            </a:p>
            <a:p>
              <a:pPr algn="l"/>
              <a:r>
                <a:rPr lang="ru-RU"/>
                <a:t>-хочет сильнее</a:t>
              </a:r>
            </a:p>
            <a:p>
              <a:pPr algn="l"/>
              <a:r>
                <a:rPr lang="ru-RU"/>
                <a:t>Других,</a:t>
              </a:r>
            </a:p>
            <a:p>
              <a:pPr algn="l"/>
              <a:r>
                <a:rPr lang="ru-RU"/>
                <a:t>-берет на себя </a:t>
              </a:r>
            </a:p>
            <a:p>
              <a:pPr algn="l"/>
              <a:r>
                <a:rPr lang="ru-RU"/>
                <a:t>инициативу.</a:t>
              </a:r>
            </a:p>
            <a:p>
              <a:pPr algn="l"/>
              <a:r>
                <a:rPr lang="ru-RU"/>
                <a:t>(В.Плеханов) </a:t>
              </a:r>
            </a:p>
          </p:txBody>
        </p:sp>
        <p:sp>
          <p:nvSpPr>
            <p:cNvPr id="18457" name="AutoShape 25"/>
            <p:cNvSpPr>
              <a:spLocks noChangeArrowheads="1"/>
            </p:cNvSpPr>
            <p:nvPr/>
          </p:nvSpPr>
          <p:spPr bwMode="auto">
            <a:xfrm rot="16200000" flipH="1">
              <a:off x="2015" y="2445"/>
              <a:ext cx="537" cy="462"/>
            </a:xfrm>
            <a:custGeom>
              <a:avLst/>
              <a:gdLst>
                <a:gd name="G0" fmla="+- 9257 0 0"/>
                <a:gd name="G1" fmla="+- 18514 0 0"/>
                <a:gd name="G2" fmla="+- 7200 0 0"/>
                <a:gd name="G3" fmla="*/ 9257 1 2"/>
                <a:gd name="G4" fmla="+- G3 10800 0"/>
                <a:gd name="G5" fmla="+- 21600 9257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5429 w 21600"/>
                <a:gd name="T1" fmla="*/ 0 h 21600"/>
                <a:gd name="T2" fmla="*/ 9257 w 21600"/>
                <a:gd name="T3" fmla="*/ 7200 h 21600"/>
                <a:gd name="T4" fmla="*/ 0 w 21600"/>
                <a:gd name="T5" fmla="*/ 18001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5457744" y="3786190"/>
            <a:ext cx="3186222" cy="2452688"/>
            <a:chOff x="3138" y="2136"/>
            <a:chExt cx="2181" cy="1545"/>
          </a:xfrm>
        </p:grpSpPr>
        <p:sp>
          <p:nvSpPr>
            <p:cNvPr id="18456" name="Text Box 24"/>
            <p:cNvSpPr txBox="1">
              <a:spLocks noChangeArrowheads="1"/>
            </p:cNvSpPr>
            <p:nvPr/>
          </p:nvSpPr>
          <p:spPr bwMode="auto">
            <a:xfrm>
              <a:off x="3676" y="2227"/>
              <a:ext cx="1643" cy="1454"/>
            </a:xfrm>
            <a:prstGeom prst="rect">
              <a:avLst/>
            </a:prstGeom>
            <a:solidFill>
              <a:srgbClr val="FFFF00"/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ru-RU" dirty="0"/>
                <a:t>-служит благу </a:t>
              </a:r>
              <a:r>
                <a:rPr lang="ru-RU" dirty="0" err="1"/>
                <a:t>госу</a:t>
              </a:r>
              <a:r>
                <a:rPr lang="ru-RU" dirty="0"/>
                <a:t>-</a:t>
              </a:r>
            </a:p>
            <a:p>
              <a:pPr algn="l"/>
              <a:r>
                <a:rPr lang="ru-RU" dirty="0" err="1"/>
                <a:t>дарства</a:t>
              </a:r>
              <a:r>
                <a:rPr lang="ru-RU" dirty="0"/>
                <a:t> и народа,</a:t>
              </a:r>
            </a:p>
            <a:p>
              <a:pPr algn="l"/>
              <a:r>
                <a:rPr lang="ru-RU" dirty="0"/>
                <a:t>-умение вникнуть в</a:t>
              </a:r>
            </a:p>
            <a:p>
              <a:pPr algn="l"/>
              <a:r>
                <a:rPr lang="ru-RU" dirty="0"/>
                <a:t>условия жизни,</a:t>
              </a:r>
            </a:p>
            <a:p>
              <a:pPr algn="l"/>
              <a:r>
                <a:rPr lang="ru-RU" dirty="0"/>
                <a:t>-совестливость,</a:t>
              </a:r>
            </a:p>
            <a:p>
              <a:pPr algn="l"/>
              <a:r>
                <a:rPr lang="ru-RU" dirty="0"/>
                <a:t>-целесообразность</a:t>
              </a:r>
            </a:p>
            <a:p>
              <a:pPr algn="l"/>
              <a:r>
                <a:rPr lang="ru-RU" dirty="0"/>
                <a:t>действий.</a:t>
              </a:r>
            </a:p>
            <a:p>
              <a:pPr algn="l"/>
              <a:r>
                <a:rPr lang="ru-RU" dirty="0"/>
                <a:t>(В.Ключевский)</a:t>
              </a:r>
            </a:p>
          </p:txBody>
        </p:sp>
        <p:sp>
          <p:nvSpPr>
            <p:cNvPr id="18458" name="AutoShape 26"/>
            <p:cNvSpPr>
              <a:spLocks noChangeArrowheads="1"/>
            </p:cNvSpPr>
            <p:nvPr/>
          </p:nvSpPr>
          <p:spPr bwMode="auto">
            <a:xfrm rot="5400000">
              <a:off x="3100" y="2174"/>
              <a:ext cx="537" cy="462"/>
            </a:xfrm>
            <a:custGeom>
              <a:avLst/>
              <a:gdLst>
                <a:gd name="G0" fmla="+- 9257 0 0"/>
                <a:gd name="G1" fmla="+- 18514 0 0"/>
                <a:gd name="G2" fmla="+- 7200 0 0"/>
                <a:gd name="G3" fmla="*/ 9257 1 2"/>
                <a:gd name="G4" fmla="+- G3 10800 0"/>
                <a:gd name="G5" fmla="+- 21600 9257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5429 w 21600"/>
                <a:gd name="T1" fmla="*/ 0 h 21600"/>
                <a:gd name="T2" fmla="*/ 9257 w 21600"/>
                <a:gd name="T3" fmla="*/ 7200 h 21600"/>
                <a:gd name="T4" fmla="*/ 0 w 21600"/>
                <a:gd name="T5" fmla="*/ 18001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  <p:custDataLst>
      <p:tags r:id="rId2"/>
    </p:custDataLst>
  </p:cSld>
  <p:clrMapOvr>
    <a:masterClrMapping/>
  </p:clrMapOvr>
  <p:transition advTm="100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643050"/>
            <a:ext cx="8501122" cy="1752600"/>
          </a:xfrm>
        </p:spPr>
        <p:txBody>
          <a:bodyPr>
            <a:noAutofit/>
          </a:bodyPr>
          <a:lstStyle/>
          <a:p>
            <a:pPr algn="just"/>
            <a:r>
              <a:rPr lang="ru-RU" sz="3200" b="1" u="sng" dirty="0">
                <a:solidFill>
                  <a:schemeClr val="tx1"/>
                </a:solidFill>
              </a:rPr>
              <a:t>Исторический процесс</a:t>
            </a:r>
            <a:r>
              <a:rPr lang="ru-RU" sz="3200" dirty="0">
                <a:solidFill>
                  <a:schemeClr val="tx1"/>
                </a:solidFill>
              </a:rPr>
              <a:t> - временная последовательность сменяющих друг друга событий, которые явились результатом деятельности многих поколений людей.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57252" y="285728"/>
            <a:ext cx="7772400" cy="590550"/>
          </a:xfrm>
          <a:prstGeom prst="rect">
            <a:avLst/>
          </a:prstGeom>
          <a:gradFill rotWithShape="0">
            <a:gsLst>
              <a:gs pos="0">
                <a:srgbClr val="006600"/>
              </a:gs>
              <a:gs pos="100000">
                <a:srgbClr val="0066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FFFF00"/>
            </a:solidFill>
          </a:ln>
        </p:spPr>
        <p:txBody>
          <a:bodyPr vert="horz" anchor="t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all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Определение исторического процесса. 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28596" y="3929066"/>
            <a:ext cx="8286808" cy="2214578"/>
            <a:chOff x="1219200" y="1066800"/>
            <a:chExt cx="7367588" cy="1517650"/>
          </a:xfrm>
        </p:grpSpPr>
        <p:graphicFrame>
          <p:nvGraphicFramePr>
            <p:cNvPr id="8" name="Object 3"/>
            <p:cNvGraphicFramePr>
              <a:graphicFrameLocks noChangeAspect="1"/>
            </p:cNvGraphicFramePr>
            <p:nvPr/>
          </p:nvGraphicFramePr>
          <p:xfrm>
            <a:off x="1219200" y="1296988"/>
            <a:ext cx="822325" cy="1143000"/>
          </p:xfrm>
          <a:graphic>
            <a:graphicData uri="http://schemas.openxmlformats.org/presentationml/2006/ole">
              <p:oleObj spid="_x0000_s1028" name="Clip" r:id="rId4" imgW="3100320" imgH="4312800" progId="">
                <p:embed/>
              </p:oleObj>
            </a:graphicData>
          </a:graphic>
        </p:graphicFrame>
        <p:graphicFrame>
          <p:nvGraphicFramePr>
            <p:cNvPr id="9" name="Object 4"/>
            <p:cNvGraphicFramePr>
              <a:graphicFrameLocks noChangeAspect="1"/>
            </p:cNvGraphicFramePr>
            <p:nvPr/>
          </p:nvGraphicFramePr>
          <p:xfrm>
            <a:off x="2254250" y="1066800"/>
            <a:ext cx="1073150" cy="1373188"/>
          </p:xfrm>
          <a:graphic>
            <a:graphicData uri="http://schemas.openxmlformats.org/presentationml/2006/ole">
              <p:oleObj spid="_x0000_s1029" name="Clip" r:id="rId5" imgW="2502360" imgH="3201840" progId="">
                <p:embed/>
              </p:oleObj>
            </a:graphicData>
          </a:graphic>
        </p:graphicFrame>
        <p:graphicFrame>
          <p:nvGraphicFramePr>
            <p:cNvPr id="10" name="Object 5"/>
            <p:cNvGraphicFramePr>
              <a:graphicFrameLocks noChangeAspect="1"/>
            </p:cNvGraphicFramePr>
            <p:nvPr/>
          </p:nvGraphicFramePr>
          <p:xfrm>
            <a:off x="3541713" y="1212850"/>
            <a:ext cx="1265237" cy="1227138"/>
          </p:xfrm>
          <a:graphic>
            <a:graphicData uri="http://schemas.openxmlformats.org/presentationml/2006/ole">
              <p:oleObj spid="_x0000_s1030" name="Clip" r:id="rId6" imgW="2682720" imgH="2602080" progId="">
                <p:embed/>
              </p:oleObj>
            </a:graphicData>
          </a:graphic>
        </p:graphicFrame>
        <p:graphicFrame>
          <p:nvGraphicFramePr>
            <p:cNvPr id="11" name="Object 6"/>
            <p:cNvGraphicFramePr>
              <a:graphicFrameLocks noChangeAspect="1"/>
            </p:cNvGraphicFramePr>
            <p:nvPr/>
          </p:nvGraphicFramePr>
          <p:xfrm>
            <a:off x="6300788" y="1293813"/>
            <a:ext cx="1104900" cy="1146175"/>
          </p:xfrm>
          <a:graphic>
            <a:graphicData uri="http://schemas.openxmlformats.org/presentationml/2006/ole">
              <p:oleObj spid="_x0000_s1031" name="Clip" r:id="rId7" imgW="3236760" imgH="3359160" progId="">
                <p:embed/>
              </p:oleObj>
            </a:graphicData>
          </a:graphic>
        </p:graphicFrame>
        <p:graphicFrame>
          <p:nvGraphicFramePr>
            <p:cNvPr id="12" name="Object 8"/>
            <p:cNvGraphicFramePr>
              <a:graphicFrameLocks noChangeAspect="1"/>
            </p:cNvGraphicFramePr>
            <p:nvPr/>
          </p:nvGraphicFramePr>
          <p:xfrm>
            <a:off x="5019675" y="1387475"/>
            <a:ext cx="1066800" cy="1052513"/>
          </p:xfrm>
          <a:graphic>
            <a:graphicData uri="http://schemas.openxmlformats.org/presentationml/2006/ole">
              <p:oleObj spid="_x0000_s1032" name="Clip" r:id="rId8" imgW="946080" imgH="933480" progId="">
                <p:embed/>
              </p:oleObj>
            </a:graphicData>
          </a:graphic>
        </p:graphicFrame>
        <p:graphicFrame>
          <p:nvGraphicFramePr>
            <p:cNvPr id="13" name="Object 9"/>
            <p:cNvGraphicFramePr>
              <a:graphicFrameLocks noChangeAspect="1"/>
            </p:cNvGraphicFramePr>
            <p:nvPr/>
          </p:nvGraphicFramePr>
          <p:xfrm>
            <a:off x="7620000" y="1443038"/>
            <a:ext cx="966788" cy="996950"/>
          </p:xfrm>
          <a:graphic>
            <a:graphicData uri="http://schemas.openxmlformats.org/presentationml/2006/ole">
              <p:oleObj spid="_x0000_s1033" name="Clip" r:id="rId9" imgW="3559680" imgH="3668040" progId="">
                <p:embed/>
              </p:oleObj>
            </a:graphicData>
          </a:graphic>
        </p:graphicFrame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1371600" y="2584450"/>
              <a:ext cx="701040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  <p:custDataLst>
      <p:tags r:id="rId2"/>
    </p:custDataLst>
  </p:cSld>
  <p:clrMapOvr>
    <a:masterClrMapping/>
  </p:clrMapOvr>
  <p:transition advTm="131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1"/>
            <a:ext cx="8686800" cy="785817"/>
          </a:xfrm>
        </p:spPr>
        <p:txBody>
          <a:bodyPr>
            <a:normAutofit/>
          </a:bodyPr>
          <a:lstStyle/>
          <a:p>
            <a:pPr marL="0" indent="360363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Основу исторического процесса составляют исторические факты, которые оказали серьезное воздействие на жизнь людей. </a:t>
            </a:r>
          </a:p>
          <a:p>
            <a:pPr marL="0" indent="360363" algn="just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3000372"/>
            <a:ext cx="871543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процессе познания ученые не только констатируют данные факты, но и пытаются дать им научное объяснение. При изучении таких фактов следует помнить о том, что: </a:t>
            </a:r>
          </a:p>
          <a:p>
            <a:pPr indent="360363"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Любой исторический факт представляет собой элемент объективной реальности, тесно связанный с другими ее элементами. Поэтому все исторические факты необходимо рассматривать в их взаимодействии, выявлять не только место конкретного факта в историческом процессе, но и его влияние на последующее развитие общества. </a:t>
            </a:r>
          </a:p>
          <a:p>
            <a:pPr indent="360363"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исторического факта зависит от уровня развития конкретного общества и является результатом деятельности субъектов исторического процесса.</a:t>
            </a:r>
            <a:endParaRPr lang="ru-RU" sz="20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357290" y="1357298"/>
            <a:ext cx="6400800" cy="1500198"/>
            <a:chOff x="1295400" y="2057400"/>
            <a:chExt cx="6400800" cy="2133600"/>
          </a:xfrm>
        </p:grpSpPr>
        <p:sp>
          <p:nvSpPr>
            <p:cNvPr id="6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3810000" y="2057400"/>
              <a:ext cx="1654175" cy="1936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0501">
                        <a:srgbClr val="0819FB"/>
                      </a:gs>
                      <a:gs pos="17501">
                        <a:srgbClr val="1A8D48"/>
                      </a:gs>
                      <a:gs pos="26000">
                        <a:srgbClr val="FFFF00"/>
                      </a:gs>
                      <a:gs pos="36500">
                        <a:srgbClr val="EE3F17"/>
                      </a:gs>
                      <a:gs pos="44000">
                        <a:srgbClr val="E81766"/>
                      </a:gs>
                      <a:gs pos="50000">
                        <a:srgbClr val="A603AB"/>
                      </a:gs>
                      <a:gs pos="56000">
                        <a:srgbClr val="E81766"/>
                      </a:gs>
                      <a:gs pos="63500">
                        <a:srgbClr val="EE3F17"/>
                      </a:gs>
                      <a:gs pos="74000">
                        <a:srgbClr val="FFFF00"/>
                      </a:gs>
                      <a:gs pos="82500">
                        <a:srgbClr val="1A8D48"/>
                      </a:gs>
                      <a:gs pos="89500">
                        <a:srgbClr val="0819FB"/>
                      </a:gs>
                      <a:gs pos="100000">
                        <a:srgbClr val="A603AB"/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основа</a:t>
              </a:r>
            </a:p>
          </p:txBody>
        </p:sp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1295400" y="2362200"/>
              <a:ext cx="2514601" cy="1427163"/>
              <a:chOff x="816" y="1488"/>
              <a:chExt cx="1584" cy="899"/>
            </a:xfrm>
          </p:grpSpPr>
          <p:graphicFrame>
            <p:nvGraphicFramePr>
              <p:cNvPr id="14" name="Object 18"/>
              <p:cNvGraphicFramePr>
                <a:graphicFrameLocks noChangeAspect="1"/>
              </p:cNvGraphicFramePr>
              <p:nvPr/>
            </p:nvGraphicFramePr>
            <p:xfrm>
              <a:off x="816" y="1824"/>
              <a:ext cx="1313" cy="563"/>
            </p:xfrm>
            <a:graphic>
              <a:graphicData uri="http://schemas.openxmlformats.org/presentationml/2006/ole">
                <p:oleObj spid="_x0000_s2050" name="Clip" r:id="rId3" imgW="4321080" imgH="1850760" progId="">
                  <p:embed/>
                </p:oleObj>
              </a:graphicData>
            </a:graphic>
          </p:graphicFrame>
          <p:sp>
            <p:nvSpPr>
              <p:cNvPr id="15" name="Line 21"/>
              <p:cNvSpPr>
                <a:spLocks noChangeShapeType="1"/>
              </p:cNvSpPr>
              <p:nvPr/>
            </p:nvSpPr>
            <p:spPr bwMode="auto">
              <a:xfrm flipH="1">
                <a:off x="1872" y="1488"/>
                <a:ext cx="528" cy="432"/>
              </a:xfrm>
              <a:prstGeom prst="line">
                <a:avLst/>
              </a:prstGeom>
              <a:noFill/>
              <a:ln w="76200">
                <a:solidFill>
                  <a:srgbClr val="3333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8" name="Group 26"/>
            <p:cNvGrpSpPr>
              <a:grpSpLocks/>
            </p:cNvGrpSpPr>
            <p:nvPr/>
          </p:nvGrpSpPr>
          <p:grpSpPr bwMode="auto">
            <a:xfrm>
              <a:off x="3886200" y="2362202"/>
              <a:ext cx="1600200" cy="1828801"/>
              <a:chOff x="2448" y="1488"/>
              <a:chExt cx="1008" cy="1152"/>
            </a:xfrm>
          </p:grpSpPr>
          <p:graphicFrame>
            <p:nvGraphicFramePr>
              <p:cNvPr id="12" name="Object 19"/>
              <p:cNvGraphicFramePr>
                <a:graphicFrameLocks noChangeAspect="1"/>
              </p:cNvGraphicFramePr>
              <p:nvPr/>
            </p:nvGraphicFramePr>
            <p:xfrm>
              <a:off x="2448" y="1825"/>
              <a:ext cx="1008" cy="815"/>
            </p:xfrm>
            <a:graphic>
              <a:graphicData uri="http://schemas.openxmlformats.org/presentationml/2006/ole">
                <p:oleObj spid="_x0000_s2051" name="Clip" r:id="rId4" imgW="2322360" imgH="1877760" progId="">
                  <p:embed/>
                </p:oleObj>
              </a:graphicData>
            </a:graphic>
          </p:graphicFrame>
          <p:sp>
            <p:nvSpPr>
              <p:cNvPr id="13" name="Line 23"/>
              <p:cNvSpPr>
                <a:spLocks noChangeShapeType="1"/>
              </p:cNvSpPr>
              <p:nvPr/>
            </p:nvSpPr>
            <p:spPr bwMode="auto">
              <a:xfrm>
                <a:off x="2928" y="1488"/>
                <a:ext cx="0" cy="288"/>
              </a:xfrm>
              <a:prstGeom prst="line">
                <a:avLst/>
              </a:prstGeom>
              <a:noFill/>
              <a:ln w="76200">
                <a:solidFill>
                  <a:srgbClr val="3333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" name="Group 27"/>
            <p:cNvGrpSpPr>
              <a:grpSpLocks/>
            </p:cNvGrpSpPr>
            <p:nvPr/>
          </p:nvGrpSpPr>
          <p:grpSpPr bwMode="auto">
            <a:xfrm>
              <a:off x="5486400" y="2362202"/>
              <a:ext cx="2209800" cy="1676401"/>
              <a:chOff x="3456" y="1488"/>
              <a:chExt cx="1392" cy="1056"/>
            </a:xfrm>
          </p:grpSpPr>
          <p:graphicFrame>
            <p:nvGraphicFramePr>
              <p:cNvPr id="10" name="Object 20"/>
              <p:cNvGraphicFramePr>
                <a:graphicFrameLocks noChangeAspect="1"/>
              </p:cNvGraphicFramePr>
              <p:nvPr/>
            </p:nvGraphicFramePr>
            <p:xfrm>
              <a:off x="4080" y="1797"/>
              <a:ext cx="768" cy="747"/>
            </p:xfrm>
            <a:graphic>
              <a:graphicData uri="http://schemas.openxmlformats.org/presentationml/2006/ole">
                <p:oleObj spid="_x0000_s2052" name="Clip" r:id="rId5" imgW="1819080" imgH="1768320" progId="">
                  <p:embed/>
                </p:oleObj>
              </a:graphicData>
            </a:graphic>
          </p:graphicFrame>
          <p:sp>
            <p:nvSpPr>
              <p:cNvPr id="11" name="Line 24"/>
              <p:cNvSpPr>
                <a:spLocks noChangeShapeType="1"/>
              </p:cNvSpPr>
              <p:nvPr/>
            </p:nvSpPr>
            <p:spPr bwMode="auto">
              <a:xfrm>
                <a:off x="3456" y="1488"/>
                <a:ext cx="624" cy="432"/>
              </a:xfrm>
              <a:prstGeom prst="line">
                <a:avLst/>
              </a:prstGeom>
              <a:noFill/>
              <a:ln w="76200">
                <a:solidFill>
                  <a:srgbClr val="3333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 advTm="1504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2000232" y="428604"/>
            <a:ext cx="52387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28575">
                  <a:solidFill>
                    <a:srgbClr val="3333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3366FF"/>
                    </a:gs>
                    <a:gs pos="12500">
                      <a:srgbClr val="01A78F"/>
                    </a:gs>
                    <a:gs pos="25000">
                      <a:srgbClr val="FFFF00"/>
                    </a:gs>
                    <a:gs pos="37500">
                      <a:srgbClr val="FF6633"/>
                    </a:gs>
                    <a:gs pos="50000">
                      <a:srgbClr val="FF3399"/>
                    </a:gs>
                    <a:gs pos="62500">
                      <a:srgbClr val="FF6633"/>
                    </a:gs>
                    <a:gs pos="75000">
                      <a:srgbClr val="FFFF00"/>
                    </a:gs>
                    <a:gs pos="87500">
                      <a:srgbClr val="01A78F"/>
                    </a:gs>
                    <a:gs pos="100000">
                      <a:srgbClr val="3366FF"/>
                    </a:gs>
                  </a:gsLst>
                  <a:lin ang="18900000" scaled="1"/>
                </a:gradFill>
                <a:latin typeface="Arial"/>
                <a:cs typeface="Arial"/>
              </a:rPr>
              <a:t>Исторический процесс</a:t>
            </a:r>
          </a:p>
        </p:txBody>
      </p:sp>
      <p:sp>
        <p:nvSpPr>
          <p:cNvPr id="8213" name="WordArt 21"/>
          <p:cNvSpPr>
            <a:spLocks noChangeArrowheads="1" noChangeShapeType="1" noTextEdit="1"/>
          </p:cNvSpPr>
          <p:nvPr/>
        </p:nvSpPr>
        <p:spPr bwMode="auto">
          <a:xfrm>
            <a:off x="1214414" y="2357430"/>
            <a:ext cx="1838325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Arial"/>
                <a:cs typeface="Arial"/>
              </a:rPr>
              <a:t>субъект</a:t>
            </a:r>
          </a:p>
        </p:txBody>
      </p:sp>
      <p:sp>
        <p:nvSpPr>
          <p:cNvPr id="8214" name="WordArt 22"/>
          <p:cNvSpPr>
            <a:spLocks noChangeArrowheads="1" noChangeShapeType="1" noTextEdit="1"/>
          </p:cNvSpPr>
          <p:nvPr/>
        </p:nvSpPr>
        <p:spPr bwMode="auto">
          <a:xfrm>
            <a:off x="6429388" y="2500306"/>
            <a:ext cx="1792288" cy="803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C9FCB"/>
                    </a:gs>
                    <a:gs pos="6500">
                      <a:srgbClr val="F8B049"/>
                    </a:gs>
                    <a:gs pos="10501">
                      <a:srgbClr val="F8B049"/>
                    </a:gs>
                    <a:gs pos="31500">
                      <a:srgbClr val="FEE7F2"/>
                    </a:gs>
                    <a:gs pos="33500">
                      <a:srgbClr val="F952A0"/>
                    </a:gs>
                    <a:gs pos="34500">
                      <a:srgbClr val="C50849"/>
                    </a:gs>
                    <a:gs pos="41001">
                      <a:srgbClr val="B43E85"/>
                    </a:gs>
                    <a:gs pos="50000">
                      <a:srgbClr val="F8B049"/>
                    </a:gs>
                    <a:gs pos="59000">
                      <a:srgbClr val="B43E85"/>
                    </a:gs>
                    <a:gs pos="65500">
                      <a:srgbClr val="C50849"/>
                    </a:gs>
                    <a:gs pos="66500">
                      <a:srgbClr val="F952A0"/>
                    </a:gs>
                    <a:gs pos="68500">
                      <a:srgbClr val="FEE7F2"/>
                    </a:gs>
                    <a:gs pos="89500">
                      <a:srgbClr val="F8B049"/>
                    </a:gs>
                    <a:gs pos="93500">
                      <a:srgbClr val="F8B049"/>
                    </a:gs>
                    <a:gs pos="100000">
                      <a:srgbClr val="FC9FCB"/>
                    </a:gs>
                  </a:gsLst>
                  <a:lin ang="5400000" scaled="1"/>
                </a:gradFill>
                <a:latin typeface="Arial"/>
                <a:cs typeface="Arial"/>
              </a:rPr>
              <a:t>объект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500430" y="2714620"/>
            <a:ext cx="2525713" cy="1103313"/>
            <a:chOff x="2256" y="2208"/>
            <a:chExt cx="1591" cy="695"/>
          </a:xfrm>
        </p:grpSpPr>
        <p:sp>
          <p:nvSpPr>
            <p:cNvPr id="8215" name="AutoShape 23"/>
            <p:cNvSpPr>
              <a:spLocks noChangeArrowheads="1"/>
            </p:cNvSpPr>
            <p:nvPr/>
          </p:nvSpPr>
          <p:spPr bwMode="auto">
            <a:xfrm>
              <a:off x="2688" y="2208"/>
              <a:ext cx="765" cy="306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rgbClr val="FFFF00"/>
            </a:solidFill>
            <a:ln w="57150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6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2256" y="2640"/>
              <a:ext cx="1591" cy="2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взаимодействие</a:t>
              </a:r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214282" y="3429000"/>
            <a:ext cx="3892550" cy="2314575"/>
            <a:chOff x="240" y="2592"/>
            <a:chExt cx="2452" cy="1458"/>
          </a:xfrm>
        </p:grpSpPr>
        <p:sp>
          <p:nvSpPr>
            <p:cNvPr id="8219" name="Text Box 27"/>
            <p:cNvSpPr txBox="1">
              <a:spLocks noChangeArrowheads="1"/>
            </p:cNvSpPr>
            <p:nvPr/>
          </p:nvSpPr>
          <p:spPr bwMode="auto">
            <a:xfrm>
              <a:off x="240" y="3024"/>
              <a:ext cx="2452" cy="1026"/>
            </a:xfrm>
            <a:prstGeom prst="rect">
              <a:avLst/>
            </a:prstGeom>
            <a:solidFill>
              <a:srgbClr val="FFFF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/>
                <a:t>Участники исторического</a:t>
              </a:r>
            </a:p>
            <a:p>
              <a:pPr algn="l"/>
              <a:r>
                <a:rPr lang="ru-RU"/>
                <a:t>процесса(индивиды,соци-</a:t>
              </a:r>
            </a:p>
            <a:p>
              <a:pPr algn="l"/>
              <a:r>
                <a:rPr lang="ru-RU"/>
                <a:t>альные общности,органи-</a:t>
              </a:r>
            </a:p>
            <a:p>
              <a:pPr algn="l"/>
              <a:r>
                <a:rPr lang="ru-RU"/>
                <a:t>зации и т.д.)</a:t>
              </a:r>
            </a:p>
          </p:txBody>
        </p:sp>
        <p:sp>
          <p:nvSpPr>
            <p:cNvPr id="8220" name="AutoShape 28"/>
            <p:cNvSpPr>
              <a:spLocks noChangeArrowheads="1"/>
            </p:cNvSpPr>
            <p:nvPr/>
          </p:nvSpPr>
          <p:spPr bwMode="auto">
            <a:xfrm>
              <a:off x="1296" y="2592"/>
              <a:ext cx="288" cy="384"/>
            </a:xfrm>
            <a:prstGeom prst="downArrow">
              <a:avLst>
                <a:gd name="adj1" fmla="val 50000"/>
                <a:gd name="adj2" fmla="val 33333"/>
              </a:avLst>
            </a:prstGeom>
            <a:solidFill>
              <a:srgbClr val="FFFF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5786446" y="3429000"/>
            <a:ext cx="2819400" cy="1584325"/>
            <a:chOff x="3648" y="2592"/>
            <a:chExt cx="1776" cy="998"/>
          </a:xfrm>
        </p:grpSpPr>
        <p:sp>
          <p:nvSpPr>
            <p:cNvPr id="8218" name="Text Box 26"/>
            <p:cNvSpPr txBox="1">
              <a:spLocks noChangeArrowheads="1"/>
            </p:cNvSpPr>
            <p:nvPr/>
          </p:nvSpPr>
          <p:spPr bwMode="auto">
            <a:xfrm>
              <a:off x="3648" y="3024"/>
              <a:ext cx="1776" cy="566"/>
            </a:xfrm>
            <a:prstGeom prst="rect">
              <a:avLst/>
            </a:prstGeom>
            <a:solidFill>
              <a:srgbClr val="FFFF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>
                  <a:solidFill>
                    <a:srgbClr val="333399"/>
                  </a:solidFill>
                </a:rPr>
                <a:t>Вся историческая</a:t>
              </a:r>
            </a:p>
            <a:p>
              <a:r>
                <a:rPr lang="ru-RU">
                  <a:solidFill>
                    <a:srgbClr val="333399"/>
                  </a:solidFill>
                </a:rPr>
                <a:t> действительность</a:t>
              </a:r>
            </a:p>
          </p:txBody>
        </p:sp>
        <p:sp>
          <p:nvSpPr>
            <p:cNvPr id="8221" name="AutoShape 29"/>
            <p:cNvSpPr>
              <a:spLocks noChangeArrowheads="1"/>
            </p:cNvSpPr>
            <p:nvPr/>
          </p:nvSpPr>
          <p:spPr bwMode="auto">
            <a:xfrm>
              <a:off x="4416" y="2592"/>
              <a:ext cx="288" cy="384"/>
            </a:xfrm>
            <a:prstGeom prst="downArrow">
              <a:avLst>
                <a:gd name="adj1" fmla="val 50000"/>
                <a:gd name="adj2" fmla="val 33333"/>
              </a:avLst>
            </a:prstGeom>
            <a:solidFill>
              <a:srgbClr val="FFFF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4129118" y="4714884"/>
            <a:ext cx="4800600" cy="1858963"/>
            <a:chOff x="2736" y="3072"/>
            <a:chExt cx="3024" cy="1171"/>
          </a:xfrm>
        </p:grpSpPr>
        <p:sp>
          <p:nvSpPr>
            <p:cNvPr id="8224" name="Text Box 32"/>
            <p:cNvSpPr txBox="1">
              <a:spLocks noChangeArrowheads="1"/>
            </p:cNvSpPr>
            <p:nvPr/>
          </p:nvSpPr>
          <p:spPr bwMode="auto">
            <a:xfrm>
              <a:off x="2822" y="3561"/>
              <a:ext cx="2938" cy="682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000" b="0"/>
                <a:t>НО!(т.з.) Субъект-тот кто осознает свое место в обществе и руководствуется об-щественно-значимыми целями</a:t>
              </a:r>
            </a:p>
          </p:txBody>
        </p:sp>
        <p:sp>
          <p:nvSpPr>
            <p:cNvPr id="8225" name="AutoShape 33"/>
            <p:cNvSpPr>
              <a:spLocks noChangeArrowheads="1"/>
            </p:cNvSpPr>
            <p:nvPr/>
          </p:nvSpPr>
          <p:spPr bwMode="auto">
            <a:xfrm flipV="1">
              <a:off x="2736" y="3072"/>
              <a:ext cx="537" cy="462"/>
            </a:xfrm>
            <a:custGeom>
              <a:avLst/>
              <a:gdLst>
                <a:gd name="G0" fmla="+- 9257 0 0"/>
                <a:gd name="G1" fmla="+- 18514 0 0"/>
                <a:gd name="G2" fmla="+- 7200 0 0"/>
                <a:gd name="G3" fmla="*/ 9257 1 2"/>
                <a:gd name="G4" fmla="+- G3 10800 0"/>
                <a:gd name="G5" fmla="+- 21600 9257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5429 w 21600"/>
                <a:gd name="T1" fmla="*/ 0 h 21600"/>
                <a:gd name="T2" fmla="*/ 9257 w 21600"/>
                <a:gd name="T3" fmla="*/ 7200 h 21600"/>
                <a:gd name="T4" fmla="*/ 0 w 21600"/>
                <a:gd name="T5" fmla="*/ 18001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" name="AutoShape 28"/>
          <p:cNvSpPr>
            <a:spLocks noChangeArrowheads="1"/>
          </p:cNvSpPr>
          <p:nvPr/>
        </p:nvSpPr>
        <p:spPr bwMode="auto">
          <a:xfrm rot="1671054">
            <a:off x="2705751" y="1031683"/>
            <a:ext cx="457200" cy="1298751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00"/>
          </a:solidFill>
          <a:ln w="7620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28"/>
          <p:cNvSpPr>
            <a:spLocks noChangeArrowheads="1"/>
          </p:cNvSpPr>
          <p:nvPr/>
        </p:nvSpPr>
        <p:spPr bwMode="auto">
          <a:xfrm rot="19632956">
            <a:off x="6350356" y="1010339"/>
            <a:ext cx="457200" cy="1425765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00"/>
          </a:solidFill>
          <a:ln w="7620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Tm="22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3" grpId="0" animBg="1"/>
      <p:bldP spid="82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8272466" cy="895350"/>
          </a:xfrm>
          <a:gradFill rotWithShape="0">
            <a:gsLst>
              <a:gs pos="0">
                <a:srgbClr val="006600"/>
              </a:gs>
              <a:gs pos="100000">
                <a:srgbClr val="0066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FFFF00"/>
                </a:solidFill>
              </a:rPr>
              <a:t>Народные массы</a:t>
            </a:r>
            <a:r>
              <a:rPr lang="ru-RU" sz="3200" dirty="0" smtClean="0">
                <a:solidFill>
                  <a:srgbClr val="FFFF00"/>
                </a:solidFill>
              </a:rPr>
              <a:t>, как </a:t>
            </a:r>
            <a:r>
              <a:rPr lang="ru-RU" sz="3200" dirty="0">
                <a:solidFill>
                  <a:srgbClr val="FFFF00"/>
                </a:solidFill>
              </a:rPr>
              <a:t>субъект исторического процесса. </a:t>
            </a:r>
          </a:p>
        </p:txBody>
      </p:sp>
      <p:sp>
        <p:nvSpPr>
          <p:cNvPr id="9239" name="WordArt 23"/>
          <p:cNvSpPr>
            <a:spLocks noChangeArrowheads="1" noChangeShapeType="1" noTextEdit="1"/>
          </p:cNvSpPr>
          <p:nvPr/>
        </p:nvSpPr>
        <p:spPr bwMode="auto">
          <a:xfrm>
            <a:off x="2214546" y="3109914"/>
            <a:ext cx="48101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Роль народных масс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357158" y="3786190"/>
            <a:ext cx="1371600" cy="2525897"/>
            <a:chOff x="528" y="2256"/>
            <a:chExt cx="864" cy="1703"/>
          </a:xfrm>
        </p:grpSpPr>
        <p:graphicFrame>
          <p:nvGraphicFramePr>
            <p:cNvPr id="9243" name="Object 27"/>
            <p:cNvGraphicFramePr>
              <a:graphicFrameLocks noChangeAspect="1"/>
            </p:cNvGraphicFramePr>
            <p:nvPr/>
          </p:nvGraphicFramePr>
          <p:xfrm>
            <a:off x="528" y="2256"/>
            <a:ext cx="864" cy="855"/>
          </p:xfrm>
          <a:graphic>
            <a:graphicData uri="http://schemas.openxmlformats.org/presentationml/2006/ole">
              <p:oleObj spid="_x0000_s3078" name="Clip" r:id="rId4" imgW="1040400" imgH="1029960" progId="">
                <p:embed/>
              </p:oleObj>
            </a:graphicData>
          </a:graphic>
        </p:graphicFrame>
        <p:sp>
          <p:nvSpPr>
            <p:cNvPr id="9251" name="Text Box 35"/>
            <p:cNvSpPr txBox="1">
              <a:spLocks noChangeArrowheads="1"/>
            </p:cNvSpPr>
            <p:nvPr/>
          </p:nvSpPr>
          <p:spPr bwMode="auto">
            <a:xfrm>
              <a:off x="586" y="3150"/>
              <a:ext cx="758" cy="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dirty="0"/>
                <a:t>Развитие</a:t>
              </a:r>
            </a:p>
            <a:p>
              <a:pPr algn="ctr"/>
              <a:r>
                <a:rPr lang="ru-RU" dirty="0" err="1"/>
                <a:t>произво</a:t>
              </a:r>
              <a:r>
                <a:rPr lang="ru-RU" dirty="0"/>
                <a:t>-</a:t>
              </a:r>
            </a:p>
            <a:p>
              <a:pPr algn="ctr"/>
              <a:r>
                <a:rPr lang="ru-RU" dirty="0" err="1"/>
                <a:t>дительных</a:t>
              </a:r>
              <a:endParaRPr lang="ru-RU" dirty="0"/>
            </a:p>
            <a:p>
              <a:pPr algn="ctr"/>
              <a:r>
                <a:rPr lang="ru-RU" dirty="0"/>
                <a:t>сил</a:t>
              </a:r>
            </a:p>
          </p:txBody>
        </p: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2214546" y="4071942"/>
            <a:ext cx="1295153" cy="2419350"/>
            <a:chOff x="1659" y="2568"/>
            <a:chExt cx="837" cy="1524"/>
          </a:xfrm>
        </p:grpSpPr>
        <p:graphicFrame>
          <p:nvGraphicFramePr>
            <p:cNvPr id="9245" name="Object 29"/>
            <p:cNvGraphicFramePr>
              <a:graphicFrameLocks noChangeAspect="1"/>
            </p:cNvGraphicFramePr>
            <p:nvPr/>
          </p:nvGraphicFramePr>
          <p:xfrm>
            <a:off x="1680" y="2568"/>
            <a:ext cx="816" cy="840"/>
          </p:xfrm>
          <a:graphic>
            <a:graphicData uri="http://schemas.openxmlformats.org/presentationml/2006/ole">
              <p:oleObj spid="_x0000_s3077" name="Clip" r:id="rId5" imgW="1443240" imgH="1486440" progId="">
                <p:embed/>
              </p:oleObj>
            </a:graphicData>
          </a:graphic>
        </p:graphicFrame>
        <p:sp>
          <p:nvSpPr>
            <p:cNvPr id="9253" name="Text Box 37"/>
            <p:cNvSpPr txBox="1">
              <a:spLocks noChangeArrowheads="1"/>
            </p:cNvSpPr>
            <p:nvPr/>
          </p:nvSpPr>
          <p:spPr bwMode="auto">
            <a:xfrm>
              <a:off x="1659" y="3510"/>
              <a:ext cx="824" cy="582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dirty="0"/>
                <a:t>Создание </a:t>
              </a:r>
            </a:p>
            <a:p>
              <a:pPr algn="ctr"/>
              <a:r>
                <a:rPr lang="ru-RU" dirty="0"/>
                <a:t>культурных</a:t>
              </a:r>
            </a:p>
            <a:p>
              <a:pPr algn="ctr"/>
              <a:r>
                <a:rPr lang="ru-RU" dirty="0"/>
                <a:t>ценностей</a:t>
              </a:r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4071934" y="3857628"/>
            <a:ext cx="1398588" cy="2503488"/>
            <a:chOff x="2727" y="2160"/>
            <a:chExt cx="881" cy="1577"/>
          </a:xfrm>
        </p:grpSpPr>
        <p:graphicFrame>
          <p:nvGraphicFramePr>
            <p:cNvPr id="9246" name="Object 30"/>
            <p:cNvGraphicFramePr>
              <a:graphicFrameLocks noChangeAspect="1"/>
            </p:cNvGraphicFramePr>
            <p:nvPr/>
          </p:nvGraphicFramePr>
          <p:xfrm>
            <a:off x="2784" y="2160"/>
            <a:ext cx="510" cy="1056"/>
          </p:xfrm>
          <a:graphic>
            <a:graphicData uri="http://schemas.openxmlformats.org/presentationml/2006/ole">
              <p:oleObj spid="_x0000_s3076" name="Clip" r:id="rId6" imgW="867240" imgH="1794600" progId="">
                <p:embed/>
              </p:oleObj>
            </a:graphicData>
          </a:graphic>
        </p:graphicFrame>
        <p:sp>
          <p:nvSpPr>
            <p:cNvPr id="9255" name="Text Box 39"/>
            <p:cNvSpPr txBox="1">
              <a:spLocks noChangeArrowheads="1"/>
            </p:cNvSpPr>
            <p:nvPr/>
          </p:nvSpPr>
          <p:spPr bwMode="auto">
            <a:xfrm>
              <a:off x="2727" y="3330"/>
              <a:ext cx="88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dirty="0"/>
                <a:t>Защита </a:t>
              </a:r>
            </a:p>
            <a:p>
              <a:pPr algn="ctr"/>
              <a:r>
                <a:rPr lang="ru-RU" dirty="0"/>
                <a:t>Отечества</a:t>
              </a:r>
            </a:p>
          </p:txBody>
        </p:sp>
      </p:grp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5714998" y="4078288"/>
            <a:ext cx="1536700" cy="2417762"/>
            <a:chOff x="3600" y="2569"/>
            <a:chExt cx="968" cy="1523"/>
          </a:xfrm>
        </p:grpSpPr>
        <p:graphicFrame>
          <p:nvGraphicFramePr>
            <p:cNvPr id="9250" name="Object 34"/>
            <p:cNvGraphicFramePr>
              <a:graphicFrameLocks noChangeAspect="1"/>
            </p:cNvGraphicFramePr>
            <p:nvPr/>
          </p:nvGraphicFramePr>
          <p:xfrm>
            <a:off x="3648" y="2569"/>
            <a:ext cx="768" cy="839"/>
          </p:xfrm>
          <a:graphic>
            <a:graphicData uri="http://schemas.openxmlformats.org/presentationml/2006/ole">
              <p:oleObj spid="_x0000_s3075" name="Clip" r:id="rId7" imgW="1450800" imgH="1255320" progId="">
                <p:embed/>
              </p:oleObj>
            </a:graphicData>
          </a:graphic>
        </p:graphicFrame>
        <p:sp>
          <p:nvSpPr>
            <p:cNvPr id="9257" name="Text Box 41"/>
            <p:cNvSpPr txBox="1">
              <a:spLocks noChangeArrowheads="1"/>
            </p:cNvSpPr>
            <p:nvPr/>
          </p:nvSpPr>
          <p:spPr bwMode="auto">
            <a:xfrm>
              <a:off x="3600" y="3510"/>
              <a:ext cx="968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dirty="0"/>
                <a:t>Развитие </a:t>
              </a:r>
            </a:p>
            <a:p>
              <a:pPr algn="ctr"/>
              <a:r>
                <a:rPr lang="ru-RU" dirty="0"/>
                <a:t>политической</a:t>
              </a:r>
            </a:p>
            <a:p>
              <a:pPr algn="ctr"/>
              <a:r>
                <a:rPr lang="ru-RU" dirty="0"/>
                <a:t>системы</a:t>
              </a:r>
            </a:p>
          </p:txBody>
        </p:sp>
      </p:grp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7358063" y="3733800"/>
            <a:ext cx="1571655" cy="2609850"/>
            <a:chOff x="4635" y="2352"/>
            <a:chExt cx="1125" cy="1644"/>
          </a:xfrm>
        </p:grpSpPr>
        <p:graphicFrame>
          <p:nvGraphicFramePr>
            <p:cNvPr id="9248" name="Object 32"/>
            <p:cNvGraphicFramePr>
              <a:graphicFrameLocks noChangeAspect="1"/>
            </p:cNvGraphicFramePr>
            <p:nvPr/>
          </p:nvGraphicFramePr>
          <p:xfrm>
            <a:off x="4891" y="2352"/>
            <a:ext cx="624" cy="816"/>
          </p:xfrm>
          <a:graphic>
            <a:graphicData uri="http://schemas.openxmlformats.org/presentationml/2006/ole">
              <p:oleObj spid="_x0000_s3074" name="Точечный рисунок BMP" r:id="rId8" imgW="1247619" imgH="1809524" progId="PBrush">
                <p:embed/>
              </p:oleObj>
            </a:graphicData>
          </a:graphic>
        </p:graphicFrame>
        <p:sp>
          <p:nvSpPr>
            <p:cNvPr id="9259" name="Text Box 43"/>
            <p:cNvSpPr txBox="1">
              <a:spLocks noChangeArrowheads="1"/>
            </p:cNvSpPr>
            <p:nvPr/>
          </p:nvSpPr>
          <p:spPr bwMode="auto">
            <a:xfrm>
              <a:off x="4635" y="3240"/>
              <a:ext cx="1125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dirty="0"/>
                <a:t>Установление</a:t>
              </a:r>
            </a:p>
            <a:p>
              <a:pPr algn="ctr"/>
              <a:r>
                <a:rPr lang="ru-RU" dirty="0"/>
                <a:t>дружбы</a:t>
              </a:r>
            </a:p>
            <a:p>
              <a:pPr algn="ctr"/>
              <a:r>
                <a:rPr lang="ru-RU" dirty="0"/>
                <a:t>между</a:t>
              </a:r>
            </a:p>
            <a:p>
              <a:pPr algn="ctr"/>
              <a:r>
                <a:rPr lang="ru-RU" dirty="0"/>
                <a:t>народами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85720" y="1285860"/>
            <a:ext cx="86439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Народные массы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это социальные общности, сложившиеся на определенной территории (обычно таковой является территория какой-либо страны), члены которой имеют единый менталитет, культуру, традиции и обычаи и сообща создают материальные и духовные ценности. (Народные массы являются наиболее значимым субъектом исторического процесса).</a:t>
            </a:r>
          </a:p>
        </p:txBody>
      </p:sp>
    </p:spTree>
    <p:custDataLst>
      <p:tags r:id="rId2"/>
    </p:custDataLst>
  </p:cSld>
  <p:clrMapOvr>
    <a:masterClrMapping/>
  </p:clrMapOvr>
  <p:transition advTm="278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85728"/>
            <a:ext cx="8267728" cy="895350"/>
          </a:xfrm>
          <a:gradFill rotWithShape="0">
            <a:gsLst>
              <a:gs pos="0">
                <a:srgbClr val="006600"/>
              </a:gs>
              <a:gs pos="100000">
                <a:srgbClr val="0066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FFFF00"/>
                </a:solidFill>
              </a:rPr>
              <a:t>Социальные </a:t>
            </a:r>
            <a:r>
              <a:rPr lang="ru-RU" sz="3200" dirty="0" err="1">
                <a:solidFill>
                  <a:srgbClr val="FFFF00"/>
                </a:solidFill>
              </a:rPr>
              <a:t>группы,общественные</a:t>
            </a:r>
            <a:r>
              <a:rPr lang="ru-RU" sz="3200" dirty="0">
                <a:solidFill>
                  <a:srgbClr val="FFFF00"/>
                </a:solidFill>
              </a:rPr>
              <a:t> объединения. 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219200" y="1447800"/>
            <a:ext cx="7067576" cy="369332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/>
              <a:t>Каждый индивид принадлежит к какой-то общности</a:t>
            </a:r>
          </a:p>
        </p:txBody>
      </p:sp>
      <p:sp>
        <p:nvSpPr>
          <p:cNvPr id="13327" name="WordArt 15"/>
          <p:cNvSpPr>
            <a:spLocks noChangeArrowheads="1" noChangeShapeType="1" noTextEdit="1"/>
          </p:cNvSpPr>
          <p:nvPr/>
        </p:nvSpPr>
        <p:spPr bwMode="auto">
          <a:xfrm>
            <a:off x="285720" y="2667000"/>
            <a:ext cx="271148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5CBF"/>
                    </a:gs>
                    <a:gs pos="12500">
                      <a:srgbClr val="0087E6"/>
                    </a:gs>
                    <a:gs pos="37500">
                      <a:srgbClr val="21D6E0"/>
                    </a:gs>
                    <a:gs pos="50000">
                      <a:srgbClr val="03D4A8"/>
                    </a:gs>
                    <a:gs pos="62500">
                      <a:srgbClr val="21D6E0"/>
                    </a:gs>
                    <a:gs pos="87500">
                      <a:srgbClr val="0087E6"/>
                    </a:gs>
                    <a:gs pos="100000">
                      <a:srgbClr val="005CBF"/>
                    </a:gs>
                  </a:gsLst>
                  <a:lin ang="5400000" scaled="1"/>
                </a:gradFill>
                <a:latin typeface="Arial"/>
                <a:cs typeface="Arial"/>
              </a:rPr>
              <a:t>Социальная </a:t>
            </a:r>
          </a:p>
          <a:p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5CBF"/>
                    </a:gs>
                    <a:gs pos="12500">
                      <a:srgbClr val="0087E6"/>
                    </a:gs>
                    <a:gs pos="37500">
                      <a:srgbClr val="21D6E0"/>
                    </a:gs>
                    <a:gs pos="50000">
                      <a:srgbClr val="03D4A8"/>
                    </a:gs>
                    <a:gs pos="62500">
                      <a:srgbClr val="21D6E0"/>
                    </a:gs>
                    <a:gs pos="87500">
                      <a:srgbClr val="0087E6"/>
                    </a:gs>
                    <a:gs pos="100000">
                      <a:srgbClr val="005CBF"/>
                    </a:gs>
                  </a:gsLst>
                  <a:lin ang="5400000" scaled="1"/>
                </a:gradFill>
                <a:latin typeface="Arial"/>
                <a:cs typeface="Arial"/>
              </a:rPr>
              <a:t>группа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3929058" y="2428868"/>
            <a:ext cx="395390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Участник исторического процесса</a:t>
            </a:r>
            <a:r>
              <a:rPr lang="en-US" dirty="0"/>
              <a:t>.</a:t>
            </a:r>
            <a:endParaRPr lang="ru-RU" dirty="0"/>
          </a:p>
          <a:p>
            <a:pPr algn="just"/>
            <a:r>
              <a:rPr lang="ru-RU" dirty="0"/>
              <a:t>Устойчивые совокупности индивидов,</a:t>
            </a:r>
          </a:p>
          <a:p>
            <a:r>
              <a:rPr lang="ru-RU" dirty="0"/>
              <a:t>объединенных общими интересами,</a:t>
            </a:r>
          </a:p>
          <a:p>
            <a:r>
              <a:rPr lang="ru-RU" dirty="0" err="1"/>
              <a:t>ценностями,нормами</a:t>
            </a:r>
            <a:r>
              <a:rPr lang="ru-RU" dirty="0"/>
              <a:t> поведения.</a:t>
            </a:r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>
            <a:off x="3071802" y="3071810"/>
            <a:ext cx="609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1" name="WordArt 19"/>
          <p:cNvSpPr>
            <a:spLocks noChangeArrowheads="1" noChangeShapeType="1" noTextEdit="1"/>
          </p:cNvSpPr>
          <p:nvPr/>
        </p:nvSpPr>
        <p:spPr bwMode="auto">
          <a:xfrm>
            <a:off x="3733800" y="4038600"/>
            <a:ext cx="2057400" cy="4572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</a:bodyPr>
          <a:lstStyle/>
          <a:p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интересы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6096000" y="4114800"/>
            <a:ext cx="2209800" cy="1143000"/>
            <a:chOff x="3840" y="2592"/>
            <a:chExt cx="1392" cy="720"/>
          </a:xfrm>
        </p:grpSpPr>
        <p:sp>
          <p:nvSpPr>
            <p:cNvPr id="13334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4080" y="3024"/>
              <a:ext cx="1152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DCEBF5"/>
                      </a:gs>
                      <a:gs pos="8000">
                        <a:srgbClr val="83A7C3"/>
                      </a:gs>
                      <a:gs pos="13000">
                        <a:srgbClr val="768FB9"/>
                      </a:gs>
                      <a:gs pos="21001">
                        <a:srgbClr val="83A7C3"/>
                      </a:gs>
                      <a:gs pos="52000">
                        <a:srgbClr val="FFFFFF"/>
                      </a:gs>
                      <a:gs pos="56000">
                        <a:srgbClr val="9C6563"/>
                      </a:gs>
                      <a:gs pos="58000">
                        <a:srgbClr val="80302D"/>
                      </a:gs>
                      <a:gs pos="71001">
                        <a:srgbClr val="C0524E"/>
                      </a:gs>
                      <a:gs pos="94000">
                        <a:srgbClr val="EBDAD4"/>
                      </a:gs>
                      <a:gs pos="100000">
                        <a:srgbClr val="55261C"/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духовные</a:t>
              </a:r>
            </a:p>
          </p:txBody>
        </p:sp>
        <p:sp>
          <p:nvSpPr>
            <p:cNvPr id="13335" name="AutoShape 23"/>
            <p:cNvSpPr>
              <a:spLocks noChangeArrowheads="1"/>
            </p:cNvSpPr>
            <p:nvPr/>
          </p:nvSpPr>
          <p:spPr bwMode="auto">
            <a:xfrm flipV="1">
              <a:off x="3840" y="2592"/>
              <a:ext cx="480" cy="336"/>
            </a:xfrm>
            <a:custGeom>
              <a:avLst/>
              <a:gdLst>
                <a:gd name="G0" fmla="+- 9257 0 0"/>
                <a:gd name="G1" fmla="+- 18514 0 0"/>
                <a:gd name="G2" fmla="+- 7200 0 0"/>
                <a:gd name="G3" fmla="*/ 9257 1 2"/>
                <a:gd name="G4" fmla="+- G3 10800 0"/>
                <a:gd name="G5" fmla="+- 21600 9257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5429 w 21600"/>
                <a:gd name="T1" fmla="*/ 0 h 21600"/>
                <a:gd name="T2" fmla="*/ 9257 w 21600"/>
                <a:gd name="T3" fmla="*/ 7200 h 21600"/>
                <a:gd name="T4" fmla="*/ 0 w 21600"/>
                <a:gd name="T5" fmla="*/ 18001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1679575" y="4114800"/>
            <a:ext cx="1825625" cy="1066800"/>
            <a:chOff x="1058" y="2592"/>
            <a:chExt cx="1150" cy="672"/>
          </a:xfrm>
        </p:grpSpPr>
        <p:sp>
          <p:nvSpPr>
            <p:cNvPr id="13332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1058" y="3024"/>
              <a:ext cx="814" cy="2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12700">
                    <a:solidFill>
                      <a:srgbClr val="3333CC"/>
                    </a:solidFill>
                    <a:round/>
                    <a:headEnd/>
                    <a:tailEnd/>
                  </a:ln>
                  <a:solidFill>
                    <a:srgbClr val="B2B2B2">
                      <a:alpha val="50000"/>
                    </a:srgbClr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  <a:latin typeface="Arial"/>
                  <a:cs typeface="Arial"/>
                </a:rPr>
                <a:t>политика</a:t>
              </a:r>
            </a:p>
          </p:txBody>
        </p:sp>
        <p:sp>
          <p:nvSpPr>
            <p:cNvPr id="13337" name="AutoShape 25"/>
            <p:cNvSpPr>
              <a:spLocks noChangeArrowheads="1"/>
            </p:cNvSpPr>
            <p:nvPr/>
          </p:nvSpPr>
          <p:spPr bwMode="auto">
            <a:xfrm flipH="1" flipV="1">
              <a:off x="1728" y="2592"/>
              <a:ext cx="480" cy="336"/>
            </a:xfrm>
            <a:custGeom>
              <a:avLst/>
              <a:gdLst>
                <a:gd name="G0" fmla="+- 9257 0 0"/>
                <a:gd name="G1" fmla="+- 18514 0 0"/>
                <a:gd name="G2" fmla="+- 7200 0 0"/>
                <a:gd name="G3" fmla="*/ 9257 1 2"/>
                <a:gd name="G4" fmla="+- G3 10800 0"/>
                <a:gd name="G5" fmla="+- 21600 9257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5429 w 21600"/>
                <a:gd name="T1" fmla="*/ 0 h 21600"/>
                <a:gd name="T2" fmla="*/ 9257 w 21600"/>
                <a:gd name="T3" fmla="*/ 7200 h 21600"/>
                <a:gd name="T4" fmla="*/ 0 w 21600"/>
                <a:gd name="T5" fmla="*/ 18001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3922713" y="4495800"/>
            <a:ext cx="1600200" cy="914400"/>
            <a:chOff x="2471" y="2832"/>
            <a:chExt cx="1008" cy="576"/>
          </a:xfrm>
        </p:grpSpPr>
        <p:sp>
          <p:nvSpPr>
            <p:cNvPr id="13333" name="WordArt 21" descr="Бумажный пакет"/>
            <p:cNvSpPr>
              <a:spLocks noChangeArrowheads="1" noChangeShapeType="1" noTextEdit="1"/>
            </p:cNvSpPr>
            <p:nvPr/>
          </p:nvSpPr>
          <p:spPr bwMode="auto">
            <a:xfrm>
              <a:off x="2471" y="3120"/>
              <a:ext cx="1008" cy="288"/>
            </a:xfrm>
            <a:prstGeom prst="rect">
              <a:avLst/>
            </a:prstGeom>
          </p:spPr>
          <p:txBody>
            <a:bodyPr wrap="none" fromWordArt="1">
              <a:prstTxWarp prst="textCascadeUp">
                <a:avLst>
                  <a:gd name="adj" fmla="val 100000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blipFill dpi="0" rotWithShape="0">
                    <a:blip r:embed="rId3"/>
                    <a:srcRect/>
                    <a:tile tx="0" ty="0" sx="100000" sy="100000" flip="none" algn="tl"/>
                  </a:blipFill>
                  <a:latin typeface="Arial"/>
                  <a:cs typeface="Arial"/>
                </a:rPr>
                <a:t>экономика</a:t>
              </a:r>
            </a:p>
          </p:txBody>
        </p:sp>
        <p:sp>
          <p:nvSpPr>
            <p:cNvPr id="13340" name="AutoShape 28"/>
            <p:cNvSpPr>
              <a:spLocks noChangeArrowheads="1"/>
            </p:cNvSpPr>
            <p:nvPr/>
          </p:nvSpPr>
          <p:spPr bwMode="auto">
            <a:xfrm>
              <a:off x="2928" y="2832"/>
              <a:ext cx="192" cy="288"/>
            </a:xfrm>
            <a:prstGeom prst="downArrow">
              <a:avLst>
                <a:gd name="adj1" fmla="val 50000"/>
                <a:gd name="adj2" fmla="val 37500"/>
              </a:avLst>
            </a:prstGeom>
            <a:solidFill>
              <a:srgbClr val="FFFF00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2057400" y="4572000"/>
            <a:ext cx="1905000" cy="1905000"/>
            <a:chOff x="1296" y="2880"/>
            <a:chExt cx="1200" cy="1200"/>
          </a:xfrm>
        </p:grpSpPr>
        <p:sp>
          <p:nvSpPr>
            <p:cNvPr id="13342" name="WordArt 30"/>
            <p:cNvSpPr>
              <a:spLocks noChangeArrowheads="1" noChangeShapeType="1" noTextEdit="1"/>
            </p:cNvSpPr>
            <p:nvPr/>
          </p:nvSpPr>
          <p:spPr bwMode="auto">
            <a:xfrm>
              <a:off x="1296" y="3648"/>
              <a:ext cx="1200" cy="4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Реальные</a:t>
              </a:r>
            </a:p>
          </p:txBody>
        </p:sp>
        <p:sp>
          <p:nvSpPr>
            <p:cNvPr id="13344" name="Line 32"/>
            <p:cNvSpPr>
              <a:spLocks noChangeShapeType="1"/>
            </p:cNvSpPr>
            <p:nvPr/>
          </p:nvSpPr>
          <p:spPr bwMode="auto">
            <a:xfrm flipH="1">
              <a:off x="1920" y="2880"/>
              <a:ext cx="480" cy="76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5657850" y="4572000"/>
            <a:ext cx="1733550" cy="1895475"/>
            <a:chOff x="3564" y="2880"/>
            <a:chExt cx="1092" cy="1194"/>
          </a:xfrm>
        </p:grpSpPr>
        <p:sp>
          <p:nvSpPr>
            <p:cNvPr id="13343" name="WordArt 31"/>
            <p:cNvSpPr>
              <a:spLocks noChangeArrowheads="1" noChangeShapeType="1" noTextEdit="1"/>
            </p:cNvSpPr>
            <p:nvPr/>
          </p:nvSpPr>
          <p:spPr bwMode="auto">
            <a:xfrm>
              <a:off x="3564" y="3744"/>
              <a:ext cx="109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FFCC"/>
                      </a:gs>
                      <a:gs pos="100000">
                        <a:srgbClr val="FFFFCC">
                          <a:gamma/>
                          <a:shade val="78824"/>
                          <a:invGamma/>
                        </a:srgbClr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Мнимые</a:t>
              </a:r>
            </a:p>
          </p:txBody>
        </p:sp>
        <p:sp>
          <p:nvSpPr>
            <p:cNvPr id="13345" name="Line 33"/>
            <p:cNvSpPr>
              <a:spLocks noChangeShapeType="1"/>
            </p:cNvSpPr>
            <p:nvPr/>
          </p:nvSpPr>
          <p:spPr bwMode="auto">
            <a:xfrm>
              <a:off x="3600" y="2880"/>
              <a:ext cx="480" cy="76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  <p:custDataLst>
      <p:tags r:id="rId1"/>
    </p:custDataLst>
  </p:cSld>
  <p:clrMapOvr>
    <a:masterClrMapping/>
  </p:clrMapOvr>
  <p:transition advTm="246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7" grpId="0" animBg="1"/>
      <p:bldP spid="13329" grpId="0" autoUpdateAnimBg="0"/>
      <p:bldP spid="13330" grpId="0" animBg="1"/>
      <p:bldP spid="133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895350"/>
          </a:xfrm>
          <a:gradFill rotWithShape="0">
            <a:gsLst>
              <a:gs pos="0">
                <a:srgbClr val="006600"/>
              </a:gs>
              <a:gs pos="100000">
                <a:srgbClr val="0066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FFFF00"/>
            </a:solidFill>
          </a:ln>
        </p:spPr>
        <p:txBody>
          <a:bodyPr/>
          <a:lstStyle/>
          <a:p>
            <a:pPr algn="ctr"/>
            <a:r>
              <a:rPr lang="ru-RU" sz="3200" dirty="0">
                <a:solidFill>
                  <a:srgbClr val="FFFF00"/>
                </a:solidFill>
              </a:rPr>
              <a:t>Виды социальных групп. 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1295400" y="1828800"/>
            <a:ext cx="2514600" cy="1295400"/>
            <a:chOff x="816" y="1152"/>
            <a:chExt cx="1584" cy="816"/>
          </a:xfrm>
        </p:grpSpPr>
        <p:sp>
          <p:nvSpPr>
            <p:cNvPr id="14360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816" y="1152"/>
              <a:ext cx="100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 dirty="0">
                  <a:ln w="28575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chemeClr val="bg1">
                      <a:lumMod val="95000"/>
                    </a:schemeClr>
                  </a:solidFill>
                  <a:latin typeface="Impact"/>
                </a:rPr>
                <a:t>племена</a:t>
              </a:r>
            </a:p>
          </p:txBody>
        </p:sp>
        <p:sp>
          <p:nvSpPr>
            <p:cNvPr id="14368" name="Line 32"/>
            <p:cNvSpPr>
              <a:spLocks noChangeShapeType="1"/>
            </p:cNvSpPr>
            <p:nvPr/>
          </p:nvSpPr>
          <p:spPr bwMode="auto">
            <a:xfrm flipH="1" flipV="1">
              <a:off x="1872" y="1488"/>
              <a:ext cx="528" cy="480"/>
            </a:xfrm>
            <a:prstGeom prst="line">
              <a:avLst/>
            </a:prstGeom>
            <a:noFill/>
            <a:ln w="76200">
              <a:solidFill>
                <a:srgbClr val="33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3733800" y="1600200"/>
            <a:ext cx="1828800" cy="1600200"/>
            <a:chOff x="2352" y="1008"/>
            <a:chExt cx="1152" cy="1008"/>
          </a:xfrm>
        </p:grpSpPr>
        <p:sp>
          <p:nvSpPr>
            <p:cNvPr id="14361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2352" y="1008"/>
              <a:ext cx="1152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 dirty="0">
                  <a:ln w="28575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chemeClr val="bg1">
                      <a:lumMod val="95000"/>
                    </a:schemeClr>
                  </a:solidFill>
                  <a:latin typeface="Impact"/>
                </a:rPr>
                <a:t>народности</a:t>
              </a:r>
            </a:p>
          </p:txBody>
        </p:sp>
        <p:sp>
          <p:nvSpPr>
            <p:cNvPr id="14370" name="Line 34"/>
            <p:cNvSpPr>
              <a:spLocks noChangeShapeType="1"/>
            </p:cNvSpPr>
            <p:nvPr/>
          </p:nvSpPr>
          <p:spPr bwMode="auto">
            <a:xfrm flipV="1">
              <a:off x="2928" y="1392"/>
              <a:ext cx="0" cy="624"/>
            </a:xfrm>
            <a:prstGeom prst="line">
              <a:avLst/>
            </a:prstGeom>
            <a:noFill/>
            <a:ln w="76200">
              <a:solidFill>
                <a:srgbClr val="33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6096000" y="1828800"/>
            <a:ext cx="2057400" cy="1295400"/>
            <a:chOff x="3840" y="1152"/>
            <a:chExt cx="1296" cy="816"/>
          </a:xfrm>
        </p:grpSpPr>
        <p:sp>
          <p:nvSpPr>
            <p:cNvPr id="14362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4128" y="1152"/>
              <a:ext cx="100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 dirty="0">
                  <a:ln w="28575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chemeClr val="bg1">
                      <a:lumMod val="95000"/>
                    </a:schemeClr>
                  </a:solidFill>
                  <a:latin typeface="Impact"/>
                </a:rPr>
                <a:t>нации</a:t>
              </a:r>
            </a:p>
          </p:txBody>
        </p:sp>
        <p:sp>
          <p:nvSpPr>
            <p:cNvPr id="14372" name="Line 36"/>
            <p:cNvSpPr>
              <a:spLocks noChangeShapeType="1"/>
            </p:cNvSpPr>
            <p:nvPr/>
          </p:nvSpPr>
          <p:spPr bwMode="auto">
            <a:xfrm flipV="1">
              <a:off x="3840" y="1488"/>
              <a:ext cx="432" cy="480"/>
            </a:xfrm>
            <a:prstGeom prst="line">
              <a:avLst/>
            </a:prstGeom>
            <a:noFill/>
            <a:ln w="76200">
              <a:solidFill>
                <a:srgbClr val="33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1066800" y="3429000"/>
            <a:ext cx="2438400" cy="685800"/>
            <a:chOff x="672" y="2160"/>
            <a:chExt cx="1536" cy="432"/>
          </a:xfrm>
        </p:grpSpPr>
        <p:sp>
          <p:nvSpPr>
            <p:cNvPr id="14363" name="WordArt 27"/>
            <p:cNvSpPr>
              <a:spLocks noChangeArrowheads="1" noChangeShapeType="1" noTextEdit="1"/>
            </p:cNvSpPr>
            <p:nvPr/>
          </p:nvSpPr>
          <p:spPr bwMode="auto">
            <a:xfrm>
              <a:off x="672" y="2160"/>
              <a:ext cx="100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 dirty="0">
                  <a:ln w="28575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chemeClr val="bg1">
                      <a:lumMod val="95000"/>
                    </a:schemeClr>
                  </a:solidFill>
                  <a:latin typeface="Impact"/>
                </a:rPr>
                <a:t>сословия</a:t>
              </a:r>
            </a:p>
          </p:txBody>
        </p:sp>
        <p:sp>
          <p:nvSpPr>
            <p:cNvPr id="14374" name="Line 38"/>
            <p:cNvSpPr>
              <a:spLocks noChangeShapeType="1"/>
            </p:cNvSpPr>
            <p:nvPr/>
          </p:nvSpPr>
          <p:spPr bwMode="auto">
            <a:xfrm flipH="1" flipV="1">
              <a:off x="1776" y="2352"/>
              <a:ext cx="432" cy="240"/>
            </a:xfrm>
            <a:prstGeom prst="line">
              <a:avLst/>
            </a:prstGeom>
            <a:noFill/>
            <a:ln w="76200">
              <a:solidFill>
                <a:srgbClr val="33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6019800" y="3429000"/>
            <a:ext cx="2590800" cy="685800"/>
            <a:chOff x="3792" y="2160"/>
            <a:chExt cx="1632" cy="432"/>
          </a:xfrm>
        </p:grpSpPr>
        <p:sp>
          <p:nvSpPr>
            <p:cNvPr id="14364" name="WordArt 28"/>
            <p:cNvSpPr>
              <a:spLocks noChangeArrowheads="1" noChangeShapeType="1" noTextEdit="1"/>
            </p:cNvSpPr>
            <p:nvPr/>
          </p:nvSpPr>
          <p:spPr bwMode="auto">
            <a:xfrm>
              <a:off x="4416" y="2160"/>
              <a:ext cx="100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 dirty="0">
                  <a:ln w="28575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chemeClr val="bg1">
                      <a:lumMod val="95000"/>
                    </a:schemeClr>
                  </a:solidFill>
                  <a:latin typeface="Impact"/>
                </a:rPr>
                <a:t>классы</a:t>
              </a:r>
            </a:p>
          </p:txBody>
        </p:sp>
        <p:sp>
          <p:nvSpPr>
            <p:cNvPr id="14376" name="Line 40"/>
            <p:cNvSpPr>
              <a:spLocks noChangeShapeType="1"/>
            </p:cNvSpPr>
            <p:nvPr/>
          </p:nvSpPr>
          <p:spPr bwMode="auto">
            <a:xfrm flipV="1">
              <a:off x="3792" y="2304"/>
              <a:ext cx="528" cy="288"/>
            </a:xfrm>
            <a:prstGeom prst="line">
              <a:avLst/>
            </a:prstGeom>
            <a:noFill/>
            <a:ln w="76200">
              <a:solidFill>
                <a:srgbClr val="33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44"/>
          <p:cNvGrpSpPr>
            <a:grpSpLocks/>
          </p:cNvGrpSpPr>
          <p:nvPr/>
        </p:nvGrpSpPr>
        <p:grpSpPr bwMode="auto">
          <a:xfrm>
            <a:off x="1295400" y="4724400"/>
            <a:ext cx="2667000" cy="990600"/>
            <a:chOff x="816" y="2976"/>
            <a:chExt cx="1680" cy="624"/>
          </a:xfrm>
        </p:grpSpPr>
        <p:sp>
          <p:nvSpPr>
            <p:cNvPr id="14365" name="WordArt 29"/>
            <p:cNvSpPr>
              <a:spLocks noChangeArrowheads="1" noChangeShapeType="1" noTextEdit="1"/>
            </p:cNvSpPr>
            <p:nvPr/>
          </p:nvSpPr>
          <p:spPr bwMode="auto">
            <a:xfrm>
              <a:off x="816" y="3312"/>
              <a:ext cx="1296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 dirty="0">
                  <a:ln w="28575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chemeClr val="bg1">
                      <a:lumMod val="95000"/>
                    </a:schemeClr>
                  </a:solidFill>
                  <a:latin typeface="Impact"/>
                </a:rPr>
                <a:t>религиозные</a:t>
              </a:r>
            </a:p>
          </p:txBody>
        </p:sp>
        <p:sp>
          <p:nvSpPr>
            <p:cNvPr id="14378" name="Line 42"/>
            <p:cNvSpPr>
              <a:spLocks noChangeShapeType="1"/>
            </p:cNvSpPr>
            <p:nvPr/>
          </p:nvSpPr>
          <p:spPr bwMode="auto">
            <a:xfrm flipH="1">
              <a:off x="1968" y="2976"/>
              <a:ext cx="528" cy="240"/>
            </a:xfrm>
            <a:prstGeom prst="line">
              <a:avLst/>
            </a:prstGeom>
            <a:noFill/>
            <a:ln w="76200">
              <a:solidFill>
                <a:srgbClr val="33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46"/>
          <p:cNvGrpSpPr>
            <a:grpSpLocks/>
          </p:cNvGrpSpPr>
          <p:nvPr/>
        </p:nvGrpSpPr>
        <p:grpSpPr bwMode="auto">
          <a:xfrm>
            <a:off x="3733800" y="4648200"/>
            <a:ext cx="2362200" cy="1600200"/>
            <a:chOff x="2352" y="2928"/>
            <a:chExt cx="1488" cy="1008"/>
          </a:xfrm>
        </p:grpSpPr>
        <p:sp>
          <p:nvSpPr>
            <p:cNvPr id="14367" name="WordArt 31"/>
            <p:cNvSpPr>
              <a:spLocks noChangeArrowheads="1" noChangeShapeType="1" noTextEdit="1"/>
            </p:cNvSpPr>
            <p:nvPr/>
          </p:nvSpPr>
          <p:spPr bwMode="auto">
            <a:xfrm>
              <a:off x="2352" y="3552"/>
              <a:ext cx="1488" cy="3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 dirty="0">
                  <a:ln w="28575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chemeClr val="bg1">
                      <a:lumMod val="95000"/>
                    </a:schemeClr>
                  </a:solidFill>
                  <a:latin typeface="Impact"/>
                </a:rPr>
                <a:t>территориальные</a:t>
              </a:r>
            </a:p>
          </p:txBody>
        </p:sp>
        <p:sp>
          <p:nvSpPr>
            <p:cNvPr id="14381" name="Line 45"/>
            <p:cNvSpPr>
              <a:spLocks noChangeShapeType="1"/>
            </p:cNvSpPr>
            <p:nvPr/>
          </p:nvSpPr>
          <p:spPr bwMode="auto">
            <a:xfrm>
              <a:off x="2976" y="2928"/>
              <a:ext cx="0" cy="480"/>
            </a:xfrm>
            <a:prstGeom prst="line">
              <a:avLst/>
            </a:prstGeom>
            <a:noFill/>
            <a:ln w="76200">
              <a:solidFill>
                <a:srgbClr val="33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48"/>
          <p:cNvGrpSpPr>
            <a:grpSpLocks/>
          </p:cNvGrpSpPr>
          <p:nvPr/>
        </p:nvGrpSpPr>
        <p:grpSpPr bwMode="auto">
          <a:xfrm>
            <a:off x="5715000" y="4648200"/>
            <a:ext cx="3276600" cy="1066800"/>
            <a:chOff x="3600" y="2928"/>
            <a:chExt cx="2064" cy="672"/>
          </a:xfrm>
        </p:grpSpPr>
        <p:sp>
          <p:nvSpPr>
            <p:cNvPr id="14366" name="WordArt 30"/>
            <p:cNvSpPr>
              <a:spLocks noChangeArrowheads="1" noChangeShapeType="1" noTextEdit="1"/>
            </p:cNvSpPr>
            <p:nvPr/>
          </p:nvSpPr>
          <p:spPr bwMode="auto">
            <a:xfrm>
              <a:off x="4080" y="3216"/>
              <a:ext cx="1584" cy="3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 dirty="0">
                  <a:ln w="28575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chemeClr val="bg1">
                      <a:lumMod val="95000"/>
                    </a:schemeClr>
                  </a:solidFill>
                  <a:latin typeface="Impact"/>
                </a:rPr>
                <a:t>профессиональные</a:t>
              </a:r>
            </a:p>
          </p:txBody>
        </p:sp>
        <p:sp>
          <p:nvSpPr>
            <p:cNvPr id="14383" name="Line 47"/>
            <p:cNvSpPr>
              <a:spLocks noChangeShapeType="1"/>
            </p:cNvSpPr>
            <p:nvPr/>
          </p:nvSpPr>
          <p:spPr bwMode="auto">
            <a:xfrm>
              <a:off x="3600" y="2928"/>
              <a:ext cx="480" cy="240"/>
            </a:xfrm>
            <a:prstGeom prst="line">
              <a:avLst/>
            </a:prstGeom>
            <a:noFill/>
            <a:ln w="76200">
              <a:solidFill>
                <a:srgbClr val="33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3000364" y="3214686"/>
            <a:ext cx="351132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kern="10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социальные</a:t>
            </a:r>
          </a:p>
          <a:p>
            <a:pPr algn="ctr"/>
            <a:r>
              <a:rPr lang="ru-RU" sz="4400" b="1" kern="10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группы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07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214290"/>
            <a:ext cx="7772400" cy="895350"/>
          </a:xfrm>
          <a:gradFill rotWithShape="0">
            <a:gsLst>
              <a:gs pos="0">
                <a:srgbClr val="006600"/>
              </a:gs>
              <a:gs pos="100000">
                <a:srgbClr val="0066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FFFF00"/>
            </a:solidFill>
          </a:ln>
        </p:spPr>
        <p:txBody>
          <a:bodyPr/>
          <a:lstStyle/>
          <a:p>
            <a:pPr algn="ctr"/>
            <a:r>
              <a:rPr lang="ru-RU" sz="3200" dirty="0">
                <a:solidFill>
                  <a:srgbClr val="FFFF00"/>
                </a:solidFill>
              </a:rPr>
              <a:t>Индивид и социальная группа. </a:t>
            </a:r>
          </a:p>
        </p:txBody>
      </p:sp>
      <p:graphicFrame>
        <p:nvGraphicFramePr>
          <p:cNvPr id="15388" name="Object 28"/>
          <p:cNvGraphicFramePr>
            <a:graphicFrameLocks noChangeAspect="1"/>
          </p:cNvGraphicFramePr>
          <p:nvPr/>
        </p:nvGraphicFramePr>
        <p:xfrm>
          <a:off x="714348" y="3071810"/>
          <a:ext cx="1285875" cy="1366838"/>
        </p:xfrm>
        <a:graphic>
          <a:graphicData uri="http://schemas.openxmlformats.org/presentationml/2006/ole">
            <p:oleObj spid="_x0000_s4098" name="Clip" r:id="rId4" imgW="784080" imgH="834480" progId="">
              <p:embed/>
            </p:oleObj>
          </a:graphicData>
        </a:graphic>
      </p:graphicFrame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2428860" y="1428736"/>
            <a:ext cx="3133725" cy="1752600"/>
            <a:chOff x="1536" y="912"/>
            <a:chExt cx="1974" cy="1104"/>
          </a:xfrm>
        </p:grpSpPr>
        <p:sp>
          <p:nvSpPr>
            <p:cNvPr id="15389" name="WordArt 29"/>
            <p:cNvSpPr>
              <a:spLocks noChangeArrowheads="1" noChangeShapeType="1" noTextEdit="1"/>
            </p:cNvSpPr>
            <p:nvPr/>
          </p:nvSpPr>
          <p:spPr bwMode="auto">
            <a:xfrm>
              <a:off x="2256" y="912"/>
              <a:ext cx="1254" cy="36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19050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latin typeface="Impact"/>
                </a:rPr>
                <a:t>дворянин</a:t>
              </a:r>
            </a:p>
          </p:txBody>
        </p:sp>
        <p:sp>
          <p:nvSpPr>
            <p:cNvPr id="15393" name="Line 33"/>
            <p:cNvSpPr>
              <a:spLocks noChangeShapeType="1"/>
            </p:cNvSpPr>
            <p:nvPr/>
          </p:nvSpPr>
          <p:spPr bwMode="auto">
            <a:xfrm flipV="1">
              <a:off x="1536" y="1152"/>
              <a:ext cx="624" cy="864"/>
            </a:xfrm>
            <a:prstGeom prst="line">
              <a:avLst/>
            </a:prstGeom>
            <a:noFill/>
            <a:ln w="76200">
              <a:solidFill>
                <a:srgbClr val="99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2514600" y="2921000"/>
            <a:ext cx="3057525" cy="660400"/>
            <a:chOff x="1584" y="1840"/>
            <a:chExt cx="1926" cy="416"/>
          </a:xfrm>
        </p:grpSpPr>
        <p:sp>
          <p:nvSpPr>
            <p:cNvPr id="15390" name="WordArt 30"/>
            <p:cNvSpPr>
              <a:spLocks noChangeArrowheads="1" noChangeShapeType="1" noTextEdit="1"/>
            </p:cNvSpPr>
            <p:nvPr/>
          </p:nvSpPr>
          <p:spPr bwMode="auto">
            <a:xfrm>
              <a:off x="2256" y="1840"/>
              <a:ext cx="1254" cy="36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19050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latin typeface="Impact"/>
                </a:rPr>
                <a:t>Артист</a:t>
              </a:r>
            </a:p>
          </p:txBody>
        </p:sp>
        <p:sp>
          <p:nvSpPr>
            <p:cNvPr id="15394" name="Line 34"/>
            <p:cNvSpPr>
              <a:spLocks noChangeShapeType="1"/>
            </p:cNvSpPr>
            <p:nvPr/>
          </p:nvSpPr>
          <p:spPr bwMode="auto">
            <a:xfrm flipV="1">
              <a:off x="1584" y="2064"/>
              <a:ext cx="576" cy="192"/>
            </a:xfrm>
            <a:prstGeom prst="line">
              <a:avLst/>
            </a:prstGeom>
            <a:noFill/>
            <a:ln w="76200">
              <a:solidFill>
                <a:srgbClr val="33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2514600" y="4267200"/>
            <a:ext cx="3057525" cy="698500"/>
            <a:chOff x="1584" y="2688"/>
            <a:chExt cx="1926" cy="440"/>
          </a:xfrm>
        </p:grpSpPr>
        <p:sp>
          <p:nvSpPr>
            <p:cNvPr id="15391" name="WordArt 31"/>
            <p:cNvSpPr>
              <a:spLocks noChangeArrowheads="1" noChangeShapeType="1" noTextEdit="1"/>
            </p:cNvSpPr>
            <p:nvPr/>
          </p:nvSpPr>
          <p:spPr bwMode="auto">
            <a:xfrm>
              <a:off x="2256" y="2768"/>
              <a:ext cx="1254" cy="36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19050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latin typeface="Impact"/>
                </a:rPr>
                <a:t>испанец</a:t>
              </a:r>
            </a:p>
          </p:txBody>
        </p:sp>
        <p:sp>
          <p:nvSpPr>
            <p:cNvPr id="15395" name="Line 35"/>
            <p:cNvSpPr>
              <a:spLocks noChangeShapeType="1"/>
            </p:cNvSpPr>
            <p:nvPr/>
          </p:nvSpPr>
          <p:spPr bwMode="auto">
            <a:xfrm>
              <a:off x="1584" y="2688"/>
              <a:ext cx="576" cy="96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2438400" y="4648200"/>
            <a:ext cx="3124200" cy="1676400"/>
            <a:chOff x="1536" y="2928"/>
            <a:chExt cx="1968" cy="1056"/>
          </a:xfrm>
        </p:grpSpPr>
        <p:sp>
          <p:nvSpPr>
            <p:cNvPr id="15392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2256" y="3696"/>
              <a:ext cx="124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19050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latin typeface="Impact"/>
                </a:rPr>
                <a:t>католик</a:t>
              </a:r>
            </a:p>
          </p:txBody>
        </p:sp>
        <p:sp>
          <p:nvSpPr>
            <p:cNvPr id="15396" name="Line 36"/>
            <p:cNvSpPr>
              <a:spLocks noChangeShapeType="1"/>
            </p:cNvSpPr>
            <p:nvPr/>
          </p:nvSpPr>
          <p:spPr bwMode="auto">
            <a:xfrm>
              <a:off x="1536" y="2928"/>
              <a:ext cx="576" cy="72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401" name="Text Box 41"/>
          <p:cNvSpPr txBox="1">
            <a:spLocks noChangeArrowheads="1"/>
          </p:cNvSpPr>
          <p:nvPr/>
        </p:nvSpPr>
        <p:spPr bwMode="auto">
          <a:xfrm>
            <a:off x="6148388" y="2819400"/>
            <a:ext cx="2048767" cy="2308324"/>
          </a:xfrm>
          <a:prstGeom prst="rect">
            <a:avLst/>
          </a:prstGeom>
          <a:solidFill>
            <a:srgbClr val="FFFF00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dirty="0"/>
              <a:t>Один и тот же </a:t>
            </a:r>
          </a:p>
          <a:p>
            <a:pPr algn="ctr"/>
            <a:r>
              <a:rPr lang="ru-RU" sz="2400" dirty="0"/>
              <a:t>индивид</a:t>
            </a:r>
          </a:p>
          <a:p>
            <a:pPr algn="ctr"/>
            <a:r>
              <a:rPr lang="ru-RU" sz="2400" dirty="0"/>
              <a:t>включается </a:t>
            </a:r>
          </a:p>
          <a:p>
            <a:pPr algn="ctr"/>
            <a:r>
              <a:rPr lang="ru-RU" sz="2400" dirty="0"/>
              <a:t>в разные</a:t>
            </a:r>
          </a:p>
          <a:p>
            <a:pPr algn="ctr"/>
            <a:r>
              <a:rPr lang="ru-RU" sz="2400" dirty="0"/>
              <a:t>социальные</a:t>
            </a:r>
          </a:p>
          <a:p>
            <a:pPr algn="ctr"/>
            <a:r>
              <a:rPr lang="ru-RU" sz="2400" dirty="0"/>
              <a:t>группы</a:t>
            </a:r>
          </a:p>
        </p:txBody>
      </p:sp>
    </p:spTree>
    <p:custDataLst>
      <p:tags r:id="rId2"/>
    </p:custDataLst>
  </p:cSld>
  <p:clrMapOvr>
    <a:masterClrMapping/>
  </p:clrMapOvr>
  <p:transition advTm="176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01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14290"/>
            <a:ext cx="7772400" cy="895350"/>
          </a:xfrm>
          <a:gradFill rotWithShape="0">
            <a:gsLst>
              <a:gs pos="0">
                <a:srgbClr val="006600"/>
              </a:gs>
              <a:gs pos="100000">
                <a:srgbClr val="0066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FFFF00"/>
            </a:solidFill>
          </a:ln>
        </p:spPr>
        <p:txBody>
          <a:bodyPr/>
          <a:lstStyle/>
          <a:p>
            <a:pPr algn="ctr"/>
            <a:r>
              <a:rPr lang="ru-RU" sz="3200" dirty="0">
                <a:solidFill>
                  <a:srgbClr val="FFFF00"/>
                </a:solidFill>
              </a:rPr>
              <a:t>Индивид и социальная группа. </a:t>
            </a:r>
          </a:p>
        </p:txBody>
      </p:sp>
      <p:sp>
        <p:nvSpPr>
          <p:cNvPr id="16401" name="WordArt 17"/>
          <p:cNvSpPr>
            <a:spLocks noChangeArrowheads="1" noChangeShapeType="1" noTextEdit="1"/>
          </p:cNvSpPr>
          <p:nvPr/>
        </p:nvSpPr>
        <p:spPr bwMode="auto">
          <a:xfrm>
            <a:off x="1295400" y="1676400"/>
            <a:ext cx="291465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3366FF"/>
                    </a:gs>
                    <a:gs pos="12500">
                      <a:srgbClr val="01A78F"/>
                    </a:gs>
                    <a:gs pos="25000">
                      <a:srgbClr val="FFFF00"/>
                    </a:gs>
                    <a:gs pos="37500">
                      <a:srgbClr val="FF6633"/>
                    </a:gs>
                    <a:gs pos="50000">
                      <a:srgbClr val="FF3399"/>
                    </a:gs>
                    <a:gs pos="62500">
                      <a:srgbClr val="FF6633"/>
                    </a:gs>
                    <a:gs pos="75000">
                      <a:srgbClr val="FFFF00"/>
                    </a:gs>
                    <a:gs pos="875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latin typeface="Arial"/>
                <a:cs typeface="Arial"/>
              </a:rPr>
              <a:t>социальная </a:t>
            </a:r>
          </a:p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3366FF"/>
                    </a:gs>
                    <a:gs pos="12500">
                      <a:srgbClr val="01A78F"/>
                    </a:gs>
                    <a:gs pos="25000">
                      <a:srgbClr val="FFFF00"/>
                    </a:gs>
                    <a:gs pos="37500">
                      <a:srgbClr val="FF6633"/>
                    </a:gs>
                    <a:gs pos="50000">
                      <a:srgbClr val="FF3399"/>
                    </a:gs>
                    <a:gs pos="62500">
                      <a:srgbClr val="FF6633"/>
                    </a:gs>
                    <a:gs pos="75000">
                      <a:srgbClr val="FFFF00"/>
                    </a:gs>
                    <a:gs pos="875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latin typeface="Arial"/>
                <a:cs typeface="Arial"/>
              </a:rPr>
              <a:t>группа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343399" y="1752601"/>
            <a:ext cx="3581400" cy="1179513"/>
            <a:chOff x="2736" y="1104"/>
            <a:chExt cx="2256" cy="743"/>
          </a:xfrm>
        </p:grpSpPr>
        <p:sp>
          <p:nvSpPr>
            <p:cNvPr id="16402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3372" y="1104"/>
              <a:ext cx="1620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336699"/>
                  </a:solidFill>
                  <a:effectLst>
                    <a:outerShdw dist="45791" dir="2021404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Организации</a:t>
              </a:r>
            </a:p>
          </p:txBody>
        </p:sp>
        <p:sp>
          <p:nvSpPr>
            <p:cNvPr id="16403" name="AutoShape 19"/>
            <p:cNvSpPr>
              <a:spLocks noChangeArrowheads="1"/>
            </p:cNvSpPr>
            <p:nvPr/>
          </p:nvSpPr>
          <p:spPr bwMode="auto">
            <a:xfrm>
              <a:off x="2736" y="1344"/>
              <a:ext cx="480" cy="192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chemeClr val="hlink"/>
            </a:solidFill>
            <a:ln w="571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4" name="Text Box 20"/>
            <p:cNvSpPr txBox="1">
              <a:spLocks noChangeArrowheads="1"/>
            </p:cNvSpPr>
            <p:nvPr/>
          </p:nvSpPr>
          <p:spPr bwMode="auto">
            <a:xfrm>
              <a:off x="3600" y="1440"/>
              <a:ext cx="128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dirty="0"/>
                <a:t>Цель- защита</a:t>
              </a:r>
            </a:p>
            <a:p>
              <a:pPr algn="ctr"/>
              <a:r>
                <a:rPr lang="ru-RU" dirty="0"/>
                <a:t> интересов группы</a:t>
              </a: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1676400" y="2971800"/>
            <a:ext cx="3429000" cy="1333500"/>
            <a:chOff x="1056" y="1872"/>
            <a:chExt cx="2160" cy="840"/>
          </a:xfrm>
        </p:grpSpPr>
        <p:sp>
          <p:nvSpPr>
            <p:cNvPr id="16406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1056" y="2400"/>
              <a:ext cx="1488" cy="31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FF00"/>
                      </a:gs>
                      <a:gs pos="100000">
                        <a:srgbClr val="FF9933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C0C0C0"/>
                    </a:outerShdw>
                  </a:effectLst>
                  <a:latin typeface="Impact"/>
                </a:rPr>
                <a:t>профсоюзы</a:t>
              </a:r>
            </a:p>
          </p:txBody>
        </p:sp>
        <p:sp>
          <p:nvSpPr>
            <p:cNvPr id="16411" name="Line 27"/>
            <p:cNvSpPr>
              <a:spLocks noChangeShapeType="1"/>
            </p:cNvSpPr>
            <p:nvPr/>
          </p:nvSpPr>
          <p:spPr bwMode="auto">
            <a:xfrm flipH="1">
              <a:off x="2256" y="1872"/>
              <a:ext cx="960" cy="432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3429000" y="3276600"/>
            <a:ext cx="1828800" cy="2209800"/>
            <a:chOff x="2160" y="2064"/>
            <a:chExt cx="1152" cy="1392"/>
          </a:xfrm>
        </p:grpSpPr>
        <p:sp>
          <p:nvSpPr>
            <p:cNvPr id="16407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2160" y="3024"/>
              <a:ext cx="960" cy="432"/>
            </a:xfrm>
            <a:prstGeom prst="rect">
              <a:avLst/>
            </a:prstGeom>
          </p:spPr>
          <p:txBody>
            <a:bodyPr wrap="none" fromWordArt="1">
              <a:prstTxWarp prst="textFadeUp">
                <a:avLst>
                  <a:gd name="adj" fmla="val 0"/>
                </a:avLst>
              </a:prstTxWarp>
            </a:bodyPr>
            <a:lstStyle/>
            <a:p>
              <a:r>
                <a:rPr lang="ru-RU" sz="3600" kern="10">
                  <a:ln w="12700">
                    <a:solidFill>
                      <a:srgbClr val="99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520402"/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партии</a:t>
              </a:r>
            </a:p>
          </p:txBody>
        </p:sp>
        <p:sp>
          <p:nvSpPr>
            <p:cNvPr id="16413" name="Line 29"/>
            <p:cNvSpPr>
              <a:spLocks noChangeShapeType="1"/>
            </p:cNvSpPr>
            <p:nvPr/>
          </p:nvSpPr>
          <p:spPr bwMode="auto">
            <a:xfrm flipH="1">
              <a:off x="2496" y="2064"/>
              <a:ext cx="816" cy="912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4800600" y="3276600"/>
            <a:ext cx="2286000" cy="1511300"/>
            <a:chOff x="3024" y="2064"/>
            <a:chExt cx="1440" cy="952"/>
          </a:xfrm>
        </p:grpSpPr>
        <p:sp>
          <p:nvSpPr>
            <p:cNvPr id="16409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3024" y="2448"/>
              <a:ext cx="1440" cy="568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CC99FF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100000">
                        <a:srgbClr val="CC00CC"/>
                      </a:gs>
                    </a:gsLst>
                    <a:lin ang="5400000" scaled="1"/>
                  </a:gradFill>
                  <a:latin typeface="Impact"/>
                </a:rPr>
                <a:t>предпринимательские</a:t>
              </a:r>
            </a:p>
            <a:p>
              <a:r>
                <a:rPr lang="ru-RU" sz="3600" kern="10">
                  <a:ln w="9525">
                    <a:solidFill>
                      <a:srgbClr val="CC99FF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100000">
                        <a:srgbClr val="CC00CC"/>
                      </a:gs>
                    </a:gsLst>
                    <a:lin ang="5400000" scaled="1"/>
                  </a:gradFill>
                  <a:latin typeface="Impact"/>
                </a:rPr>
                <a:t>союзы</a:t>
              </a:r>
            </a:p>
          </p:txBody>
        </p:sp>
        <p:sp>
          <p:nvSpPr>
            <p:cNvPr id="16415" name="Line 31"/>
            <p:cNvSpPr>
              <a:spLocks noChangeShapeType="1"/>
            </p:cNvSpPr>
            <p:nvPr/>
          </p:nvSpPr>
          <p:spPr bwMode="auto">
            <a:xfrm>
              <a:off x="3792" y="2064"/>
              <a:ext cx="0" cy="336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6400800" y="3276600"/>
            <a:ext cx="1895475" cy="2133600"/>
            <a:chOff x="4032" y="2064"/>
            <a:chExt cx="1194" cy="1344"/>
          </a:xfrm>
        </p:grpSpPr>
        <p:sp>
          <p:nvSpPr>
            <p:cNvPr id="16408" name="WordArt 24" descr="Белый мрамор"/>
            <p:cNvSpPr>
              <a:spLocks noChangeArrowheads="1" noChangeShapeType="1" noTextEdit="1"/>
            </p:cNvSpPr>
            <p:nvPr/>
          </p:nvSpPr>
          <p:spPr bwMode="auto">
            <a:xfrm>
              <a:off x="4032" y="3072"/>
              <a:ext cx="1194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990000"/>
                    </a:solidFill>
                    <a:round/>
                    <a:headEnd/>
                    <a:tailEnd/>
                  </a:ln>
                  <a:blipFill dpi="0" rotWithShape="0">
                    <a:blip r:embed="rId3"/>
                    <a:srcRect/>
                    <a:tile tx="0" ty="0" sx="100000" sy="100000" flip="none" algn="tl"/>
                  </a:blipFill>
                  <a:latin typeface="Arial"/>
                  <a:cs typeface="Arial"/>
                </a:rPr>
                <a:t>церковь</a:t>
              </a:r>
            </a:p>
          </p:txBody>
        </p:sp>
        <p:sp>
          <p:nvSpPr>
            <p:cNvPr id="16417" name="Line 33"/>
            <p:cNvSpPr>
              <a:spLocks noChangeShapeType="1"/>
            </p:cNvSpPr>
            <p:nvPr/>
          </p:nvSpPr>
          <p:spPr bwMode="auto">
            <a:xfrm>
              <a:off x="4560" y="2064"/>
              <a:ext cx="0" cy="96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37"/>
          <p:cNvGrpSpPr>
            <a:grpSpLocks/>
          </p:cNvGrpSpPr>
          <p:nvPr/>
        </p:nvGrpSpPr>
        <p:grpSpPr bwMode="auto">
          <a:xfrm>
            <a:off x="7772400" y="3276600"/>
            <a:ext cx="930275" cy="1052513"/>
            <a:chOff x="4896" y="2064"/>
            <a:chExt cx="586" cy="663"/>
          </a:xfrm>
        </p:grpSpPr>
        <p:sp>
          <p:nvSpPr>
            <p:cNvPr id="16410" name="WordArt 26" descr="Частый вертикальный"/>
            <p:cNvSpPr>
              <a:spLocks noChangeArrowheads="1" noChangeShapeType="1" noTextEdit="1"/>
            </p:cNvSpPr>
            <p:nvPr/>
          </p:nvSpPr>
          <p:spPr bwMode="auto">
            <a:xfrm>
              <a:off x="4944" y="2448"/>
              <a:ext cx="538" cy="279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0"/>
                </a:avLst>
              </a:prstTxWarp>
            </a:bodyPr>
            <a:lstStyle/>
            <a:p>
              <a:r>
                <a:rPr lang="ru-RU" sz="3600" kern="10">
                  <a:ln w="12700">
                    <a:solidFill>
                      <a:schemeClr val="tx2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latin typeface="Arial"/>
                  <a:cs typeface="Arial"/>
                </a:rPr>
                <a:t>и др.</a:t>
              </a:r>
            </a:p>
          </p:txBody>
        </p:sp>
        <p:sp>
          <p:nvSpPr>
            <p:cNvPr id="16420" name="Line 36"/>
            <p:cNvSpPr>
              <a:spLocks noChangeShapeType="1"/>
            </p:cNvSpPr>
            <p:nvPr/>
          </p:nvSpPr>
          <p:spPr bwMode="auto">
            <a:xfrm>
              <a:off x="4896" y="2064"/>
              <a:ext cx="240" cy="336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357158" y="5643578"/>
            <a:ext cx="8429684" cy="1015663"/>
          </a:xfrm>
          <a:prstGeom prst="rect">
            <a:avLst/>
          </a:prstGeom>
          <a:solidFill>
            <a:srgbClr val="FFFF00"/>
          </a:solidFill>
          <a:ln w="762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tabLst>
                <a:tab pos="8154988" algn="l"/>
              </a:tabLst>
            </a:pPr>
            <a:r>
              <a:rPr lang="ru-RU" sz="2000" dirty="0"/>
              <a:t>Общественные объединения-формирования </a:t>
            </a:r>
            <a:r>
              <a:rPr lang="ru-RU" sz="2000" dirty="0" smtClean="0"/>
              <a:t>граждан основанные </a:t>
            </a:r>
            <a:r>
              <a:rPr lang="ru-RU" sz="2000" dirty="0"/>
              <a:t>на добровольном </a:t>
            </a:r>
            <a:r>
              <a:rPr lang="ru-RU" sz="2000" dirty="0" smtClean="0"/>
              <a:t>участии, общности взглядов и интересов, самоуправлении</a:t>
            </a:r>
            <a:r>
              <a:rPr lang="ru-RU" sz="2000" dirty="0"/>
              <a:t>, преследующие цели </a:t>
            </a:r>
            <a:r>
              <a:rPr lang="ru-RU" sz="2000" dirty="0" smtClean="0"/>
              <a:t>совместной </a:t>
            </a:r>
            <a:r>
              <a:rPr lang="ru-RU" sz="2000" dirty="0"/>
              <a:t>реализации своих прав и интересов. </a:t>
            </a:r>
          </a:p>
        </p:txBody>
      </p:sp>
    </p:spTree>
    <p:custDataLst>
      <p:tags r:id="rId1"/>
    </p:custDataLst>
  </p:cSld>
  <p:clrMapOvr>
    <a:masterClrMapping/>
  </p:clrMapOvr>
  <p:transition advTm="260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2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2.5|3|2.9|3.3|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|3.1|2.9|3.1|3.2|3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2.4|1.9|4.9|1.8|2|1.9|2.5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2.4|2|2.1|2.5|2|2.2|2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2.2|2.4|2.1|3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3|2.3|2.2|2.4|2.4|2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.8|1.7|4.1|1.5|2|2.7|2|2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2.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</TotalTime>
  <Words>462</Words>
  <Application>Microsoft Office PowerPoint</Application>
  <PresentationFormat>Экран (4:3)</PresentationFormat>
  <Paragraphs>127</Paragraphs>
  <Slides>11</Slides>
  <Notes>1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Трек</vt:lpstr>
      <vt:lpstr>Clip</vt:lpstr>
      <vt:lpstr>Точечный рисунок BMP</vt:lpstr>
      <vt:lpstr>ИСТОРИЧЕСКИЙ  ПРОЦЕСС</vt:lpstr>
      <vt:lpstr>Слайд 2</vt:lpstr>
      <vt:lpstr>Слайд 3</vt:lpstr>
      <vt:lpstr>Слайд 4</vt:lpstr>
      <vt:lpstr>Народные массы, как субъект исторического процесса. </vt:lpstr>
      <vt:lpstr>Социальные группы,общественные объединения. </vt:lpstr>
      <vt:lpstr>Виды социальных групп. </vt:lpstr>
      <vt:lpstr>Индивид и социальная группа. </vt:lpstr>
      <vt:lpstr>Индивид и социальная группа. </vt:lpstr>
      <vt:lpstr>Исторические личности. </vt:lpstr>
      <vt:lpstr>Исторические личности.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Admin</cp:lastModifiedBy>
  <cp:revision>7</cp:revision>
  <dcterms:created xsi:type="dcterms:W3CDTF">2013-03-16T17:45:09Z</dcterms:created>
  <dcterms:modified xsi:type="dcterms:W3CDTF">2014-01-30T19:32:50Z</dcterms:modified>
</cp:coreProperties>
</file>