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F4415-5C89-4041-8910-D915687556E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64DA1-B9CD-449F-9157-D5F945AEC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064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64DA1-B9CD-449F-9157-D5F945AEC0B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89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%D0%9F%D0%BE%D1%81%D1%82%D1%80%D0%BE%D0%B5%D0%BD%D0%B8%D0%B5_%D1%81_%D0%BF%D0%BE%D0%BC%D0%BE%D1%89%D1%8C%D1%8E_%D1%86%D0%B8%D1%80%D0%BA%D1%83%D0%BB%D1%8F_%D0%B8_%D0%BB%D0%B8%D0%BD%D0%B5%D0%B9%D0%BA%D0%B8?action=edit&amp;redlink=1" TargetMode="External"/><Relationship Id="rId2" Type="http://schemas.openxmlformats.org/officeDocument/2006/relationships/hyperlink" Target="http://ru.science.wikia.com/wiki/%D0%9D%D0%B0%D1%87%D0%B0%D0%BB%D0%B0_%D0%95%D0%B2%D0%BA%D0%BB%D0%B8%D0%B4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%D0%97%D0%BE%D0%BB%D0%BE%D1%82%D0%BE%D0%B5_%D1%81%D0%B5%D1%87%D0%B5%D0%BD%D0%B8%D0%B5" TargetMode="External"/><Relationship Id="rId2" Type="http://schemas.openxmlformats.org/officeDocument/2006/relationships/hyperlink" Target="http://ru.science.wikia.com/wiki/%D0%98%D1%80%D1%80%D0%B0%D1%86%D0%B8%D0%BE%D0%BD%D0%B0%D0%BB%D1%8C%D0%BD%D0%BE%D0%B5_%D1%87%D0%B8%D1%81%D0%BB%D0%BE?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science.wikia.com/wiki/%D0%9F%D1%80%D0%BE%D0%BF%D0%BE%D1%80%D1%86%D0%B8%D1%8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Phidias?action=edit&amp;redlink=1" TargetMode="External"/><Relationship Id="rId2" Type="http://schemas.openxmlformats.org/officeDocument/2006/relationships/hyperlink" Target="http://ru.science.wikia.com/wiki/%D0%97%D0%BE%D0%BB%D0%BE%D1%82%D0%BE%D0%B5_%D1%81%D0%B5%D1%87%D0%B5%D0%BD%D0%B8%D0%B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%D0%97%D0%BE%D0%BB%D0%BE%D1%82%D0%BE%D0%B5_%D1%81%D0%B5%D1%87%D0%B5%D0%BD%D0%B8%D0%B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science.wikia.com/wiki/%D0%A7%D0%B8%D1%81%D0%BB%D0%B0_%D0%A4%D0%B8%D0%B1%D0%BE%D0%BD%D0%B0%D1%87%D1%87%D0%B8?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science.wikia.com/wiki/%D0%98%D1%80%D1%80%D0%B0%D1%86%D0%B8%D0%BE%D0%BD%D0%B0%D0%BB%D1%8C%D0%BD%D0%BE%D0%B5_%D1%87%D0%B8%D1%81%D0%BB%D0%BE?action=edit&amp;redlink=1" TargetMode="External"/><Relationship Id="rId2" Type="http://schemas.openxmlformats.org/officeDocument/2006/relationships/hyperlink" Target="http://ru.science.wikia.com/wiki/%D0%97%D0%BE%D0%BB%D0%BE%D1%82%D0%BE%D0%B5_%D1%81%D0%B5%D1%87%D0%B5%D0%BD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science.wikia.com/wiki/%D0%A7%D0%B8%D1%81%D0%BB%D0%B0_%D0%A4%D0%B8%D0%B1%D0%BE%D0%BD%D0%B0%D1%87%D1%87%D0%B8?action=edit&amp;redlink=1" TargetMode="External"/><Relationship Id="rId5" Type="http://schemas.openxmlformats.org/officeDocument/2006/relationships/hyperlink" Target="http://ru.science.wikia.com/wiki/%D0%A6%D0%B5%D0%BF%D0%BD%D0%B0%D1%8F_%D0%B4%D1%80%D0%BE%D0%B1%D1%8C?action=edit&amp;redlink=1" TargetMode="External"/><Relationship Id="rId4" Type="http://schemas.openxmlformats.org/officeDocument/2006/relationships/hyperlink" Target="http://ru.science.wikia.com/wiki/%D0%90%D0%BB%D0%B3%D0%B5%D0%B1%D1%80%D0%B0%D0%B8%D1%87%D0%B5%D1%81%D0%BA%D0%BE%D0%B5_%D1%87%D0%B8%D1%81%D0%BB%D0%BE?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Золотое сечение и числа Фибоначчи.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9873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2420888"/>
            <a:ext cx="3017490" cy="3017490"/>
          </a:xfrm>
        </p:spPr>
      </p:pic>
    </p:spTree>
    <p:extLst>
      <p:ext uri="{BB962C8B-B14F-4D97-AF65-F5344CB8AC3E}">
        <p14:creationId xmlns:p14="http://schemas.microsoft.com/office/powerpoint/2010/main" xmlns="" val="133627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9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2"/>
            <a:r>
              <a:rPr lang="ru-RU" dirty="0"/>
              <a:t>В дошедшей до нас античной литературе деление отрезка в крайнем и среднем отношении (</a:t>
            </a:r>
            <a:r>
              <a:rPr lang="el-GR" dirty="0"/>
              <a:t>ἄκρος καὶ μέσος λόγος</a:t>
            </a:r>
            <a:r>
              <a:rPr lang="ru-RU" dirty="0"/>
              <a:t>) впервые встречается в </a:t>
            </a:r>
            <a:r>
              <a:rPr lang="ru-RU" dirty="0">
                <a:hlinkClick r:id="rId2" tooltip="Начала Евклида"/>
              </a:rPr>
              <a:t>«Началах» Евклида</a:t>
            </a:r>
            <a:r>
              <a:rPr lang="ru-RU" dirty="0"/>
              <a:t> (</a:t>
            </a:r>
            <a:r>
              <a:rPr lang="ru-RU" dirty="0" err="1"/>
              <a:t>ок</a:t>
            </a:r>
            <a:r>
              <a:rPr lang="ru-RU" dirty="0"/>
              <a:t>. 300 до н. э.), где оно применяется для построения правильного пятиугольника. </a:t>
            </a:r>
          </a:p>
          <a:p>
            <a:pPr lvl="0"/>
            <a:r>
              <a:rPr lang="ru-RU" dirty="0"/>
              <a:t>В правильной пятиконечной звезде каждый отрезок делится пересекающим его отрезком в золотом сечении (на приведённом рисунке отношение красного отрезка к зелёному, так же как зелёного к синему, так же как синего к фиолетовому, равны ). </a:t>
            </a:r>
          </a:p>
          <a:p>
            <a:r>
              <a:rPr lang="ru-RU" b="1" dirty="0" smtClean="0"/>
              <a:t>Геометрическое построение.</a:t>
            </a:r>
            <a:r>
              <a:rPr lang="ru-RU" dirty="0" smtClean="0"/>
              <a:t> Золотое сечение отрезка можно </a:t>
            </a:r>
            <a:r>
              <a:rPr lang="ru-RU" dirty="0" smtClean="0">
                <a:hlinkClick r:id="rId3" tooltip="Построение с помощью циркуля и линейки (страница не существует)"/>
              </a:rPr>
              <a:t>построить</a:t>
            </a:r>
            <a:r>
              <a:rPr lang="ru-RU" dirty="0" smtClean="0"/>
              <a:t> следующим образом: в точке восстанавливают перпендикуляр к , откладывают на нём отрезок , равный половине , на отрезке откладывают отрезок , равный , и наконец, на отрезке откладывают отрезок , равный . Тогда </a:t>
            </a:r>
            <a:endParaRPr lang="ru-RU" dirty="0"/>
          </a:p>
          <a:p>
            <a:pPr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\varphi=\frac{|AB|}{|AE|}=\frac{|AE|}{|EB|}.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92997"/>
            <a:ext cx="1533525" cy="447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5603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052736"/>
            <a:ext cx="6632138" cy="4730926"/>
          </a:xfrm>
        </p:spPr>
      </p:pic>
    </p:spTree>
    <p:extLst>
      <p:ext uri="{BB962C8B-B14F-4D97-AF65-F5344CB8AC3E}">
        <p14:creationId xmlns:p14="http://schemas.microsoft.com/office/powerpoint/2010/main" xmlns="" val="28914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7160840" cy="365489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Золотое сечение</a:t>
            </a:r>
            <a:r>
              <a:rPr lang="ru-RU" dirty="0"/>
              <a:t> (золотая пропорция, гармоническое деление, деление в крайнем и среднем отношении) — соотношение числовых величин в математике и искусстве: </a:t>
            </a:r>
            <a:r>
              <a:rPr lang="ru-RU" b="1" dirty="0"/>
              <a:t>отношение суммы двух величин к большей из них равно отношению большей величины к меньшей</a:t>
            </a:r>
            <a:r>
              <a:rPr lang="ru-RU" dirty="0"/>
              <a:t> (рис. 1). </a:t>
            </a:r>
          </a:p>
          <a:p>
            <a:r>
              <a:rPr lang="ru-RU" dirty="0"/>
              <a:t>Золотое сечение (отношение) — </a:t>
            </a:r>
            <a:r>
              <a:rPr lang="ru-RU" dirty="0">
                <a:hlinkClick r:id="rId2" tooltip="Иррациональное число (страница не существует)"/>
              </a:rPr>
              <a:t>иррациональное число</a:t>
            </a:r>
            <a:r>
              <a:rPr lang="ru-RU" dirty="0"/>
              <a:t>, приблизительно равное </a:t>
            </a:r>
            <a:r>
              <a:rPr lang="ru-RU" b="1" dirty="0"/>
              <a:t>1.6180339887</a:t>
            </a:r>
            <a:r>
              <a:rPr lang="ru-RU" dirty="0"/>
              <a:t>.</a:t>
            </a:r>
            <a:r>
              <a:rPr lang="ru-RU" baseline="30000" dirty="0">
                <a:hlinkClick r:id="rId3"/>
              </a:rPr>
              <a:t>[1]</a:t>
            </a:r>
            <a:r>
              <a:rPr lang="ru-RU" dirty="0"/>
              <a:t> </a:t>
            </a:r>
          </a:p>
          <a:p>
            <a:r>
              <a:rPr lang="ru-RU" dirty="0"/>
              <a:t>Т. е. равенство вида (</a:t>
            </a:r>
            <a:r>
              <a:rPr lang="ru-RU" b="1" dirty="0"/>
              <a:t>a</a:t>
            </a:r>
            <a:r>
              <a:rPr lang="ru-RU" dirty="0"/>
              <a:t> + </a:t>
            </a:r>
            <a:r>
              <a:rPr lang="ru-RU" b="1" dirty="0"/>
              <a:t>b</a:t>
            </a:r>
            <a:r>
              <a:rPr lang="ru-RU" dirty="0"/>
              <a:t>):</a:t>
            </a:r>
            <a:r>
              <a:rPr lang="ru-RU" b="1" dirty="0"/>
              <a:t>a</a:t>
            </a:r>
            <a:r>
              <a:rPr lang="ru-RU" dirty="0"/>
              <a:t> = </a:t>
            </a:r>
            <a:r>
              <a:rPr lang="ru-RU" b="1" dirty="0"/>
              <a:t>a</a:t>
            </a:r>
            <a:r>
              <a:rPr lang="ru-RU" dirty="0"/>
              <a:t> : </a:t>
            </a:r>
            <a:r>
              <a:rPr lang="ru-RU" b="1" dirty="0"/>
              <a:t>b</a:t>
            </a:r>
            <a:r>
              <a:rPr lang="ru-RU" dirty="0"/>
              <a:t>, или, в других обозначениях, равенство (часто читается как: «(</a:t>
            </a:r>
            <a:r>
              <a:rPr lang="ru-RU" b="1" dirty="0"/>
              <a:t>a</a:t>
            </a:r>
            <a:r>
              <a:rPr lang="ru-RU" dirty="0"/>
              <a:t> + </a:t>
            </a:r>
            <a:r>
              <a:rPr lang="ru-RU" b="1" dirty="0"/>
              <a:t>b</a:t>
            </a:r>
            <a:r>
              <a:rPr lang="ru-RU" dirty="0"/>
              <a:t>) относится к </a:t>
            </a:r>
            <a:r>
              <a:rPr lang="ru-RU" b="1" dirty="0"/>
              <a:t>a</a:t>
            </a:r>
            <a:r>
              <a:rPr lang="ru-RU" dirty="0"/>
              <a:t> так же, как </a:t>
            </a:r>
            <a:r>
              <a:rPr lang="ru-RU" b="1" dirty="0"/>
              <a:t>a</a:t>
            </a:r>
            <a:r>
              <a:rPr lang="ru-RU" dirty="0"/>
              <a:t> относится к </a:t>
            </a:r>
            <a:r>
              <a:rPr lang="ru-RU" b="1" dirty="0"/>
              <a:t>b</a:t>
            </a:r>
            <a:r>
              <a:rPr lang="ru-RU" dirty="0"/>
              <a:t>»). Если (</a:t>
            </a:r>
            <a:r>
              <a:rPr lang="ru-RU" b="1" dirty="0"/>
              <a:t>a</a:t>
            </a:r>
            <a:r>
              <a:rPr lang="ru-RU" dirty="0"/>
              <a:t> + </a:t>
            </a:r>
            <a:r>
              <a:rPr lang="ru-RU" b="1" dirty="0"/>
              <a:t>b</a:t>
            </a:r>
            <a:r>
              <a:rPr lang="ru-RU" dirty="0"/>
              <a:t>):</a:t>
            </a:r>
            <a:r>
              <a:rPr lang="ru-RU" b="1" dirty="0"/>
              <a:t>a</a:t>
            </a:r>
            <a:r>
              <a:rPr lang="ru-RU" dirty="0"/>
              <a:t> = </a:t>
            </a:r>
            <a:r>
              <a:rPr lang="ru-RU" b="1" dirty="0"/>
              <a:t>a</a:t>
            </a:r>
            <a:r>
              <a:rPr lang="ru-RU" dirty="0"/>
              <a:t> : </a:t>
            </a:r>
            <a:r>
              <a:rPr lang="ru-RU" b="1" dirty="0"/>
              <a:t>b</a:t>
            </a:r>
            <a:r>
              <a:rPr lang="ru-RU" dirty="0"/>
              <a:t>, то (</a:t>
            </a:r>
            <a:r>
              <a:rPr lang="ru-RU" b="1" dirty="0"/>
              <a:t>a</a:t>
            </a:r>
            <a:r>
              <a:rPr lang="ru-RU" dirty="0"/>
              <a:t> + </a:t>
            </a:r>
            <a:r>
              <a:rPr lang="ru-RU" b="1" dirty="0"/>
              <a:t>b</a:t>
            </a:r>
            <a:r>
              <a:rPr lang="ru-RU" dirty="0"/>
              <a:t>) и </a:t>
            </a:r>
            <a:r>
              <a:rPr lang="ru-RU" b="1" dirty="0"/>
              <a:t>b</a:t>
            </a:r>
            <a:r>
              <a:rPr lang="ru-RU" dirty="0"/>
              <a:t> называют </a:t>
            </a:r>
            <a:r>
              <a:rPr lang="ru-RU" i="1" dirty="0"/>
              <a:t>крайними</a:t>
            </a:r>
            <a:r>
              <a:rPr lang="ru-RU" dirty="0"/>
              <a:t>, а </a:t>
            </a:r>
            <a:r>
              <a:rPr lang="ru-RU" b="1" dirty="0"/>
              <a:t>a</a:t>
            </a:r>
            <a:r>
              <a:rPr lang="ru-RU" dirty="0"/>
              <a:t> — </a:t>
            </a:r>
            <a:r>
              <a:rPr lang="ru-RU" i="1" dirty="0"/>
              <a:t>средними</a:t>
            </a:r>
            <a:r>
              <a:rPr lang="ru-RU" dirty="0"/>
              <a:t> членами пропорции.</a:t>
            </a:r>
            <a:r>
              <a:rPr lang="ru-RU" baseline="30000" dirty="0">
                <a:hlinkClick r:id="rId3"/>
              </a:rPr>
              <a:t>[2]</a:t>
            </a:r>
            <a:r>
              <a:rPr lang="ru-RU" dirty="0"/>
              <a:t> </a:t>
            </a:r>
          </a:p>
          <a:p>
            <a:r>
              <a:rPr lang="ru-RU" dirty="0"/>
              <a:t>Где: </a:t>
            </a:r>
          </a:p>
          <a:p>
            <a:pPr lvl="0"/>
            <a:r>
              <a:rPr lang="ru-RU" dirty="0"/>
              <a:t>(</a:t>
            </a:r>
            <a:r>
              <a:rPr lang="ru-RU" b="1" dirty="0"/>
              <a:t>a</a:t>
            </a:r>
            <a:r>
              <a:rPr lang="ru-RU" dirty="0"/>
              <a:t> + </a:t>
            </a:r>
            <a:r>
              <a:rPr lang="ru-RU" b="1" dirty="0"/>
              <a:t>b</a:t>
            </a:r>
            <a:r>
              <a:rPr lang="ru-RU" dirty="0"/>
              <a:t>) — весь отрезок (</a:t>
            </a:r>
            <a:r>
              <a:rPr lang="ru-RU" i="1" dirty="0"/>
              <a:t>крайний</a:t>
            </a:r>
            <a:r>
              <a:rPr lang="ru-RU" dirty="0"/>
              <a:t> член) </a:t>
            </a:r>
          </a:p>
          <a:p>
            <a:pPr lvl="0"/>
            <a:r>
              <a:rPr lang="ru-RU" b="1" dirty="0"/>
              <a:t>a</a:t>
            </a:r>
            <a:r>
              <a:rPr lang="ru-RU" dirty="0"/>
              <a:t> — большая её часть(</a:t>
            </a:r>
            <a:r>
              <a:rPr lang="ru-RU" i="1" dirty="0"/>
              <a:t>средний</a:t>
            </a:r>
            <a:r>
              <a:rPr lang="ru-RU" dirty="0"/>
              <a:t>) </a:t>
            </a:r>
          </a:p>
          <a:p>
            <a:pPr lvl="0"/>
            <a:r>
              <a:rPr lang="ru-RU" b="1" dirty="0"/>
              <a:t>b</a:t>
            </a:r>
            <a:r>
              <a:rPr lang="ru-RU" dirty="0"/>
              <a:t> — меньшая её часть(</a:t>
            </a:r>
            <a:r>
              <a:rPr lang="ru-RU" i="1" dirty="0"/>
              <a:t>крайний</a:t>
            </a:r>
            <a:r>
              <a:rPr lang="ru-RU" dirty="0"/>
              <a:t>) </a:t>
            </a:r>
          </a:p>
          <a:p>
            <a:r>
              <a:rPr lang="ru-RU" dirty="0"/>
              <a:t>Золотое сечение в отличие от </a:t>
            </a:r>
            <a:r>
              <a:rPr lang="ru-RU" dirty="0">
                <a:hlinkClick r:id="rId4" tooltip="Пропорция"/>
              </a:rPr>
              <a:t>пропорции</a:t>
            </a:r>
            <a:r>
              <a:rPr lang="ru-RU" dirty="0"/>
              <a:t> содержит произведение определённых значений </a:t>
            </a:r>
            <a:r>
              <a:rPr lang="ru-RU" i="1" dirty="0"/>
              <a:t>средних</a:t>
            </a:r>
            <a:r>
              <a:rPr lang="ru-RU" dirty="0"/>
              <a:t> членов (вместо </a:t>
            </a:r>
            <a:r>
              <a:rPr lang="ru-RU" b="1" dirty="0" err="1"/>
              <a:t>c·d</a:t>
            </a:r>
            <a:r>
              <a:rPr lang="ru-RU" dirty="0"/>
              <a:t> имеем </a:t>
            </a:r>
            <a:r>
              <a:rPr lang="ru-RU" b="1" dirty="0" err="1"/>
              <a:t>a·a</a:t>
            </a:r>
            <a:r>
              <a:rPr lang="ru-RU" dirty="0"/>
              <a:t> или </a:t>
            </a:r>
            <a:r>
              <a:rPr lang="ru-RU" b="1" dirty="0" err="1"/>
              <a:t>a·c</a:t>
            </a:r>
            <a:r>
              <a:rPr lang="ru-RU" b="1" dirty="0"/>
              <a:t> = </a:t>
            </a:r>
            <a:r>
              <a:rPr lang="ru-RU" b="1" dirty="0" err="1"/>
              <a:t>a·a</a:t>
            </a:r>
            <a:r>
              <a:rPr lang="ru-RU" dirty="0"/>
              <a:t>). Не любое деление отрезка даёт среднее сечение. Например, деление отрезка на части, выраженных рациональными числами или на равные части, не даёт золотого сечения.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585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Золотое сечение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531961"/>
            <a:ext cx="4320480" cy="2959528"/>
          </a:xfrm>
        </p:spPr>
      </p:pic>
    </p:spTree>
    <p:extLst>
      <p:ext uri="{BB962C8B-B14F-4D97-AF65-F5344CB8AC3E}">
        <p14:creationId xmlns:p14="http://schemas.microsoft.com/office/powerpoint/2010/main" xmlns="" val="20727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1413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Математические и эстетические свойства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Математические и эстетические свойства </a:t>
            </a:r>
            <a:endParaRPr lang="ru-RU" dirty="0"/>
          </a:p>
          <a:p>
            <a:r>
              <a:rPr lang="ru-RU" dirty="0"/>
              <a:t>Обычно названия </a:t>
            </a:r>
            <a:r>
              <a:rPr lang="ru-RU" i="1" dirty="0"/>
              <a:t>золотого сечения</a:t>
            </a:r>
            <a:r>
              <a:rPr lang="ru-RU" dirty="0"/>
              <a:t> (отношения), часто встречается как </a:t>
            </a:r>
            <a:r>
              <a:rPr lang="ru-RU" i="1" dirty="0"/>
              <a:t>золотое сечение</a:t>
            </a:r>
            <a:r>
              <a:rPr lang="ru-RU" dirty="0"/>
              <a:t> (латинский: </a:t>
            </a:r>
            <a:r>
              <a:rPr lang="ru-RU" dirty="0" err="1"/>
              <a:t>sectio</a:t>
            </a:r>
            <a:r>
              <a:rPr lang="ru-RU" dirty="0"/>
              <a:t> </a:t>
            </a:r>
            <a:r>
              <a:rPr lang="ru-RU" dirty="0" err="1"/>
              <a:t>aurea</a:t>
            </a:r>
            <a:r>
              <a:rPr lang="ru-RU" dirty="0"/>
              <a:t>) и </a:t>
            </a:r>
            <a:r>
              <a:rPr lang="ru-RU" i="1" dirty="0"/>
              <a:t>золотая середина</a:t>
            </a:r>
            <a:r>
              <a:rPr lang="ru-RU" dirty="0"/>
              <a:t> .</a:t>
            </a:r>
            <a:r>
              <a:rPr lang="ru-RU" baseline="30000" dirty="0">
                <a:hlinkClick r:id="rId2"/>
              </a:rPr>
              <a:t>[3]</a:t>
            </a:r>
            <a:r>
              <a:rPr lang="ru-RU" dirty="0"/>
              <a:t>,</a:t>
            </a:r>
            <a:r>
              <a:rPr lang="ru-RU" baseline="30000" dirty="0">
                <a:hlinkClick r:id="rId2"/>
              </a:rPr>
              <a:t>[4]</a:t>
            </a:r>
            <a:r>
              <a:rPr lang="ru-RU" dirty="0"/>
              <a:t>,</a:t>
            </a:r>
            <a:r>
              <a:rPr lang="ru-RU" baseline="30000" dirty="0">
                <a:hlinkClick r:id="rId2"/>
              </a:rPr>
              <a:t>[5]</a:t>
            </a:r>
            <a:r>
              <a:rPr lang="ru-RU" dirty="0"/>
              <a:t> Другие описания, с которыми часто сталкиваются, применяют выражения как </a:t>
            </a:r>
            <a:r>
              <a:rPr lang="ru-RU" i="1" dirty="0"/>
              <a:t>необычное</a:t>
            </a:r>
            <a:r>
              <a:rPr lang="ru-RU" dirty="0"/>
              <a:t> или как </a:t>
            </a:r>
            <a:r>
              <a:rPr lang="ru-RU" i="1" dirty="0"/>
              <a:t>среднее сечение</a:t>
            </a:r>
            <a:r>
              <a:rPr lang="ru-RU" dirty="0"/>
              <a:t> </a:t>
            </a:r>
            <a:r>
              <a:rPr lang="ru-RU" baseline="30000" dirty="0">
                <a:hlinkClick r:id="rId2"/>
              </a:rPr>
              <a:t>[6]</a:t>
            </a:r>
            <a:r>
              <a:rPr lang="ru-RU" dirty="0"/>
              <a:t>, как </a:t>
            </a:r>
            <a:r>
              <a:rPr lang="ru-RU" i="1" dirty="0"/>
              <a:t>божественная пропорция</a:t>
            </a:r>
            <a:r>
              <a:rPr lang="ru-RU" dirty="0"/>
              <a:t>, что на (латинском: </a:t>
            </a:r>
            <a:r>
              <a:rPr lang="ru-RU" dirty="0" err="1"/>
              <a:t>sectio</a:t>
            </a:r>
            <a:r>
              <a:rPr lang="ru-RU" dirty="0"/>
              <a:t> </a:t>
            </a:r>
            <a:r>
              <a:rPr lang="ru-RU" dirty="0" err="1"/>
              <a:t>divina</a:t>
            </a:r>
            <a:r>
              <a:rPr lang="ru-RU" dirty="0"/>
              <a:t>); также как </a:t>
            </a:r>
            <a:r>
              <a:rPr lang="ru-RU" i="1" dirty="0"/>
              <a:t>золотая пропорция</a:t>
            </a:r>
            <a:r>
              <a:rPr lang="ru-RU" dirty="0"/>
              <a:t>, </a:t>
            </a:r>
            <a:r>
              <a:rPr lang="ru-RU" i="1" dirty="0"/>
              <a:t>золотое сокращение</a:t>
            </a:r>
            <a:r>
              <a:rPr lang="ru-RU" dirty="0"/>
              <a:t>, </a:t>
            </a:r>
            <a:r>
              <a:rPr lang="ru-RU" baseline="30000" dirty="0">
                <a:hlinkClick r:id="rId2"/>
              </a:rPr>
              <a:t>[7]</a:t>
            </a:r>
            <a:r>
              <a:rPr lang="ru-RU" dirty="0"/>
              <a:t>золотое число, а также как </a:t>
            </a:r>
            <a:r>
              <a:rPr lang="ru-RU" i="1" dirty="0"/>
              <a:t>среднее</a:t>
            </a:r>
            <a:r>
              <a:rPr lang="ru-RU" dirty="0"/>
              <a:t> из </a:t>
            </a:r>
            <a:r>
              <a:rPr lang="ru-RU" dirty="0" err="1">
                <a:hlinkClick r:id="rId3" tooltip="Phidias (страница не существует)"/>
              </a:rPr>
              <a:t>Phidias</a:t>
            </a:r>
            <a:r>
              <a:rPr lang="ru-RU" dirty="0"/>
              <a:t>.</a:t>
            </a:r>
            <a:r>
              <a:rPr lang="ru-RU" baseline="30000" dirty="0">
                <a:hlinkClick r:id="rId2"/>
              </a:rPr>
              <a:t>[8]</a:t>
            </a:r>
            <a:r>
              <a:rPr lang="ru-RU" dirty="0"/>
              <a:t>,</a:t>
            </a:r>
            <a:r>
              <a:rPr lang="ru-RU" baseline="30000" dirty="0">
                <a:hlinkClick r:id="rId2"/>
              </a:rPr>
              <a:t>[9]</a:t>
            </a:r>
            <a:r>
              <a:rPr lang="ru-RU" dirty="0"/>
              <a:t>,</a:t>
            </a:r>
            <a:r>
              <a:rPr lang="ru-RU" baseline="30000" dirty="0">
                <a:hlinkClick r:id="rId2"/>
              </a:rPr>
              <a:t>[10]</a:t>
            </a:r>
            <a:r>
              <a:rPr lang="ru-RU" dirty="0"/>
              <a:t>Золотое сечение часто обозначается греческой буквой — . </a:t>
            </a:r>
          </a:p>
          <a:p>
            <a:r>
              <a:rPr lang="ru-RU" dirty="0"/>
              <a:t>Фигура (см. Рис.2) иллюстрирует геометрические отношения, которые определяют эту константу: </a:t>
            </a:r>
          </a:p>
          <a:p>
            <a:r>
              <a:rPr lang="ru-RU" dirty="0"/>
              <a:t>По крайней мере со времён Ренессанса, много художников и архитекторов строили свои работы так, чтобы приблизить золотое сечение (отношение) к правилам золотого прямоугольника, в котором отношение более длинной стороны к </a:t>
            </a:r>
            <a:r>
              <a:rPr lang="ru-RU" dirty="0" err="1"/>
              <a:t>корткой</a:t>
            </a:r>
            <a:r>
              <a:rPr lang="ru-RU" dirty="0"/>
              <a:t> было золотым отношением, равной золотой пропорции, </a:t>
            </a:r>
            <a:r>
              <a:rPr lang="ru-RU" dirty="0" err="1"/>
              <a:t>удовлетворящее</a:t>
            </a:r>
            <a:r>
              <a:rPr lang="ru-RU" dirty="0"/>
              <a:t> эстетические восприятия.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361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2132856"/>
            <a:ext cx="2968724" cy="3562469"/>
          </a:xfrm>
        </p:spPr>
      </p:pic>
    </p:spTree>
    <p:extLst>
      <p:ext uri="{BB962C8B-B14F-4D97-AF65-F5344CB8AC3E}">
        <p14:creationId xmlns:p14="http://schemas.microsoft.com/office/powerpoint/2010/main" xmlns="" val="413297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Числа </a:t>
            </a:r>
            <a:r>
              <a:rPr lang="ru-RU" dirty="0" err="1" smtClean="0">
                <a:solidFill>
                  <a:srgbClr val="00B050"/>
                </a:solidFill>
              </a:rPr>
              <a:t>Фиббоначи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Алгебраически нахождение </a:t>
            </a:r>
            <a:r>
              <a:rPr lang="ru-RU" i="1" dirty="0"/>
              <a:t>золотого сечения</a:t>
            </a:r>
            <a:r>
              <a:rPr lang="ru-RU" dirty="0"/>
              <a:t> (см. Рис.2) отрезка длины сводится к решению уравнения: </a:t>
            </a:r>
          </a:p>
          <a:p>
            <a:r>
              <a:rPr lang="ru-RU" dirty="0"/>
              <a:t>, где = </a:t>
            </a:r>
            <a:r>
              <a:rPr lang="ru-RU" b="1" dirty="0"/>
              <a:t>1.6180339887</a:t>
            </a:r>
            <a:r>
              <a:rPr lang="ru-RU" dirty="0"/>
              <a:t> (для сравнения (см. Рис.1) )</a:t>
            </a:r>
            <a:r>
              <a:rPr lang="ru-RU" baseline="30000" dirty="0">
                <a:hlinkClick r:id="rId3"/>
              </a:rPr>
              <a:t>[11]</a:t>
            </a:r>
            <a:r>
              <a:rPr lang="ru-RU" dirty="0"/>
              <a:t>, </a:t>
            </a:r>
          </a:p>
          <a:p>
            <a:r>
              <a:rPr lang="ru-RU" dirty="0"/>
              <a:t>откуда: </a:t>
            </a:r>
          </a:p>
          <a:p>
            <a:r>
              <a:rPr lang="ru-RU" dirty="0"/>
              <a:t>Отношение может быть также выражено приближенно дробями </a:t>
            </a:r>
          </a:p>
          <a:p>
            <a:r>
              <a:rPr lang="ru-RU" dirty="0"/>
              <a:t>где — </a:t>
            </a:r>
            <a:r>
              <a:rPr lang="ru-RU" dirty="0">
                <a:hlinkClick r:id="rId4" tooltip="Числа Фибоначчи (страница не существует)"/>
              </a:rPr>
              <a:t>числа Фибоначчи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22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276872"/>
            <a:ext cx="5213945" cy="3298618"/>
          </a:xfrm>
        </p:spPr>
      </p:pic>
    </p:spTree>
    <p:extLst>
      <p:ext uri="{BB962C8B-B14F-4D97-AF65-F5344CB8AC3E}">
        <p14:creationId xmlns:p14="http://schemas.microsoft.com/office/powerpoint/2010/main" xmlns="" val="201241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Иррациональное алгебраическое число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Отношение частей в этой пропорции выражается квадратичной иррациональностью </a:t>
            </a:r>
          </a:p>
          <a:p>
            <a:r>
              <a:rPr lang="ru-RU" baseline="30000" dirty="0">
                <a:hlinkClick r:id="rId2"/>
              </a:rPr>
              <a:t>[12]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(Греческая буква «фи», первая буква имени </a:t>
            </a:r>
            <a:r>
              <a:rPr lang="ru-RU" dirty="0" err="1"/>
              <a:t>Фидиас</a:t>
            </a:r>
            <a:r>
              <a:rPr lang="ru-RU" dirty="0"/>
              <a:t> (</a:t>
            </a:r>
            <a:r>
              <a:rPr lang="ru-RU" dirty="0" err="1"/>
              <a:t>Phidias</a:t>
            </a:r>
            <a:r>
              <a:rPr lang="ru-RU" dirty="0"/>
              <a:t>), введённая для обозначения золотого сечения) — </a:t>
            </a:r>
            <a:r>
              <a:rPr lang="ru-RU" dirty="0">
                <a:hlinkClick r:id="rId3" tooltip="Иррациональное число (страница не существует)"/>
              </a:rPr>
              <a:t>иррациональное</a:t>
            </a:r>
            <a:r>
              <a:rPr lang="ru-RU" dirty="0"/>
              <a:t> </a:t>
            </a:r>
            <a:r>
              <a:rPr lang="ru-RU" dirty="0">
                <a:hlinkClick r:id="rId4" tooltip="Алгебраическое число (страница не существует)"/>
              </a:rPr>
              <a:t>алгебраическое число</a:t>
            </a:r>
            <a:r>
              <a:rPr lang="ru-RU" dirty="0"/>
              <a:t>, положительное решение квадратного уравнения </a:t>
            </a:r>
          </a:p>
          <a:p>
            <a:pPr lvl="0"/>
            <a:r>
              <a:rPr lang="ru-RU" dirty="0"/>
              <a:t>представляется в виде бесконечной цепочки квадратных корней: </a:t>
            </a:r>
          </a:p>
          <a:p>
            <a:pPr lvl="0"/>
            <a:r>
              <a:rPr lang="ru-RU" dirty="0"/>
              <a:t>представляется в виде бесконечной </a:t>
            </a:r>
            <a:r>
              <a:rPr lang="ru-RU" dirty="0">
                <a:hlinkClick r:id="rId5" tooltip="Цепная дробь (страница не существует)"/>
              </a:rPr>
              <a:t>цепной дроби</a:t>
            </a:r>
            <a:r>
              <a:rPr lang="ru-RU" dirty="0"/>
              <a:t> </a:t>
            </a:r>
          </a:p>
          <a:p>
            <a:r>
              <a:rPr lang="ru-RU" dirty="0"/>
              <a:t>подходящими дробями которой служат отношения последовательных </a:t>
            </a:r>
            <a:r>
              <a:rPr lang="ru-RU" dirty="0">
                <a:hlinkClick r:id="rId6" tooltip="Числа Фибоначчи (страница не существует)"/>
              </a:rPr>
              <a:t>чисел Фибоначчи</a:t>
            </a:r>
            <a:r>
              <a:rPr lang="ru-RU" dirty="0"/>
              <a:t> . Таким образом, 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3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</TotalTime>
  <Words>483</Words>
  <Application>Microsoft Office PowerPoint</Application>
  <PresentationFormat>Экран (4:3)</PresentationFormat>
  <Paragraphs>33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Золотое сечение и числа Фибоначчи.</vt:lpstr>
      <vt:lpstr>Слайд 2</vt:lpstr>
      <vt:lpstr>Слайд 3</vt:lpstr>
      <vt:lpstr>Золотое сечение</vt:lpstr>
      <vt:lpstr>Математические и эстетические свойства</vt:lpstr>
      <vt:lpstr>Слайд 6</vt:lpstr>
      <vt:lpstr>Числа Фиббоначи</vt:lpstr>
      <vt:lpstr>Слайд 8</vt:lpstr>
      <vt:lpstr>Иррациональное алгебраическое число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 и числа Фибоначчи.</dc:title>
  <dc:creator>Ольга</dc:creator>
  <cp:lastModifiedBy>Сивалкин</cp:lastModifiedBy>
  <cp:revision>3</cp:revision>
  <dcterms:created xsi:type="dcterms:W3CDTF">2014-01-21T11:15:23Z</dcterms:created>
  <dcterms:modified xsi:type="dcterms:W3CDTF">2014-01-21T18:23:20Z</dcterms:modified>
</cp:coreProperties>
</file>