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5" r:id="rId9"/>
    <p:sldId id="264" r:id="rId10"/>
    <p:sldId id="276" r:id="rId11"/>
    <p:sldId id="266" r:id="rId12"/>
    <p:sldId id="274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1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13.01.2014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gi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5" descr="22_1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288" y="0"/>
            <a:ext cx="91582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71547"/>
            <a:ext cx="7772400" cy="2528904"/>
          </a:xfrm>
        </p:spPr>
        <p:txBody>
          <a:bodyPr>
            <a:noAutofit/>
          </a:bodyPr>
          <a:lstStyle/>
          <a:p>
            <a:pPr algn="ctr"/>
            <a:r>
              <a:rPr lang="ru-RU" sz="8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Калейдоскоп знаний</a:t>
            </a:r>
            <a:endParaRPr lang="ru-RU" sz="8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4214818"/>
            <a:ext cx="8458200" cy="1443038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Брейн – ринг</a:t>
            </a:r>
          </a:p>
          <a:p>
            <a:pPr algn="ctr"/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 истории и географии</a:t>
            </a:r>
            <a:endParaRPr lang="ru-RU" sz="4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6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6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6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6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1500175"/>
            <a:ext cx="8458200" cy="4575612"/>
          </a:xfrm>
        </p:spPr>
        <p:txBody>
          <a:bodyPr>
            <a:normAutofit fontScale="90000"/>
          </a:bodyPr>
          <a:lstStyle/>
          <a:p>
            <a:pPr lvl="0"/>
            <a:r>
              <a:rPr lang="ru-RU" sz="1600" dirty="0" smtClean="0"/>
              <a:t>Он происходил из семьи бедного сельского священника, после окончания Санкт-Петербургской духовной семинарии работал учителем, а потом секретарём у князя Куракина (10 баллов)</a:t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В начале царствования Александра </a:t>
            </a:r>
            <a:r>
              <a:rPr lang="en-US" sz="1600" dirty="0" smtClean="0"/>
              <a:t>I</a:t>
            </a:r>
            <a:r>
              <a:rPr lang="ru-RU" sz="1600" dirty="0" smtClean="0"/>
              <a:t> он оказался в числе главных действующих лиц правительства, хотя и не занимал первоначально крупных государственных постов (8 баллов)</a:t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Он стал автором многих законопроектов, опередивших историю: проект государственного устройства, проект социальной структуры общества, уложение правительствующего Сената, кодификация законов (6 баллов)</a:t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Этот политик ещё в начале </a:t>
            </a:r>
            <a:r>
              <a:rPr lang="en-US" sz="1600" dirty="0" smtClean="0"/>
              <a:t>XIX</a:t>
            </a:r>
            <a:r>
              <a:rPr lang="ru-RU" sz="1600" dirty="0" smtClean="0"/>
              <a:t>в. предложил взять за основу управления Российским государством принцип разделения властей (4 балла)</a:t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Вместе с Александром </a:t>
            </a:r>
            <a:r>
              <a:rPr lang="en-US" sz="1600" dirty="0" smtClean="0"/>
              <a:t>I</a:t>
            </a:r>
            <a:r>
              <a:rPr lang="ru-RU" sz="1600" dirty="0" smtClean="0"/>
              <a:t> он присутствовал в Тильзите на подписании мирного договора с Наполеоном Бонапартом, выполняя функции ближайшего царского советника. Наполеон высоко оценил ум, проницательность и дипломатические способности советника и даже предложил Александру обменять его советника на любое европейское государство (2 балла)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428604"/>
            <a:ext cx="8458200" cy="78581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         Характеристика исторического деятеля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00034" y="500042"/>
            <a:ext cx="407196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 баллов</a:t>
            </a:r>
            <a:endParaRPr lang="ru-RU" sz="4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472" y="1500174"/>
            <a:ext cx="37862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8 баллов</a:t>
            </a:r>
            <a:endParaRPr lang="ru-RU" sz="4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4348" y="2643182"/>
            <a:ext cx="37147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6 баллов</a:t>
            </a:r>
            <a:endParaRPr lang="ru-RU" sz="4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5786" y="3786190"/>
            <a:ext cx="350046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4 балла</a:t>
            </a:r>
            <a:endParaRPr lang="ru-RU" sz="4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7224" y="4929198"/>
            <a:ext cx="335758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 балла</a:t>
            </a:r>
            <a:endParaRPr lang="ru-RU" sz="4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 descr="F:\флешка\сперанский\5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48" y="357165"/>
            <a:ext cx="4457718" cy="57184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2285993"/>
            <a:ext cx="8458200" cy="3789794"/>
          </a:xfrm>
        </p:spPr>
        <p:txBody>
          <a:bodyPr/>
          <a:lstStyle/>
          <a:p>
            <a:r>
              <a:rPr lang="ru-RU" dirty="0" smtClean="0"/>
              <a:t>                                  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428604"/>
            <a:ext cx="8458200" cy="1428760"/>
          </a:xfrm>
        </p:spPr>
        <p:txBody>
          <a:bodyPr>
            <a:normAutofit fontScale="77500" lnSpcReduction="20000"/>
          </a:bodyPr>
          <a:lstStyle/>
          <a:p>
            <a:r>
              <a:rPr lang="ru-RU" sz="6000" dirty="0" smtClean="0"/>
              <a:t>       </a:t>
            </a:r>
          </a:p>
          <a:p>
            <a:r>
              <a:rPr lang="ru-RU" sz="6000" dirty="0" smtClean="0"/>
              <a:t>            Черный ящик</a:t>
            </a:r>
          </a:p>
          <a:p>
            <a:endParaRPr lang="ru-RU" sz="6000" dirty="0"/>
          </a:p>
        </p:txBody>
      </p:sp>
      <p:pic>
        <p:nvPicPr>
          <p:cNvPr id="1026" name="Picture 2" descr="C:\Users\Владелец\Desktop\Черный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2071678"/>
            <a:ext cx="4500594" cy="36031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85728"/>
            <a:ext cx="8845708" cy="1857388"/>
          </a:xfrm>
        </p:spPr>
        <p:txBody>
          <a:bodyPr>
            <a:noAutofit/>
          </a:bodyPr>
          <a:lstStyle/>
          <a:p>
            <a:pPr lvl="0" algn="ctr"/>
            <a:r>
              <a:rPr lang="ru-RU" sz="8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Блиц – турнир</a:t>
            </a:r>
            <a:br>
              <a:rPr lang="ru-RU" sz="8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</a:br>
            <a:endParaRPr lang="ru-RU" sz="8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pic>
        <p:nvPicPr>
          <p:cNvPr id="4098" name="Picture 2" descr="D:\Портфолио\Диск 1\Anin_gif_park\Дети\1\baby18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0430" y="1714488"/>
            <a:ext cx="1985189" cy="2885142"/>
          </a:xfrm>
          <a:prstGeom prst="rect">
            <a:avLst/>
          </a:prstGeom>
          <a:noFill/>
        </p:spPr>
      </p:pic>
      <p:pic>
        <p:nvPicPr>
          <p:cNvPr id="4099" name="Picture 3" descr="D:\Портфолио\Диск 1\Anin_gif_park\Дети\1\baby23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2143116"/>
            <a:ext cx="2503637" cy="4432670"/>
          </a:xfrm>
          <a:prstGeom prst="rect">
            <a:avLst/>
          </a:prstGeom>
          <a:noFill/>
        </p:spPr>
      </p:pic>
      <p:pic>
        <p:nvPicPr>
          <p:cNvPr id="4100" name="Picture 4" descr="D:\Портфолио\Диск 1\Anin_gif_park\Дети\1\baby20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290740"/>
            <a:ext cx="3216380" cy="45672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3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800" decel="100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000"/>
                            </p:stCondLst>
                            <p:childTnLst>
                              <p:par>
                                <p:cTn id="27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800" decel="100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6" name="Picture 4" descr="123ук4 (16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</p:spPr>
      </p:pic>
      <p:sp>
        <p:nvSpPr>
          <p:cNvPr id="84997" name="AutoShape 5"/>
          <p:cNvSpPr>
            <a:spLocks noChangeArrowheads="1"/>
          </p:cNvSpPr>
          <p:nvPr/>
        </p:nvSpPr>
        <p:spPr bwMode="auto">
          <a:xfrm rot="5400000">
            <a:off x="6011863" y="3284538"/>
            <a:ext cx="2557462" cy="3205162"/>
          </a:xfrm>
          <a:prstGeom prst="wedgeRoundRectCallout">
            <a:avLst>
              <a:gd name="adj1" fmla="val -11083"/>
              <a:gd name="adj2" fmla="val 91056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 vert="eaVert"/>
          <a:lstStyle/>
          <a:p>
            <a:pPr algn="ctr"/>
            <a:r>
              <a:rPr lang="ru-RU" sz="2800" b="1"/>
              <a:t>Я больше не могу!</a:t>
            </a:r>
          </a:p>
          <a:p>
            <a:pPr algn="ctr"/>
            <a:r>
              <a:rPr lang="ru-RU" sz="2800" b="1"/>
              <a:t>Они всё знают!!!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4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20" name="Picture 4" descr="V24FO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2275" y="0"/>
            <a:ext cx="5400675" cy="6858000"/>
          </a:xfrm>
          <a:prstGeom prst="rect">
            <a:avLst/>
          </a:prstGeom>
          <a:noFill/>
        </p:spPr>
      </p:pic>
      <p:sp>
        <p:nvSpPr>
          <p:cNvPr id="86021" name="AutoShape 5"/>
          <p:cNvSpPr>
            <a:spLocks noChangeArrowheads="1"/>
          </p:cNvSpPr>
          <p:nvPr/>
        </p:nvSpPr>
        <p:spPr bwMode="auto">
          <a:xfrm>
            <a:off x="4500563" y="188913"/>
            <a:ext cx="4392612" cy="1584325"/>
          </a:xfrm>
          <a:prstGeom prst="cloudCallout">
            <a:avLst>
              <a:gd name="adj1" fmla="val -83431"/>
              <a:gd name="adj2" fmla="val -42282"/>
            </a:avLst>
          </a:prstGeom>
          <a:solidFill>
            <a:srgbClr val="FF006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3200" b="1"/>
              <a:t>МОЛОДЦЫ!!!</a:t>
            </a:r>
          </a:p>
        </p:txBody>
      </p:sp>
      <p:pic>
        <p:nvPicPr>
          <p:cNvPr id="86022" name="Picture 6" descr="Entertainment-0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388" y="4899025"/>
            <a:ext cx="1792287" cy="1724025"/>
          </a:xfrm>
          <a:prstGeom prst="rect">
            <a:avLst/>
          </a:prstGeom>
          <a:noFill/>
        </p:spPr>
      </p:pic>
      <p:pic>
        <p:nvPicPr>
          <p:cNvPr id="86023" name="Picture 7" descr="Entertainment-0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107950" y="404813"/>
            <a:ext cx="1511300" cy="1454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2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 descr="23_03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-1" y="0"/>
            <a:ext cx="917637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54626"/>
          </a:xfrm>
        </p:spPr>
        <p:txBody>
          <a:bodyPr>
            <a:normAutofit fontScale="90000"/>
          </a:bodyPr>
          <a:lstStyle/>
          <a:p>
            <a:pPr algn="l"/>
            <a:r>
              <a:rPr lang="ru-RU" sz="6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Этапы игры:</a:t>
            </a:r>
            <a:br>
              <a:rPr lang="ru-RU" sz="6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5300" b="1" dirty="0" smtClean="0">
                <a:solidFill>
                  <a:schemeClr val="tx1"/>
                </a:solidFill>
              </a:rPr>
              <a:t>1. разминка</a:t>
            </a:r>
            <a:br>
              <a:rPr lang="ru-RU" sz="5300" b="1" dirty="0" smtClean="0">
                <a:solidFill>
                  <a:schemeClr val="tx1"/>
                </a:solidFill>
              </a:rPr>
            </a:br>
            <a:r>
              <a:rPr lang="ru-RU" sz="5300" b="1" dirty="0" smtClean="0">
                <a:solidFill>
                  <a:schemeClr val="tx1"/>
                </a:solidFill>
              </a:rPr>
              <a:t>2. Кто? Где? Когда?</a:t>
            </a:r>
            <a:br>
              <a:rPr lang="ru-RU" sz="5300" b="1" dirty="0" smtClean="0">
                <a:solidFill>
                  <a:schemeClr val="tx1"/>
                </a:solidFill>
              </a:rPr>
            </a:br>
            <a:r>
              <a:rPr lang="ru-RU" sz="5300" b="1" dirty="0" smtClean="0">
                <a:solidFill>
                  <a:schemeClr val="tx1"/>
                </a:solidFill>
              </a:rPr>
              <a:t>3.Черный ящик</a:t>
            </a:r>
            <a:br>
              <a:rPr lang="ru-RU" sz="5300" b="1" dirty="0" smtClean="0">
                <a:solidFill>
                  <a:schemeClr val="tx1"/>
                </a:solidFill>
              </a:rPr>
            </a:br>
            <a:r>
              <a:rPr lang="ru-RU" sz="5300" b="1" dirty="0" smtClean="0">
                <a:solidFill>
                  <a:schemeClr val="tx1"/>
                </a:solidFill>
              </a:rPr>
              <a:t>4. Блиц – турнир</a:t>
            </a:r>
            <a:br>
              <a:rPr lang="ru-RU" sz="5300" b="1" dirty="0" smtClean="0">
                <a:solidFill>
                  <a:schemeClr val="tx1"/>
                </a:solidFill>
              </a:rPr>
            </a:br>
            <a:endParaRPr lang="ru-RU" sz="53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 descr="26_15.jpg"/>
          <p:cNvPicPr>
            <a:picLocks noChangeAspect="1"/>
          </p:cNvPicPr>
          <p:nvPr/>
        </p:nvPicPr>
        <p:blipFill>
          <a:blip r:embed="rId2" cstate="print">
            <a:lum bright="10000"/>
          </a:blip>
          <a:srcRect l="3548" t="5717" r="3548" b="5717"/>
          <a:stretch>
            <a:fillRect/>
          </a:stretch>
        </p:blipFill>
        <p:spPr bwMode="auto">
          <a:xfrm>
            <a:off x="0" y="0"/>
            <a:ext cx="92059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85720" y="1785926"/>
            <a:ext cx="8229600" cy="1643066"/>
          </a:xfrm>
        </p:spPr>
        <p:txBody>
          <a:bodyPr>
            <a:noAutofit/>
          </a:bodyPr>
          <a:lstStyle/>
          <a:p>
            <a:pPr algn="ctr"/>
            <a:r>
              <a:rPr lang="ru-RU" sz="8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разминка</a:t>
            </a:r>
            <a:endParaRPr lang="ru-RU" sz="8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428596" y="357166"/>
            <a:ext cx="8215343" cy="1185862"/>
          </a:xfrm>
        </p:spPr>
        <p:txBody>
          <a:bodyPr>
            <a:noAutofit/>
          </a:bodyPr>
          <a:lstStyle/>
          <a:p>
            <a:pPr lvl="0"/>
            <a:r>
              <a:rPr lang="ru-RU" sz="2400" b="1" dirty="0" smtClean="0">
                <a:solidFill>
                  <a:srgbClr val="002060"/>
                </a:solidFill>
              </a:rPr>
              <a:t>1. В неё входят 66 книг. 39-в древнюю, остальные – в    новую. На русский язык она была переведена только в </a:t>
            </a:r>
            <a:r>
              <a:rPr lang="en-US" sz="2400" b="1" dirty="0" smtClean="0">
                <a:solidFill>
                  <a:srgbClr val="002060"/>
                </a:solidFill>
              </a:rPr>
              <a:t>XIX</a:t>
            </a:r>
            <a:r>
              <a:rPr lang="ru-RU" sz="2400" b="1" dirty="0" smtClean="0">
                <a:solidFill>
                  <a:srgbClr val="002060"/>
                </a:solidFill>
              </a:rPr>
              <a:t> в. Что это? 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596" y="1785926"/>
            <a:ext cx="84296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За годы войны ими стали 11600 человек, 86 из них – женщины. Кто это?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158" y="2786058"/>
            <a:ext cx="84296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b="1" dirty="0" smtClean="0">
                <a:solidFill>
                  <a:srgbClr val="002060"/>
                </a:solidFill>
              </a:rPr>
              <a:t>3. С.Цвейг писал: «Если Колумбу принадлежит заслуга подвига, то ему принадлежит заслуга осмысления подвига». Кто этот человек?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7158" y="4214818"/>
            <a:ext cx="84296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Об этой своей битве Наполеон сказал: «Из всех моих сражений – это самое страшное». Где и когда оно произошло? 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214290"/>
            <a:ext cx="864399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b="1" dirty="0" smtClean="0">
                <a:solidFill>
                  <a:srgbClr val="002060"/>
                </a:solidFill>
              </a:rPr>
              <a:t>5. В старину это считалось символом мудрости и мужества. «Русская Правда» сурово карала за порчу этого. А при Петре </a:t>
            </a:r>
            <a:r>
              <a:rPr lang="en-US" sz="2400" b="1" dirty="0" smtClean="0">
                <a:solidFill>
                  <a:srgbClr val="002060"/>
                </a:solidFill>
              </a:rPr>
              <a:t>I</a:t>
            </a:r>
            <a:r>
              <a:rPr lang="ru-RU" sz="2400" b="1" dirty="0" smtClean="0">
                <a:solidFill>
                  <a:srgbClr val="002060"/>
                </a:solidFill>
              </a:rPr>
              <a:t> наказывали и штрафовали уже за сохранение этого. Что это? 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5720" y="2071678"/>
            <a:ext cx="83582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 В Древней Руси только 2 города назывались великими. Один из них – Новгород, а какой второй? 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3357562"/>
            <a:ext cx="82153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7. Демографическую политику современного Китая определяет лозунг: «Одна семья – один ребёнок». А каков демографический лозунг современной Индии? 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58" y="5286388"/>
            <a:ext cx="81439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8. Арабы, совершая свои завоевания в Африке, навали эту местность «пустыня». А как она называется сейчас? 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714356"/>
            <a:ext cx="78581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b="1" dirty="0" smtClean="0">
                <a:solidFill>
                  <a:srgbClr val="002060"/>
                </a:solidFill>
              </a:rPr>
              <a:t>9. Об этой науке Цицерон сказал: «Греки изучали её, чтобы познать мир, а римляне – чтобы измерять земельные участки». Что это за наука? 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4348" y="2214554"/>
            <a:ext cx="76438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10. Древние греки называли её Ра, тюрки – Идель, а как называли её русские? 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7" name="Picture 3" descr="D:\Картинки\Природа\98-10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3214686"/>
            <a:ext cx="4572032" cy="34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 algn="ctr"/>
            <a:r>
              <a:rPr lang="ru-RU" sz="6000" b="1" dirty="0" smtClean="0">
                <a:solidFill>
                  <a:srgbClr val="FF0000"/>
                </a:solidFill>
              </a:rPr>
              <a:t>Кто? Где? Когда?</a:t>
            </a:r>
            <a:endParaRPr lang="ru-RU" sz="6000" dirty="0">
              <a:solidFill>
                <a:srgbClr val="FF0000"/>
              </a:solidFill>
            </a:endParaRPr>
          </a:p>
        </p:txBody>
      </p:sp>
      <p:pic>
        <p:nvPicPr>
          <p:cNvPr id="2052" name="Picture 4" descr="D:\Картинки\2650_1600\01113_different_2560x1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500174"/>
            <a:ext cx="8001056" cy="50006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Характеристика исторического деятеля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1571612"/>
            <a:ext cx="8429684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600" dirty="0" smtClean="0"/>
              <a:t>Он был в родстве с поэтом М.Ю. Лермонтовым, канцлером Горчаковым, его отцом был комендант московского кремля, а семья была дружна с Л.Н. Толстым (10 баллов)</a:t>
            </a:r>
          </a:p>
          <a:p>
            <a:pPr lvl="0"/>
            <a:endParaRPr lang="ru-RU" sz="1600" dirty="0" smtClean="0"/>
          </a:p>
          <a:p>
            <a:pPr lvl="0"/>
            <a:r>
              <a:rPr lang="ru-RU" sz="1600" dirty="0" smtClean="0"/>
              <a:t>Он родился в Дрездене, учился в Вильно, губернаторствовал в Саратове, на пике своей карьеры работал в Петербурге, а погиб в Киеве (8 баллов)</a:t>
            </a:r>
          </a:p>
          <a:p>
            <a:pPr lvl="0"/>
            <a:endParaRPr lang="ru-RU" sz="1600" dirty="0" smtClean="0"/>
          </a:p>
          <a:p>
            <a:pPr lvl="0"/>
            <a:r>
              <a:rPr lang="ru-RU" sz="1600" dirty="0" smtClean="0"/>
              <a:t>Его правая рука почти не действовала, но он написал несколько проектов законов, в том числе: «Каждый домохозяин, владеющий надельной землёй, имеет право выхода из общины и укрепления за собой в личной собственности причитающейся ему земли»  </a:t>
            </a:r>
          </a:p>
          <a:p>
            <a:pPr lvl="0"/>
            <a:r>
              <a:rPr lang="ru-RU" sz="1600" dirty="0" smtClean="0"/>
              <a:t>Он был инициатором создания индивидуальных хозяйств: хуторов и отрубов.(6 баллов)</a:t>
            </a:r>
          </a:p>
          <a:p>
            <a:pPr lvl="0"/>
            <a:endParaRPr lang="ru-RU" sz="1600" dirty="0" smtClean="0"/>
          </a:p>
          <a:p>
            <a:pPr lvl="0"/>
            <a:r>
              <a:rPr lang="ru-RU" sz="1600" dirty="0" smtClean="0"/>
              <a:t>Своим оппонентам он заявил: «Вам нужны великие потрясения, а нам нужна великая Россия» (4 балла)</a:t>
            </a:r>
          </a:p>
          <a:p>
            <a:pPr lvl="0"/>
            <a:endParaRPr lang="ru-RU" sz="1600" dirty="0" smtClean="0"/>
          </a:p>
          <a:p>
            <a:pPr lvl="0"/>
            <a:r>
              <a:rPr lang="ru-RU" sz="1600" dirty="0" smtClean="0"/>
              <a:t>С его именем в России связывают галстуки и вагоны (2 балла)</a:t>
            </a:r>
            <a:endParaRPr lang="ru-RU" sz="16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00034" y="500042"/>
            <a:ext cx="407196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 баллов</a:t>
            </a:r>
            <a:endParaRPr lang="ru-RU" sz="4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472" y="1500174"/>
            <a:ext cx="37862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8 баллов</a:t>
            </a:r>
            <a:endParaRPr lang="ru-RU" sz="4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4348" y="2643182"/>
            <a:ext cx="37147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6 баллов</a:t>
            </a:r>
            <a:endParaRPr lang="ru-RU" sz="4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5786" y="3786190"/>
            <a:ext cx="350046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4 балла</a:t>
            </a:r>
            <a:endParaRPr lang="ru-RU" sz="4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7224" y="4929198"/>
            <a:ext cx="335758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 балла</a:t>
            </a:r>
            <a:endParaRPr lang="ru-RU" sz="4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357166"/>
            <a:ext cx="4429156" cy="5865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139</TotalTime>
  <Words>498</Words>
  <Application>Microsoft Office PowerPoint</Application>
  <PresentationFormat>Экран (4:3)</PresentationFormat>
  <Paragraphs>46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Трек</vt:lpstr>
      <vt:lpstr>Калейдоскоп знаний</vt:lpstr>
      <vt:lpstr>Этапы игры:  1. разминка 2. Кто? Где? Когда? 3.Черный ящик 4. Блиц – турнир </vt:lpstr>
      <vt:lpstr>разминка</vt:lpstr>
      <vt:lpstr>1. В неё входят 66 книг. 39-в древнюю, остальные – в    новую. На русский язык она была переведена только в XIX в. Что это? </vt:lpstr>
      <vt:lpstr>Слайд 5</vt:lpstr>
      <vt:lpstr>Слайд 6</vt:lpstr>
      <vt:lpstr>Кто? Где? Когда?</vt:lpstr>
      <vt:lpstr>Характеристика исторического деятеля</vt:lpstr>
      <vt:lpstr>Слайд 9</vt:lpstr>
      <vt:lpstr>Он происходил из семьи бедного сельского священника, после окончания Санкт-Петербургской духовной семинарии работал учителем, а потом секретарём у князя Куракина (10 баллов)  В начале царствования Александра I он оказался в числе главных действующих лиц правительства, хотя и не занимал первоначально крупных государственных постов (8 баллов)  Он стал автором многих законопроектов, опередивших историю: проект государственного устройства, проект социальной структуры общества, уложение правительствующего Сената, кодификация законов (6 баллов)  Этот политик ещё в начале XIXв. предложил взять за основу управления Российским государством принцип разделения властей (4 балла)  Вместе с Александром I он присутствовал в Тильзите на подписании мирного договора с Наполеоном Бонапартом, выполняя функции ближайшего царского советника. Наполеон высоко оценил ум, проницательность и дипломатические способности советника и даже предложил Александру обменять его советника на любое европейское государство (2 балла) </vt:lpstr>
      <vt:lpstr>Слайд 11</vt:lpstr>
      <vt:lpstr>                                   </vt:lpstr>
      <vt:lpstr>Блиц – турнир 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Калейдоскоп знаний</dc:title>
  <dc:creator>1</dc:creator>
  <cp:lastModifiedBy>Владелец</cp:lastModifiedBy>
  <cp:revision>17</cp:revision>
  <dcterms:created xsi:type="dcterms:W3CDTF">2012-04-08T16:13:01Z</dcterms:created>
  <dcterms:modified xsi:type="dcterms:W3CDTF">2014-01-13T16:57:54Z</dcterms:modified>
</cp:coreProperties>
</file>