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1" r:id="rId3"/>
    <p:sldId id="259" r:id="rId4"/>
    <p:sldId id="263" r:id="rId5"/>
    <p:sldId id="257" r:id="rId6"/>
    <p:sldId id="266" r:id="rId7"/>
    <p:sldId id="268" r:id="rId8"/>
    <p:sldId id="269" r:id="rId9"/>
    <p:sldId id="270" r:id="rId10"/>
    <p:sldId id="271" r:id="rId11"/>
    <p:sldId id="273" r:id="rId12"/>
    <p:sldId id="284" r:id="rId13"/>
    <p:sldId id="279" r:id="rId14"/>
    <p:sldId id="280" r:id="rId15"/>
    <p:sldId id="285" r:id="rId16"/>
    <p:sldId id="286" r:id="rId17"/>
    <p:sldId id="287" r:id="rId18"/>
    <p:sldId id="288" r:id="rId19"/>
    <p:sldId id="289" r:id="rId20"/>
    <p:sldId id="290" r:id="rId21"/>
    <p:sldId id="277" r:id="rId22"/>
    <p:sldId id="278" r:id="rId23"/>
    <p:sldId id="291" r:id="rId24"/>
    <p:sldId id="281" r:id="rId25"/>
    <p:sldId id="294" r:id="rId26"/>
    <p:sldId id="265" r:id="rId27"/>
    <p:sldId id="267" r:id="rId28"/>
    <p:sldId id="29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523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423EC-40EB-414F-935B-022DEFE53CB9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2826C-BD66-4A69-B8D2-057DE8E9D6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423EC-40EB-414F-935B-022DEFE53CB9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2826C-BD66-4A69-B8D2-057DE8E9D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423EC-40EB-414F-935B-022DEFE53CB9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2826C-BD66-4A69-B8D2-057DE8E9D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423EC-40EB-414F-935B-022DEFE53CB9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2826C-BD66-4A69-B8D2-057DE8E9D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423EC-40EB-414F-935B-022DEFE53CB9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9A2826C-BD66-4A69-B8D2-057DE8E9D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423EC-40EB-414F-935B-022DEFE53CB9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2826C-BD66-4A69-B8D2-057DE8E9D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423EC-40EB-414F-935B-022DEFE53CB9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2826C-BD66-4A69-B8D2-057DE8E9D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423EC-40EB-414F-935B-022DEFE53CB9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2826C-BD66-4A69-B8D2-057DE8E9D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423EC-40EB-414F-935B-022DEFE53CB9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2826C-BD66-4A69-B8D2-057DE8E9D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423EC-40EB-414F-935B-022DEFE53CB9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2826C-BD66-4A69-B8D2-057DE8E9D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423EC-40EB-414F-935B-022DEFE53CB9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2826C-BD66-4A69-B8D2-057DE8E9D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A4423EC-40EB-414F-935B-022DEFE53CB9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9A2826C-BD66-4A69-B8D2-057DE8E9D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zavuch.info/" TargetMode="External"/><Relationship Id="rId3" Type="http://schemas.openxmlformats.org/officeDocument/2006/relationships/hyperlink" Target="http://egeurok.ru/" TargetMode="External"/><Relationship Id="rId7" Type="http://schemas.openxmlformats.org/officeDocument/2006/relationships/hyperlink" Target="http://www.prodlenka.org/" TargetMode="External"/><Relationship Id="rId2" Type="http://schemas.openxmlformats.org/officeDocument/2006/relationships/hyperlink" Target="http://www.uchmet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ideouroki.net/" TargetMode="External"/><Relationship Id="rId5" Type="http://schemas.openxmlformats.org/officeDocument/2006/relationships/hyperlink" Target="http://nsportal.ru/" TargetMode="External"/><Relationship Id="rId4" Type="http://schemas.openxmlformats.org/officeDocument/2006/relationships/hyperlink" Target="http://lasyen.r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42852"/>
            <a:ext cx="8229600" cy="4000528"/>
          </a:xfrm>
        </p:spPr>
        <p:txBody>
          <a:bodyPr>
            <a:noAutofit/>
          </a:bodyPr>
          <a:lstStyle/>
          <a:p>
            <a:r>
              <a:rPr lang="ru-RU" sz="5400" dirty="0" smtClean="0"/>
              <a:t>Космические корабли–</a:t>
            </a:r>
            <a:br>
              <a:rPr lang="ru-RU" sz="5400" dirty="0" smtClean="0"/>
            </a:br>
            <a:r>
              <a:rPr lang="ru-RU" sz="5400" dirty="0" smtClean="0"/>
              <a:t> </a:t>
            </a:r>
            <a:r>
              <a:rPr lang="ru-RU" sz="4400" dirty="0" smtClean="0"/>
              <a:t>ступени для познания свойств космического пространства.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1928826"/>
          </a:xfrm>
        </p:spPr>
        <p:txBody>
          <a:bodyPr>
            <a:normAutofit/>
          </a:bodyPr>
          <a:lstStyle/>
          <a:p>
            <a:r>
              <a:rPr lang="ru-RU" sz="4800" smtClean="0"/>
              <a:t>Проект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мае 1929 г. в ГДЛ впервые в СССР были начаты экспериментальные исследования жидкостных ракетных двигателей (ЖРД). Руководителем разработок ЖРД был талантливый инженер (ныне академик) Валентин Петрович Глушко.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04864"/>
            <a:ext cx="2231084" cy="3010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276872"/>
            <a:ext cx="2652896" cy="2938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204864"/>
            <a:ext cx="2699792" cy="2938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4282" y="5229493"/>
            <a:ext cx="8786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Н. И. Тихомиров	                        В. П. Глушко	                              С. П. Королев</a:t>
            </a:r>
          </a:p>
          <a:p>
            <a:r>
              <a:rPr lang="ru-RU" dirty="0" smtClean="0"/>
              <a:t>                                               Талантливые инженеры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Баллистическая ракета дальнего действия по вертикальной траектории.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928802"/>
            <a:ext cx="1711681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Космические пилотируемые полеты.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Пилотируемый космический полет – это передвижение людей в летательном аппарате за пределами земной атмосферы по орбите вокруг Земли или по траектории между Землей и другими небесными телами с целью исследования космического пространства или проведения экспериментов. В США космические путешественники называются астронавтами; в России их называют космонавтами.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Первые пилотируемые космические корабли</a:t>
            </a:r>
            <a:br>
              <a:rPr lang="ru-RU" dirty="0" smtClean="0"/>
            </a:br>
            <a:r>
              <a:rPr lang="ru-RU" dirty="0" smtClean="0"/>
              <a:t>Восток и Восход.</a:t>
            </a:r>
            <a:endParaRPr lang="ru-RU" dirty="0"/>
          </a:p>
        </p:txBody>
      </p:sp>
      <p:pic>
        <p:nvPicPr>
          <p:cNvPr id="3379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2014" y="2852936"/>
            <a:ext cx="3591393" cy="304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734832"/>
            <a:ext cx="2754826" cy="321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Запуски «Востока».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1958 год-первый запуск Востока в беспилотном режиме;</a:t>
            </a:r>
          </a:p>
          <a:p>
            <a:r>
              <a:rPr lang="ru-RU" dirty="0" smtClean="0"/>
              <a:t>15 мая 1960 года- второй запуск Востока (неудачный);</a:t>
            </a:r>
          </a:p>
          <a:p>
            <a:r>
              <a:rPr lang="ru-RU" dirty="0" smtClean="0"/>
              <a:t>Август 1960 года- третий запуск Востока с собаками на борту  Белкой и Стрелкой( первый в истории космонавтики случай возвращения живых существ на землю);</a:t>
            </a:r>
          </a:p>
          <a:p>
            <a:r>
              <a:rPr lang="ru-RU" dirty="0" smtClean="0"/>
              <a:t>1декабря 1960 года следующий запуск с собаками Пчелка и Мушка( из-за нехватки горючего корабль сгорел);</a:t>
            </a:r>
          </a:p>
          <a:p>
            <a:r>
              <a:rPr lang="ru-RU" dirty="0" smtClean="0"/>
              <a:t>22декабря 1960 года произошла авария последней ступени.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Последующие запуски пилотируемых космических кораблей «Восток» 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u="sng" dirty="0" smtClean="0"/>
              <a:t>Корабль «Восток-2» </a:t>
            </a:r>
            <a:r>
              <a:rPr lang="ru-RU" dirty="0" smtClean="0"/>
              <a:t>(Г.С.Титов, 6–7 августа 1961) совершил 17 витков вокруг Земли (25,3 ч); за ним последовало два полета спаренных кораблей.</a:t>
            </a:r>
          </a:p>
          <a:p>
            <a:r>
              <a:rPr lang="ru-RU" dirty="0" smtClean="0"/>
              <a:t> </a:t>
            </a:r>
            <a:r>
              <a:rPr lang="ru-RU" u="sng" dirty="0" smtClean="0"/>
              <a:t>«Восток-3» </a:t>
            </a:r>
            <a:r>
              <a:rPr lang="ru-RU" dirty="0" smtClean="0"/>
              <a:t>(А.Г.Николаев, 11–15 августа 1962) и </a:t>
            </a:r>
            <a:r>
              <a:rPr lang="ru-RU" u="sng" dirty="0" smtClean="0"/>
              <a:t>«Восток-4» </a:t>
            </a:r>
            <a:r>
              <a:rPr lang="ru-RU" dirty="0" smtClean="0"/>
              <a:t>(П.Р.Попович, 12–15 августа 1962) летали в 5,0 км друг от друга на почти параллельных орбитах.</a:t>
            </a:r>
          </a:p>
          <a:p>
            <a:r>
              <a:rPr lang="ru-RU" dirty="0" smtClean="0"/>
              <a:t> </a:t>
            </a:r>
            <a:r>
              <a:rPr lang="ru-RU" u="sng" dirty="0" smtClean="0"/>
              <a:t>«Восток-5» </a:t>
            </a:r>
            <a:r>
              <a:rPr lang="ru-RU" dirty="0" smtClean="0"/>
              <a:t>(В.Ф.Быковский, 14–19 июня 1963) и </a:t>
            </a:r>
            <a:r>
              <a:rPr lang="ru-RU" u="sng" dirty="0" smtClean="0"/>
              <a:t>«Восток-6» </a:t>
            </a:r>
            <a:r>
              <a:rPr lang="ru-RU" dirty="0" smtClean="0"/>
              <a:t>(В.В.Терешкова, первая женщина в космосе, 16–19 июня 1963) повторили предыдущий полет.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Запуск многоместных космических кораблей «Восход».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Корабль «Восход-1» с экипажем в составе В.М.Комарова, К.П.Феоктистова и Б.Б.Егорова (первый врач в космосе) совершил 16-витковый полет 12–13 октября 1964. </a:t>
            </a:r>
          </a:p>
          <a:p>
            <a:endParaRPr lang="ru-RU" dirty="0" smtClean="0"/>
          </a:p>
          <a:p>
            <a:r>
              <a:rPr lang="ru-RU" dirty="0" smtClean="0"/>
              <a:t>Советский Союз осуществил и другой приоритетный полет на корабле «Восход-2» (18–19 марта 1965), в котором левое кресло было снято, чтобы освободить место для надувной шлюзовой камеры. В то время как П.И.Беляев оставался внутри корабля, А.А.Леонов вышел из корабля через этот шлюз на 20 мин и стал первым человеком, осуществившим выход в открытый космос.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Первые полеты корабля «Союз».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Однако проблемы – как с кораблем «Союз», так и с носителем Н-1 – не позволили Советскому Союзу осуществить программу высадки человека на Луну. Первый полет корабля «Союз» (В.М.Комаров, 23–24 апреля 1967) закончился гибелью космонавта. При полете </a:t>
            </a:r>
            <a:r>
              <a:rPr lang="ru-RU" u="sng" dirty="0" smtClean="0"/>
              <a:t>«Союза-1» </a:t>
            </a:r>
            <a:r>
              <a:rPr lang="ru-RU" dirty="0" smtClean="0"/>
              <a:t>появились проблемы с солнечными батареями и системой ориентации, поэтому полет было решено прервать.  </a:t>
            </a:r>
          </a:p>
          <a:p>
            <a:endParaRPr lang="ru-RU" dirty="0" smtClean="0"/>
          </a:p>
          <a:p>
            <a:r>
              <a:rPr lang="ru-RU" dirty="0" smtClean="0"/>
              <a:t>После 18-месячного перерыва запуски по программе «Союз» возобновились полетами кораблей </a:t>
            </a:r>
            <a:r>
              <a:rPr lang="ru-RU" u="sng" dirty="0" smtClean="0"/>
              <a:t>«Союз-2» </a:t>
            </a:r>
            <a:r>
              <a:rPr lang="ru-RU" dirty="0" smtClean="0"/>
              <a:t>(беспилотный, 25–28 октября 1968) и </a:t>
            </a:r>
            <a:r>
              <a:rPr lang="ru-RU" u="sng" dirty="0" smtClean="0"/>
              <a:t>«Союз-3» </a:t>
            </a:r>
            <a:r>
              <a:rPr lang="ru-RU" dirty="0" smtClean="0"/>
              <a:t>(Г.Т.Береговой, 26–30 октября 1968). Береговой осуществлял маневры и сближался с кораблем «Союз-2» до расстояния 200 м. В полетах </a:t>
            </a:r>
            <a:r>
              <a:rPr lang="ru-RU" u="sng" dirty="0" smtClean="0"/>
              <a:t>«Союза-4» </a:t>
            </a:r>
            <a:r>
              <a:rPr lang="ru-RU" dirty="0" smtClean="0"/>
              <a:t>(В.А.Шаталов, 14–17 января 1969) и </a:t>
            </a:r>
            <a:r>
              <a:rPr lang="ru-RU" u="sng" dirty="0" smtClean="0"/>
              <a:t>«Союза-5» </a:t>
            </a:r>
            <a:r>
              <a:rPr lang="ru-RU" dirty="0" smtClean="0"/>
              <a:t>(</a:t>
            </a:r>
            <a:r>
              <a:rPr lang="ru-RU" dirty="0" err="1" smtClean="0"/>
              <a:t>Б.В.Волынов</a:t>
            </a:r>
            <a:r>
              <a:rPr lang="ru-RU" dirty="0" smtClean="0"/>
              <a:t>, </a:t>
            </a:r>
            <a:r>
              <a:rPr lang="ru-RU" dirty="0" err="1" smtClean="0"/>
              <a:t>Е.В.Хрунов</a:t>
            </a:r>
            <a:r>
              <a:rPr lang="ru-RU" dirty="0" smtClean="0"/>
              <a:t> и А.С.Елисеев, 15–18 января 1969) был достигнут дальнейший прогресс; </a:t>
            </a:r>
            <a:r>
              <a:rPr lang="ru-RU" dirty="0" err="1" smtClean="0"/>
              <a:t>Хрунов</a:t>
            </a:r>
            <a:r>
              <a:rPr lang="ru-RU" dirty="0" smtClean="0"/>
              <a:t> и Елисеев перешли в «Союз-4» через открытый космос после стыковки кораблей. (Стыковочный механизм советских кораблей не позволял переходить из корабля в корабль непосредственно.)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Многоразовый транспортный космический корабль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757742" cy="4709160"/>
          </a:xfrm>
        </p:spPr>
        <p:txBody>
          <a:bodyPr>
            <a:normAutofit/>
          </a:bodyPr>
          <a:lstStyle/>
          <a:p>
            <a:r>
              <a:rPr lang="ru-RU" dirty="0" smtClean="0"/>
              <a:t>пилотируемый космический корабль, конструкция которого предусматривает повторное использование всего корабля или его основных частей после возвращения из космического полёта.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643050"/>
            <a:ext cx="3048000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Капсула с крыльями – космический корабль нового типа..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00486" cy="470916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Ведь такими и были в мечтах С.П. Королева космические корабли будущего – способными возвращаться с орбиты или из межпланетной экспедиции именно на крыльях. Планируется  закончить испытания в 2011 году.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354586"/>
            <a:ext cx="3422754" cy="3074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7186634" cy="388049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5400" dirty="0" smtClean="0"/>
              <a:t>В честь 50-летия полета Юрия Гагарина 2011 г. объявлен годом российской космонавтики.</a:t>
            </a:r>
            <a:endParaRPr lang="ru-RU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357166"/>
            <a:ext cx="323850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«Русь» станет новейшим российским космическим кораблем.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4143372" cy="470916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Начиналась разработка эскизного проекта пилотируемого космического корабля для полетов на земную и окололунную орбиты, ремонта космических аппаратов, а также для сведения с орбиты вышедших из строя спутников. Корабль предназначен для доставки на орбиту экипажа из шести человек, а также не менее 500 кг полезного груза. Планируются испытания в 2016 году на новом космодроме Восточный.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714488"/>
            <a:ext cx="4500554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«Космический челнок» –новый космический корабль.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49462"/>
            <a:ext cx="428628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5072066" y="1500175"/>
            <a:ext cx="4071934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"Клипер", Россия, с 2000 года. Разрабатываемый новый космический корабль с многоразовой кабиной для доставки экипажа и грузов на околоземную орбиту и орбитальную станцию. Вертикальный запуск ракетой "Союз-2", посадка горизонтальная либо парашютная. Экипаж - 5-6 человек, стартовая масса корабля - до 13 т, посадочная масса - до 8,8 т. Ожидаемый срок - 2015 год.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Ракеты нашего времени.</a:t>
            </a:r>
            <a:endParaRPr lang="ru-RU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286380" y="1428736"/>
            <a:ext cx="38576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Содержимое 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43050"/>
            <a:ext cx="4857784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5214942" y="1214422"/>
            <a:ext cx="392905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"Буран", СССР . Многоразовый космический корабль, аналог системы </a:t>
            </a:r>
            <a:r>
              <a:rPr kumimoji="0" lang="ru-RU" sz="2000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Space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Shuttl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Вертикальный старт, горизонтальная посадка с боковым маневром 2000 км. Стартовая масса (с ракетой "Энергия") - 2375 т, орбитальная ступень 105 т. Экипаж - 10 человек, полезная нагрузка - 30 т. На снимке крупнейший в мире транспортный самолет Ан-225 перевозит Буран.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Космос: время новых открытий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Много веков люди мечтали, прорвавшись сквозь тернии, подняться к звездам. Пятьдесят лет назад вызов космосу был брошен. Сегодня ученые пытаются возродить энтузиазм и жажду открытий той великой эпохи, разрабатывают амбициозные проекты освоения Луны и Марса. А героями ближайшего будущего могут вновь стать космонавты.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Знаменитое «поехали» </a:t>
            </a:r>
            <a:br>
              <a:rPr lang="ru-RU" dirty="0" smtClean="0"/>
            </a:br>
            <a:r>
              <a:rPr lang="ru-RU" dirty="0" smtClean="0"/>
              <a:t>50 лет спустя.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6" y="1600200"/>
            <a:ext cx="5757874" cy="470916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Союз ТМА-21» — российский пилотируемый космический корабль, на котором 5 апреля  2011 года в 2 часа 18 минут 20 секунд по московскому времени осуществился пилотируемый полёт к международной космической станции. Это двадцать шестой полёт корабля серии «Союз» к МКС.  На МКС они войдут в состав двадцать седьмой и двадцать восьмой долговременных экспедиций.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71678"/>
            <a:ext cx="28860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Информация об экипаже.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 «Союзе ТМА-21»  полетели командир пилотируемого корабля Александр </a:t>
            </a:r>
            <a:r>
              <a:rPr lang="ru-RU" dirty="0" err="1" smtClean="0"/>
              <a:t>Самокутяев</a:t>
            </a:r>
            <a:r>
              <a:rPr lang="ru-RU" dirty="0" smtClean="0"/>
              <a:t>, бортинженер Андрей Борисенко и астронавт NASA Рональд </a:t>
            </a:r>
            <a:r>
              <a:rPr lang="ru-RU" dirty="0" err="1" smtClean="0"/>
              <a:t>Гаран</a:t>
            </a:r>
            <a:r>
              <a:rPr lang="ru-RU" dirty="0" smtClean="0"/>
              <a:t>. Оба россиянина впервые отправятся в космос, а американец в 2008 году летал  и провел в космосе 13 суток.</a:t>
            </a:r>
          </a:p>
          <a:p>
            <a:endParaRPr lang="ru-RU" dirty="0" smtClean="0"/>
          </a:p>
          <a:p>
            <a:r>
              <a:rPr lang="ru-RU" dirty="0" smtClean="0"/>
              <a:t>В дублирующий состав входят россияне Антон </a:t>
            </a:r>
            <a:r>
              <a:rPr lang="ru-RU" dirty="0" err="1" smtClean="0"/>
              <a:t>Шкаплеров</a:t>
            </a:r>
            <a:r>
              <a:rPr lang="ru-RU" dirty="0" smtClean="0"/>
              <a:t> (командир), Анатолий Иванишин (бортинженер) и американец </a:t>
            </a:r>
            <a:r>
              <a:rPr lang="ru-RU" dirty="0" err="1" smtClean="0"/>
              <a:t>Дэниел</a:t>
            </a:r>
            <a:r>
              <a:rPr lang="ru-RU" dirty="0" smtClean="0"/>
              <a:t> </a:t>
            </a:r>
            <a:r>
              <a:rPr lang="ru-RU" dirty="0" err="1" smtClean="0"/>
              <a:t>Бербэнк</a:t>
            </a:r>
            <a:r>
              <a:rPr lang="ru-RU" dirty="0" smtClean="0"/>
              <a:t> (бортинженер).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16650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Если спросить наших космонавтов, с чего у них начиналась дорога в космос, мы непременно услышим в ответ: "С мечты". Мечта становится былью, если человек трудолюбив, любознателен и настойчив. Так что, мечтайте!</a:t>
            </a:r>
          </a:p>
          <a:p>
            <a:endParaRPr lang="ru-RU" dirty="0" smtClean="0"/>
          </a:p>
          <a:p>
            <a:r>
              <a:rPr lang="ru-RU" dirty="0" smtClean="0"/>
              <a:t>Мы спешим скорее в школу, </a:t>
            </a:r>
          </a:p>
          <a:p>
            <a:r>
              <a:rPr lang="ru-RU" dirty="0" smtClean="0"/>
              <a:t>В наш любимый класс. </a:t>
            </a:r>
          </a:p>
          <a:p>
            <a:r>
              <a:rPr lang="ru-RU" dirty="0" smtClean="0"/>
              <a:t>Много дел больших и новых </a:t>
            </a:r>
          </a:p>
          <a:p>
            <a:r>
              <a:rPr lang="ru-RU" dirty="0" smtClean="0"/>
              <a:t>Ожидает нас. </a:t>
            </a:r>
          </a:p>
          <a:p>
            <a:r>
              <a:rPr lang="ru-RU" dirty="0" smtClean="0"/>
              <a:t>Будет день, дорогой света </a:t>
            </a:r>
          </a:p>
          <a:p>
            <a:r>
              <a:rPr lang="ru-RU" dirty="0" smtClean="0"/>
              <a:t>Полетим и мы - </a:t>
            </a:r>
          </a:p>
          <a:p>
            <a:r>
              <a:rPr lang="ru-RU" dirty="0" smtClean="0"/>
              <a:t>К тайнам, сказочным планетам, </a:t>
            </a:r>
          </a:p>
          <a:p>
            <a:r>
              <a:rPr lang="ru-RU" dirty="0" smtClean="0"/>
              <a:t>В дальние миры.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Исследования показали, что именно человек с его мечтой и упорством может сделать невозможное. Создание более современной космической и ракетной техники дает возможность человечеству познать свойства космического пространства и изучать  Землю как планету солнечной системы.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Используемый материал:</a:t>
            </a:r>
          </a:p>
          <a:p>
            <a:r>
              <a:rPr lang="en-US" u="sng" dirty="0" smtClean="0">
                <a:solidFill>
                  <a:srgbClr val="FFFF00"/>
                </a:solidFill>
                <a:hlinkClick r:id="rId2"/>
              </a:rPr>
              <a:t>www.uchmet.ru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en-US" u="sng" dirty="0" smtClean="0">
                <a:solidFill>
                  <a:srgbClr val="FFFF00"/>
                </a:solidFill>
                <a:hlinkClick r:id="rId3"/>
              </a:rPr>
              <a:t>http://egeurok.ru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en-US" u="sng" dirty="0" smtClean="0">
                <a:solidFill>
                  <a:srgbClr val="FFFF00"/>
                </a:solidFill>
                <a:hlinkClick r:id="rId4"/>
              </a:rPr>
              <a:t>http://lasyen.ru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en-US" u="sng" dirty="0" smtClean="0">
                <a:solidFill>
                  <a:srgbClr val="FFFF00"/>
                </a:solidFill>
                <a:hlinkClick r:id="rId5"/>
              </a:rPr>
              <a:t>http://nsportal.ru</a:t>
            </a:r>
            <a:endParaRPr lang="ru-RU" u="sng" dirty="0" smtClean="0">
              <a:solidFill>
                <a:srgbClr val="FFFF00"/>
              </a:solidFill>
            </a:endParaRPr>
          </a:p>
          <a:p>
            <a:r>
              <a:rPr lang="en-US" u="sng" dirty="0" smtClean="0">
                <a:solidFill>
                  <a:srgbClr val="FFFF00"/>
                </a:solidFill>
                <a:hlinkClick r:id="rId6"/>
              </a:rPr>
              <a:t>http://videouroki.net/</a:t>
            </a:r>
            <a:endParaRPr lang="en-US" u="sng" dirty="0" smtClean="0">
              <a:solidFill>
                <a:srgbClr val="FFFF00"/>
              </a:solidFill>
            </a:endParaRPr>
          </a:p>
          <a:p>
            <a:r>
              <a:rPr lang="en-US" u="sng" dirty="0" smtClean="0">
                <a:solidFill>
                  <a:srgbClr val="FFFF00"/>
                </a:solidFill>
                <a:hlinkClick r:id="rId7"/>
              </a:rPr>
              <a:t>www.prodlenka.org</a:t>
            </a:r>
            <a:endParaRPr lang="en-US" u="sng" dirty="0" smtClean="0">
              <a:solidFill>
                <a:srgbClr val="FFFF00"/>
              </a:solidFill>
            </a:endParaRPr>
          </a:p>
          <a:p>
            <a:r>
              <a:rPr lang="en-US" u="sng" dirty="0" smtClean="0">
                <a:solidFill>
                  <a:srgbClr val="FFFF00"/>
                </a:solidFill>
              </a:rPr>
              <a:t>www/uchportal.ru</a:t>
            </a:r>
          </a:p>
          <a:p>
            <a:r>
              <a:rPr lang="en-US" u="sng" dirty="0" smtClean="0">
                <a:solidFill>
                  <a:srgbClr val="FFFF00"/>
                </a:solidFill>
                <a:hlinkClick r:id="rId8"/>
              </a:rPr>
              <a:t>www.zavuch.info</a:t>
            </a:r>
            <a:endParaRPr lang="en-US" u="sng" dirty="0" smtClean="0">
              <a:solidFill>
                <a:srgbClr val="FFFF00"/>
              </a:solidFill>
            </a:endParaRPr>
          </a:p>
          <a:p>
            <a:r>
              <a:rPr lang="en-US" u="sng" dirty="0" smtClean="0">
                <a:solidFill>
                  <a:srgbClr val="FFFF00"/>
                </a:solidFill>
              </a:rPr>
              <a:t>www.openclass.ru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12 апреля – День космонавтики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 </a:t>
            </a:r>
            <a:r>
              <a:rPr lang="ru-RU" sz="3400" dirty="0" smtClean="0"/>
              <a:t>12 апреля 1961года навсегда останется в памяти человечества. В этот день был совершен полет человека в космос. Совершил этот полет гражданин Советского Союза Ю.А. Гагарин. Облетев Землю и пробыв в полете 108 минут, космонавт вернулся не землю. Прошло много лет, и сейчас космонавты находятся в космосе многие месяцы.</a:t>
            </a:r>
          </a:p>
          <a:p>
            <a:r>
              <a:rPr lang="ru-RU" sz="3400" dirty="0" smtClean="0"/>
              <a:t>Сегодня мы празднуем день рождения космонавтики!</a:t>
            </a:r>
          </a:p>
          <a:p>
            <a:endParaRPr lang="ru-RU" sz="3400" dirty="0" smtClean="0"/>
          </a:p>
          <a:p>
            <a:r>
              <a:rPr lang="ru-RU" sz="3400" dirty="0" smtClean="0"/>
              <a:t>Этот проект мы посвящаем   лётчикам, космонавтам, конструкторам , которые создают ракеты, космические корабли и искусственные спутники Земли и  50- </a:t>
            </a:r>
            <a:r>
              <a:rPr lang="ru-RU" sz="3400" dirty="0" err="1" smtClean="0"/>
              <a:t>летию</a:t>
            </a:r>
            <a:r>
              <a:rPr lang="ru-RU" sz="3400" dirty="0" smtClean="0"/>
              <a:t> полёта в космос первого в мире космонавта -Ю.А. Гагарина. </a:t>
            </a:r>
          </a:p>
          <a:p>
            <a:r>
              <a:rPr lang="ru-RU" sz="3400" dirty="0" smtClean="0"/>
              <a:t>Почему именно 12 апреля?</a:t>
            </a:r>
            <a:endParaRPr lang="ru-RU" sz="3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1571612"/>
            <a:ext cx="4714908" cy="4572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«Планета есть колыбель разума, но нельзя вечно жить в колыбели...»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(К.Э.Циолковский)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00108"/>
            <a:ext cx="3810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Прививать чувство патриотизма и гражданственности, показывая великие свершения русских людей;</a:t>
            </a:r>
          </a:p>
          <a:p>
            <a:r>
              <a:rPr lang="ru-RU" dirty="0" smtClean="0"/>
              <a:t>Расширить знания учащихся об истории ракетной техники;</a:t>
            </a:r>
          </a:p>
          <a:p>
            <a:r>
              <a:rPr lang="ru-RU" dirty="0" smtClean="0"/>
              <a:t>Познакомить детей с историей освоения космоса; </a:t>
            </a:r>
          </a:p>
          <a:p>
            <a:r>
              <a:rPr lang="ru-RU" dirty="0" smtClean="0"/>
              <a:t>Воспитывать чувство гордости за историю своей страны , за свою Родину, первой преодолевшей силу земного притяжения,  за достижения отечественных учёных, конструкторов, космонавтов;</a:t>
            </a:r>
          </a:p>
          <a:p>
            <a:r>
              <a:rPr lang="ru-RU" dirty="0" smtClean="0"/>
              <a:t>Развивать познавательную и творческую активность, прививать интерес к изучению космоса и истории  космонавтики.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расширение кругозора обучающихся;</a:t>
            </a:r>
          </a:p>
          <a:p>
            <a:r>
              <a:rPr lang="ru-RU" dirty="0" smtClean="0"/>
              <a:t>знакомство с литературой по данной тематике;</a:t>
            </a:r>
          </a:p>
          <a:p>
            <a:r>
              <a:rPr lang="ru-RU" dirty="0" smtClean="0"/>
              <a:t>создание условий для развития умений работать в команде.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Гипотеза.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7091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Взаимоотношения Человека с Космосом, развитие современной космической техники – новая эпоха в изучении Земли как планеты нашей солнечной системы.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Темы для исследования.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1) От первых ракет до полета Гагарина.</a:t>
            </a:r>
          </a:p>
          <a:p>
            <a:pPr>
              <a:buNone/>
            </a:pPr>
            <a:r>
              <a:rPr lang="ru-RU" dirty="0" smtClean="0"/>
              <a:t>2) Знаменитое «поехали» 50 лет спустя</a:t>
            </a:r>
          </a:p>
          <a:p>
            <a:pPr>
              <a:buNone/>
            </a:pPr>
            <a:r>
              <a:rPr lang="ru-RU" dirty="0" smtClean="0"/>
              <a:t>(юбилейный запуск ракеты «Гагарин»).</a:t>
            </a:r>
          </a:p>
          <a:p>
            <a:pPr>
              <a:buNone/>
            </a:pPr>
            <a:r>
              <a:rPr lang="ru-RU" dirty="0" smtClean="0"/>
              <a:t>3) Первый пилотируемый корабль.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Ракетостроение в СССР.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Определяющим фактором в осуществлении полетов в космическом пространстве является уровень развития ракетных двигателей. Скорость, приобретаемая ракетой, в первую очередь зависит от энергетических характеристик ее двигателей. Первая советская научно-исследовательская и опытно-конструкторская лаборатория по разработке ракетных двигателей и ракет основана в 1921 г. по предложению Н. И. Тихомирова. Впоследствии она стала называться газодинамической лабораторией (ГДЛ).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548</TotalTime>
  <Words>1514</Words>
  <Application>Microsoft Office PowerPoint</Application>
  <PresentationFormat>Экран (4:3)</PresentationFormat>
  <Paragraphs>95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Апекс</vt:lpstr>
      <vt:lpstr>Космические корабли–  ступени для познания свойств космического пространства.</vt:lpstr>
      <vt:lpstr>Слайд 2</vt:lpstr>
      <vt:lpstr>12 апреля – День космонавтики</vt:lpstr>
      <vt:lpstr>«Планета есть колыбель разума, но нельзя вечно жить в колыбели...»  (К.Э.Циолковский)</vt:lpstr>
      <vt:lpstr>Цели проекта:</vt:lpstr>
      <vt:lpstr>Задачи проекта:</vt:lpstr>
      <vt:lpstr>Гипотеза.</vt:lpstr>
      <vt:lpstr>Темы для исследования.</vt:lpstr>
      <vt:lpstr>Ракетостроение в СССР.</vt:lpstr>
      <vt:lpstr>В мае 1929 г. в ГДЛ впервые в СССР были начаты экспериментальные исследования жидкостных ракетных двигателей (ЖРД). Руководителем разработок ЖРД был талантливый инженер (ныне академик) Валентин Петрович Глушко. </vt:lpstr>
      <vt:lpstr>Баллистическая ракета дальнего действия по вертикальной траектории.</vt:lpstr>
      <vt:lpstr>Космические пилотируемые полеты.</vt:lpstr>
      <vt:lpstr>Первые пилотируемые космические корабли Восток и Восход.</vt:lpstr>
      <vt:lpstr>Запуски «Востока».</vt:lpstr>
      <vt:lpstr>Последующие запуски пилотируемых космических кораблей «Восток» .</vt:lpstr>
      <vt:lpstr>Запуск многоместных космических кораблей «Восход».</vt:lpstr>
      <vt:lpstr>Первые полеты корабля «Союз».</vt:lpstr>
      <vt:lpstr>Многоразовый транспортный космический корабль</vt:lpstr>
      <vt:lpstr>Капсула с крыльями – космический корабль нового типа..</vt:lpstr>
      <vt:lpstr>«Русь» станет новейшим российским космическим кораблем.</vt:lpstr>
      <vt:lpstr>«Космический челнок» –новый космический корабль.</vt:lpstr>
      <vt:lpstr>Ракеты нашего времени.</vt:lpstr>
      <vt:lpstr>Космос: время новых открытий</vt:lpstr>
      <vt:lpstr>Знаменитое «поехали»  50 лет спустя.</vt:lpstr>
      <vt:lpstr>Информация об экипаже.</vt:lpstr>
      <vt:lpstr>Слайд 26</vt:lpstr>
      <vt:lpstr>Вывод.</vt:lpstr>
      <vt:lpstr>Слайд 28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Космические корабли –  ступени для познания свойств космического пространства и изучения Земли как планеты нашей Солнечной системы.</dc:title>
  <dc:creator>UserXP</dc:creator>
  <cp:lastModifiedBy>Наталья</cp:lastModifiedBy>
  <cp:revision>51</cp:revision>
  <dcterms:created xsi:type="dcterms:W3CDTF">2011-04-08T14:12:18Z</dcterms:created>
  <dcterms:modified xsi:type="dcterms:W3CDTF">2014-01-30T14:20:39Z</dcterms:modified>
</cp:coreProperties>
</file>