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ADA"/>
    <a:srgbClr val="C4BD97"/>
    <a:srgbClr val="5C2C04"/>
    <a:srgbClr val="F2F2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5965-FE61-4CD5-9A5D-F6E1E0D22B1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3E54-9D68-49FD-A8F2-DA99807BE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5965-FE61-4CD5-9A5D-F6E1E0D22B1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3E54-9D68-49FD-A8F2-DA99807BE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5965-FE61-4CD5-9A5D-F6E1E0D22B1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3E54-9D68-49FD-A8F2-DA99807BE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5965-FE61-4CD5-9A5D-F6E1E0D22B1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3E54-9D68-49FD-A8F2-DA99807BE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5965-FE61-4CD5-9A5D-F6E1E0D22B1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3E54-9D68-49FD-A8F2-DA99807BE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5965-FE61-4CD5-9A5D-F6E1E0D22B1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3E54-9D68-49FD-A8F2-DA99807BE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5965-FE61-4CD5-9A5D-F6E1E0D22B1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3E54-9D68-49FD-A8F2-DA99807BE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5965-FE61-4CD5-9A5D-F6E1E0D22B1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3E54-9D68-49FD-A8F2-DA99807BE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5965-FE61-4CD5-9A5D-F6E1E0D22B1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3E54-9D68-49FD-A8F2-DA99807BE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5965-FE61-4CD5-9A5D-F6E1E0D22B1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3E54-9D68-49FD-A8F2-DA99807BE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5965-FE61-4CD5-9A5D-F6E1E0D22B1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3E54-9D68-49FD-A8F2-DA99807BE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05965-FE61-4CD5-9A5D-F6E1E0D22B1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3E54-9D68-49FD-A8F2-DA99807BE7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4.bp.blogspot.com/-b44fFWa1PvI/T8I4X4zPigI/AAAAAAAAD08/PpfXrP4ds2A/s1600/IMG_38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72" name="Picture 8" descr="http://upload.wikimedia.org/wikipedia/ru/5/5f/Ttartal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116632"/>
            <a:ext cx="2952328" cy="3584971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987824" y="-27384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err="1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Никколо</a:t>
            </a: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Тарталья </a:t>
            </a:r>
          </a:p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(1499-1557)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19872" y="1103833"/>
            <a:ext cx="4176464" cy="3970318"/>
          </a:xfrm>
          <a:prstGeom prst="rect">
            <a:avLst/>
          </a:prstGeom>
          <a:solidFill>
            <a:srgbClr val="F2F2F2">
              <a:alpha val="69804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rgbClr val="5C2C04"/>
                </a:solidFill>
                <a:latin typeface="Mistral" pitchFamily="66" charset="0"/>
              </a:rPr>
              <a:t>О</a:t>
            </a:r>
            <a:r>
              <a:rPr lang="ru-RU" dirty="0" smtClean="0">
                <a:solidFill>
                  <a:srgbClr val="5C2C04"/>
                </a:solidFill>
                <a:latin typeface="Mistral" pitchFamily="66" charset="0"/>
              </a:rPr>
              <a:t>н </a:t>
            </a:r>
            <a:r>
              <a:rPr lang="ru-RU" dirty="0">
                <a:solidFill>
                  <a:srgbClr val="5C2C04"/>
                </a:solidFill>
                <a:latin typeface="Mistral" pitchFamily="66" charset="0"/>
              </a:rPr>
              <a:t>рассматривает не только вопросы математики, но и некоторые вопросы практической механики, баллистики и топографии. </a:t>
            </a:r>
            <a:endParaRPr lang="ru-RU" dirty="0" smtClean="0">
              <a:solidFill>
                <a:srgbClr val="5C2C04"/>
              </a:solidFill>
              <a:latin typeface="Mistral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5C2C04"/>
                </a:solidFill>
                <a:latin typeface="Mistral" pitchFamily="66" charset="0"/>
              </a:rPr>
              <a:t>Он </a:t>
            </a:r>
            <a:r>
              <a:rPr lang="ru-RU" dirty="0">
                <a:solidFill>
                  <a:srgbClr val="5C2C04"/>
                </a:solidFill>
                <a:latin typeface="Mistral" pitchFamily="66" charset="0"/>
              </a:rPr>
              <a:t>впервые рассматривает вопрос о траектории выпущенного снаряда, </a:t>
            </a:r>
            <a:r>
              <a:rPr lang="ru-RU" dirty="0" smtClean="0">
                <a:solidFill>
                  <a:srgbClr val="5C2C04"/>
                </a:solidFill>
                <a:latin typeface="Mistral" pitchFamily="66" charset="0"/>
              </a:rPr>
              <a:t> утверждает</a:t>
            </a:r>
            <a:r>
              <a:rPr lang="ru-RU" dirty="0">
                <a:solidFill>
                  <a:srgbClr val="5C2C04"/>
                </a:solidFill>
                <a:latin typeface="Mistral" pitchFamily="66" charset="0"/>
              </a:rPr>
              <a:t>, что траектория эта на всём её протяжении есть кривая линия, между тем как до него учили, что траектория снаряда состоит из двух прямых, соединённых кривой линией; </a:t>
            </a:r>
            <a:r>
              <a:rPr lang="ru-RU" dirty="0" smtClean="0">
                <a:solidFill>
                  <a:srgbClr val="5C2C04"/>
                </a:solidFill>
                <a:latin typeface="Mistral" pitchFamily="66" charset="0"/>
              </a:rPr>
              <a:t>он </a:t>
            </a:r>
            <a:r>
              <a:rPr lang="ru-RU" dirty="0">
                <a:solidFill>
                  <a:srgbClr val="5C2C04"/>
                </a:solidFill>
                <a:latin typeface="Mistral" pitchFamily="66" charset="0"/>
              </a:rPr>
              <a:t>показывает, что наибольшая дальность полёта соответствует углу в 45°; кроме того, в этой книге рассматриваются различные вопросы об измерении поверхности полей.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5496" y="3812847"/>
            <a:ext cx="3312368" cy="1200329"/>
          </a:xfrm>
          <a:prstGeom prst="rect">
            <a:avLst/>
          </a:prstGeom>
          <a:solidFill>
            <a:srgbClr val="C4BD97">
              <a:alpha val="80000"/>
            </a:srgbClr>
          </a:solidFill>
          <a:effectLst>
            <a:glow rad="101600">
              <a:schemeClr val="bg2">
                <a:lumMod val="50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Mistral" pitchFamily="66" charset="0"/>
              </a:rPr>
              <a:t>Вместе с вопросами артиллерии Тарталья занимался также и вопросами укрепления городов и фортификацией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Mistral" pitchFamily="66" charset="0"/>
              </a:rPr>
              <a:t>вообще.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Mistral" pitchFamily="66" charset="0"/>
            </a:endParaRPr>
          </a:p>
        </p:txBody>
      </p:sp>
      <p:pic>
        <p:nvPicPr>
          <p:cNvPr id="11274" name="Picture 10" descr="https://st.fl.ru/users/mrfierce/upload/f_506ff0a811ffa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620688"/>
            <a:ext cx="2208245" cy="1656184"/>
          </a:xfrm>
          <a:prstGeom prst="rect">
            <a:avLst/>
          </a:prstGeom>
          <a:noFill/>
          <a:effectLst>
            <a:reflection blurRad="6350" stA="50000" endA="295" endPos="92000" dist="101600" dir="5400000" sy="-100000" algn="bl" rotWithShape="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07504" y="5110152"/>
            <a:ext cx="8784976" cy="1631216"/>
          </a:xfrm>
          <a:prstGeom prst="rect">
            <a:avLst/>
          </a:prstGeom>
          <a:solidFill>
            <a:srgbClr val="FDEADA">
              <a:alpha val="60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5C2C04"/>
                </a:solidFill>
                <a:latin typeface="Mistral" pitchFamily="66" charset="0"/>
              </a:rPr>
              <a:t>По словам Тартальи, он самостоятельно открыл общий алгоритм решения кубических уравнений, несколько ранее найденный Сципионом </a:t>
            </a:r>
            <a:r>
              <a:rPr lang="ru-RU" sz="2000" dirty="0" err="1">
                <a:solidFill>
                  <a:srgbClr val="5C2C04"/>
                </a:solidFill>
                <a:latin typeface="Mistral" pitchFamily="66" charset="0"/>
              </a:rPr>
              <a:t>дель</a:t>
            </a:r>
            <a:r>
              <a:rPr lang="ru-RU" sz="2000" dirty="0">
                <a:solidFill>
                  <a:srgbClr val="5C2C04"/>
                </a:solidFill>
                <a:latin typeface="Mistral" pitchFamily="66" charset="0"/>
              </a:rPr>
              <a:t> Ферро. В 1539 году Тарталья передал описание этого метода Дж. Кардано, который поклялся не публиковать его без разрешения Тартальи. Несмотря на обещание, в 1545 году Кардано опубликовал этот алгоритм в работе «Великое искусство», и по этой причине он вошёл в историю математики как «формула Кардано».</a:t>
            </a:r>
          </a:p>
        </p:txBody>
      </p:sp>
      <p:pic>
        <p:nvPicPr>
          <p:cNvPr id="11278" name="Picture 14" descr="http://www.intuit.ru/sites/default/files/tex_cache/53fc56a72b237c525906125eb58ce2af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19577">
            <a:off x="6943998" y="2886687"/>
            <a:ext cx="2114550" cy="20955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1282" name="Picture 18" descr="http://rudocs.exdat.com/pars_docs/tw_refs/560/559507/559507_html_756030e9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22383" y="4077072"/>
            <a:ext cx="1382065" cy="597230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1284" name="Picture 20" descr="http://media.tumblr.com/dddb9376052b6622956b469145c0019c/tumblr_inline_mlsh4ndU5q1qz4rgp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760" y="5010125"/>
            <a:ext cx="2600325" cy="2190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0"/>
                            </p:stCondLst>
                            <p:childTnLst>
                              <p:par>
                                <p:cTn id="39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113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</cp:revision>
  <dcterms:created xsi:type="dcterms:W3CDTF">2014-01-20T17:28:17Z</dcterms:created>
  <dcterms:modified xsi:type="dcterms:W3CDTF">2014-01-20T19:02:52Z</dcterms:modified>
</cp:coreProperties>
</file>