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66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D56DE5C2-6D7C-4141-85D7-5F3E1388C554}" type="datetimeFigureOut">
              <a:rPr lang="ru-RU" smtClean="0"/>
              <a:t>12.12.2013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F13CD382-12C6-4B7A-A04A-41E328B910A5}"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56DE5C2-6D7C-4141-85D7-5F3E1388C554}" type="datetimeFigureOut">
              <a:rPr lang="ru-RU" smtClean="0"/>
              <a:t>12.12.2013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3CD382-12C6-4B7A-A04A-41E328B910A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56DE5C2-6D7C-4141-85D7-5F3E1388C554}" type="datetimeFigureOut">
              <a:rPr lang="ru-RU" smtClean="0"/>
              <a:t>12.12.2013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3CD382-12C6-4B7A-A04A-41E328B910A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56DE5C2-6D7C-4141-85D7-5F3E1388C554}" type="datetimeFigureOut">
              <a:rPr lang="ru-RU" smtClean="0"/>
              <a:t>12.12.2013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13CD382-12C6-4B7A-A04A-41E328B910A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56DE5C2-6D7C-4141-85D7-5F3E1388C554}" type="datetimeFigureOut">
              <a:rPr lang="ru-RU" smtClean="0"/>
              <a:t>12.12.2013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F13CD382-12C6-4B7A-A04A-41E328B910A5}"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56DE5C2-6D7C-4141-85D7-5F3E1388C554}" type="datetimeFigureOut">
              <a:rPr lang="ru-RU" smtClean="0"/>
              <a:t>12.12.2013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3CD382-12C6-4B7A-A04A-41E328B910A5}"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56DE5C2-6D7C-4141-85D7-5F3E1388C554}" type="datetimeFigureOut">
              <a:rPr lang="ru-RU" smtClean="0"/>
              <a:t>12.12.2013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13CD382-12C6-4B7A-A04A-41E328B910A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56DE5C2-6D7C-4141-85D7-5F3E1388C554}" type="datetimeFigureOut">
              <a:rPr lang="ru-RU" smtClean="0"/>
              <a:t>12.12.2013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13CD382-12C6-4B7A-A04A-41E328B910A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56DE5C2-6D7C-4141-85D7-5F3E1388C554}" type="datetimeFigureOut">
              <a:rPr lang="ru-RU" smtClean="0"/>
              <a:t>12.12.2013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13CD382-12C6-4B7A-A04A-41E328B910A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56DE5C2-6D7C-4141-85D7-5F3E1388C554}" type="datetimeFigureOut">
              <a:rPr lang="ru-RU" smtClean="0"/>
              <a:t>12.12.2013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3CD382-12C6-4B7A-A04A-41E328B910A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56DE5C2-6D7C-4141-85D7-5F3E1388C554}" type="datetimeFigureOut">
              <a:rPr lang="ru-RU" smtClean="0"/>
              <a:t>12.12.2013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13CD382-12C6-4B7A-A04A-41E328B910A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56DE5C2-6D7C-4141-85D7-5F3E1388C554}" type="datetimeFigureOut">
              <a:rPr lang="ru-RU" smtClean="0"/>
              <a:t>12.12.2013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13CD382-12C6-4B7A-A04A-41E328B910A5}"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14290"/>
            <a:ext cx="7772400" cy="1470025"/>
          </a:xfrm>
        </p:spPr>
        <p:txBody>
          <a:bodyPr/>
          <a:lstStyle/>
          <a:p>
            <a:r>
              <a:rPr lang="en-US" dirty="0" smtClean="0"/>
              <a:t>Neoclassical style</a:t>
            </a:r>
            <a:br>
              <a:rPr lang="en-US" dirty="0" smtClean="0"/>
            </a:br>
            <a:r>
              <a:rPr lang="en-US" dirty="0" smtClean="0"/>
              <a:t>(1800s – 1900s)</a:t>
            </a:r>
            <a:endParaRPr lang="ru-RU" dirty="0"/>
          </a:p>
        </p:txBody>
      </p:sp>
      <p:sp>
        <p:nvSpPr>
          <p:cNvPr id="4" name="Подзаголовок 2"/>
          <p:cNvSpPr>
            <a:spLocks noGrp="1"/>
          </p:cNvSpPr>
          <p:nvPr>
            <p:ph type="subTitle" idx="1"/>
          </p:nvPr>
        </p:nvSpPr>
        <p:spPr>
          <a:xfrm>
            <a:off x="1371600" y="2000240"/>
            <a:ext cx="6400800" cy="3638560"/>
          </a:xfrm>
        </p:spPr>
        <p:txBody>
          <a:bodyPr/>
          <a:lstStyle/>
          <a:p>
            <a:endParaRPr lang="ru-RU" dirty="0"/>
          </a:p>
        </p:txBody>
      </p:sp>
      <p:pic>
        <p:nvPicPr>
          <p:cNvPr id="5" name="Рисунок 4" descr="780px-Vilnius_Cathedral_Facade.jpg"/>
          <p:cNvPicPr>
            <a:picLocks noChangeAspect="1"/>
          </p:cNvPicPr>
          <p:nvPr/>
        </p:nvPicPr>
        <p:blipFill>
          <a:blip r:embed="rId2" cstate="print"/>
          <a:stretch>
            <a:fillRect/>
          </a:stretch>
        </p:blipFill>
        <p:spPr>
          <a:xfrm>
            <a:off x="1428728" y="1785926"/>
            <a:ext cx="6286544" cy="443177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714348" y="428604"/>
            <a:ext cx="7543824" cy="6429396"/>
          </a:xfrm>
          <a:ln>
            <a:solidFill>
              <a:schemeClr val="tx1"/>
            </a:solidFill>
          </a:ln>
        </p:spPr>
        <p:txBody>
          <a:bodyPr>
            <a:normAutofit/>
          </a:bodyPr>
          <a:lstStyle/>
          <a:p>
            <a:pPr>
              <a:buNone/>
            </a:pPr>
            <a:r>
              <a:rPr lang="en-US" sz="1800" dirty="0" smtClean="0"/>
              <a:t>Neoclassicism is the name given to Western movements in the decorative and visual arts, literature, theatre, music, and architecture that draw inspiration from the "classical" art and culture of Ancient Greece or Ancient Rome. The main Neoclassical movement coincided with the 18th century Age of Enlightenment, and continued into the early 19th century, latterly competing with Romanticism. In architecture, the style continued throughout the 19th and 20th centuries and into the 21st.</a:t>
            </a:r>
          </a:p>
          <a:p>
            <a:pPr>
              <a:buNone/>
            </a:pPr>
            <a:r>
              <a:rPr lang="ru-RU" sz="1800" b="1" dirty="0" err="1" smtClean="0"/>
              <a:t>Неоклассици́зм</a:t>
            </a:r>
            <a:r>
              <a:rPr lang="ru-RU" sz="1800" dirty="0" smtClean="0"/>
              <a:t> — термин, применяемый в российском искусствоведении для обозначения художественных явлений последней трети XIX и первой четверти XX веков, которым присуще обращение к традициям искусства античности, искусства эпохи Возрождения или классицизма</a:t>
            </a:r>
            <a:r>
              <a:rPr lang="en-US" sz="1800" dirty="0" smtClean="0"/>
              <a:t>. </a:t>
            </a:r>
            <a:r>
              <a:rPr lang="ru-RU" sz="1800" dirty="0" smtClean="0"/>
              <a:t>В зарубежном искусствоведении неоклассицизмом называют классицизм в архитектуре и изобразительном искусстве второй половины XVIII — первой трети XIX веков, в отличие от классицизма более раннего периода.</a:t>
            </a:r>
          </a:p>
          <a:p>
            <a:pPr>
              <a:buNone/>
            </a:pPr>
            <a:endParaRPr lang="ru-RU" sz="1800" dirty="0"/>
          </a:p>
        </p:txBody>
      </p:sp>
      <p:pic>
        <p:nvPicPr>
          <p:cNvPr id="4" name="Рисунок 3" descr="concorde1.jpg"/>
          <p:cNvPicPr>
            <a:picLocks noChangeAspect="1"/>
          </p:cNvPicPr>
          <p:nvPr/>
        </p:nvPicPr>
        <p:blipFill>
          <a:blip r:embed="rId2" cstate="print"/>
          <a:stretch>
            <a:fillRect/>
          </a:stretch>
        </p:blipFill>
        <p:spPr>
          <a:xfrm>
            <a:off x="5929322" y="4857760"/>
            <a:ext cx="2133600" cy="1600200"/>
          </a:xfrm>
          <a:prstGeom prst="rect">
            <a:avLst/>
          </a:prstGeom>
          <a:ln>
            <a:noFill/>
          </a:ln>
          <a:effectLst>
            <a:softEdge rad="112500"/>
          </a:effectLst>
        </p:spPr>
      </p:pic>
      <p:pic>
        <p:nvPicPr>
          <p:cNvPr id="6" name="Рисунок 5" descr="2.gif"/>
          <p:cNvPicPr>
            <a:picLocks noChangeAspect="1"/>
          </p:cNvPicPr>
          <p:nvPr/>
        </p:nvPicPr>
        <p:blipFill>
          <a:blip r:embed="rId3" cstate="print"/>
          <a:stretch>
            <a:fillRect/>
          </a:stretch>
        </p:blipFill>
        <p:spPr>
          <a:xfrm>
            <a:off x="2285985" y="4705350"/>
            <a:ext cx="2357454" cy="18694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428625" y="642938"/>
            <a:ext cx="8229600" cy="4525962"/>
          </a:xfrm>
        </p:spPr>
        <p:txBody>
          <a:bodyPr/>
          <a:lstStyle/>
          <a:p>
            <a:r>
              <a:rPr lang="en-US" sz="1600" dirty="0" smtClean="0"/>
              <a:t>A main role in the architecture of the English neoclassical played two masters - William Chambers and Robert Adam.</a:t>
            </a:r>
          </a:p>
          <a:p>
            <a:pPr>
              <a:buNone/>
            </a:pPr>
            <a:endParaRPr lang="en-US" dirty="0" smtClean="0"/>
          </a:p>
          <a:p>
            <a:endParaRPr lang="en-US" dirty="0"/>
          </a:p>
          <a:p>
            <a:endParaRPr lang="en-US" dirty="0" smtClean="0"/>
          </a:p>
          <a:p>
            <a:pPr>
              <a:buNone/>
            </a:pPr>
            <a:endParaRPr lang="en-US" sz="1400" dirty="0" smtClean="0"/>
          </a:p>
          <a:p>
            <a:pPr>
              <a:buNone/>
            </a:pPr>
            <a:r>
              <a:rPr lang="en-US" sz="1400" dirty="0" smtClean="0"/>
              <a:t>         Somerset house in London (Chambers)                                                   </a:t>
            </a:r>
            <a:r>
              <a:rPr lang="en-US" sz="1400" dirty="0" err="1" smtClean="0"/>
              <a:t>Sayon</a:t>
            </a:r>
            <a:r>
              <a:rPr lang="en-US" sz="1400" dirty="0" smtClean="0"/>
              <a:t>-house (Adam)</a:t>
            </a:r>
          </a:p>
          <a:p>
            <a:pPr>
              <a:buNone/>
            </a:pPr>
            <a:endParaRPr lang="ru-RU" sz="1400" dirty="0" smtClean="0"/>
          </a:p>
          <a:p>
            <a:endParaRPr lang="ru-RU" dirty="0"/>
          </a:p>
        </p:txBody>
      </p:sp>
      <p:pic>
        <p:nvPicPr>
          <p:cNvPr id="6" name="Рисунок 5" descr="7angl03.jpg"/>
          <p:cNvPicPr>
            <a:picLocks noChangeAspect="1"/>
          </p:cNvPicPr>
          <p:nvPr/>
        </p:nvPicPr>
        <p:blipFill>
          <a:blip r:embed="rId2" cstate="print"/>
          <a:stretch>
            <a:fillRect/>
          </a:stretch>
        </p:blipFill>
        <p:spPr>
          <a:xfrm>
            <a:off x="214282" y="3571876"/>
            <a:ext cx="4143375" cy="2143140"/>
          </a:xfrm>
          <a:prstGeom prst="rect">
            <a:avLst/>
          </a:prstGeom>
        </p:spPr>
      </p:pic>
      <p:pic>
        <p:nvPicPr>
          <p:cNvPr id="7" name="Рисунок 6" descr="800px-Kedleston_Hall_20080730-03.jpg"/>
          <p:cNvPicPr>
            <a:picLocks noChangeAspect="1"/>
          </p:cNvPicPr>
          <p:nvPr/>
        </p:nvPicPr>
        <p:blipFill>
          <a:blip r:embed="rId3" cstate="print"/>
          <a:stretch>
            <a:fillRect/>
          </a:stretch>
        </p:blipFill>
        <p:spPr>
          <a:xfrm>
            <a:off x="4786314" y="3571876"/>
            <a:ext cx="3645617" cy="242889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214290"/>
            <a:ext cx="8229600" cy="6072230"/>
          </a:xfrm>
        </p:spPr>
        <p:txBody>
          <a:bodyPr>
            <a:normAutofit lnSpcReduction="10000"/>
          </a:bodyPr>
          <a:lstStyle/>
          <a:p>
            <a:endParaRPr lang="en-US" sz="2800" dirty="0" smtClean="0"/>
          </a:p>
          <a:p>
            <a:pPr>
              <a:buNone/>
            </a:pPr>
            <a:r>
              <a:rPr lang="en-US" sz="2800" dirty="0" err="1" smtClean="0"/>
              <a:t>Fomin</a:t>
            </a:r>
            <a:r>
              <a:rPr lang="en-US" sz="2800" dirty="0" smtClean="0"/>
              <a:t> Nikolai </a:t>
            </a:r>
            <a:r>
              <a:rPr lang="en-US" sz="2800" dirty="0" err="1" smtClean="0"/>
              <a:t>Aleksandrovich</a:t>
            </a:r>
            <a:endParaRPr lang="en-US" sz="2800" dirty="0" smtClean="0"/>
          </a:p>
          <a:p>
            <a:endParaRPr lang="en-US" sz="2800" dirty="0"/>
          </a:p>
          <a:p>
            <a:endParaRPr lang="en-US" sz="2800" dirty="0" smtClean="0"/>
          </a:p>
          <a:p>
            <a:endParaRPr lang="en-US" sz="2800" dirty="0"/>
          </a:p>
          <a:p>
            <a:endParaRPr lang="en-US" sz="2800" dirty="0" smtClean="0"/>
          </a:p>
          <a:p>
            <a:pPr>
              <a:buNone/>
            </a:pPr>
            <a:endParaRPr lang="en-US" sz="2800" dirty="0" smtClean="0"/>
          </a:p>
          <a:p>
            <a:pPr>
              <a:buNone/>
            </a:pPr>
            <a:endParaRPr lang="en-US" sz="2800" dirty="0"/>
          </a:p>
          <a:p>
            <a:endParaRPr lang="en-US" sz="2800" dirty="0" smtClean="0"/>
          </a:p>
          <a:p>
            <a:endParaRPr lang="en-US" sz="2800" dirty="0"/>
          </a:p>
          <a:p>
            <a:endParaRPr lang="en-US" sz="2800" dirty="0" smtClean="0"/>
          </a:p>
          <a:p>
            <a:r>
              <a:rPr lang="en-US" sz="2800" dirty="0"/>
              <a:t> </a:t>
            </a:r>
            <a:r>
              <a:rPr lang="en-US" sz="2800" dirty="0" smtClean="0"/>
              <a:t>                                            </a:t>
            </a:r>
            <a:r>
              <a:rPr lang="en-US" sz="2000" dirty="0" smtClean="0"/>
              <a:t>The house “</a:t>
            </a:r>
            <a:r>
              <a:rPr lang="en-US" sz="2000" dirty="0" err="1" smtClean="0"/>
              <a:t>Dinamo</a:t>
            </a:r>
            <a:r>
              <a:rPr lang="en-US" sz="2000" dirty="0" smtClean="0"/>
              <a:t>” in Moscow</a:t>
            </a:r>
            <a:endParaRPr lang="ru-RU" sz="2000" dirty="0"/>
          </a:p>
        </p:txBody>
      </p:sp>
      <p:pic>
        <p:nvPicPr>
          <p:cNvPr id="4" name="Рисунок 3" descr="539px-Bolshaya_Lubyanka,_12.JPG"/>
          <p:cNvPicPr>
            <a:picLocks noChangeAspect="1"/>
          </p:cNvPicPr>
          <p:nvPr/>
        </p:nvPicPr>
        <p:blipFill>
          <a:blip r:embed="rId2" cstate="print"/>
          <a:stretch>
            <a:fillRect/>
          </a:stretch>
        </p:blipFill>
        <p:spPr>
          <a:xfrm>
            <a:off x="714348" y="1428736"/>
            <a:ext cx="3728470" cy="464347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643050"/>
            <a:ext cx="8229600" cy="1143000"/>
          </a:xfrm>
        </p:spPr>
        <p:txBody>
          <a:bodyPr>
            <a:noAutofit/>
          </a:bodyPr>
          <a:lstStyle/>
          <a:p>
            <a:r>
              <a:rPr lang="en-US" sz="3600" dirty="0" smtClean="0"/>
              <a:t>The building of the Sverdlovsk railway (1925-1928), a rare example of Neoclassicism of the 1920s</a:t>
            </a:r>
            <a:endParaRPr lang="ru-RU" sz="3600" dirty="0"/>
          </a:p>
        </p:txBody>
      </p:sp>
      <p:pic>
        <p:nvPicPr>
          <p:cNvPr id="4" name="Содержимое 3" descr="799px-Sverdlovsk_Railway_Upravl.jpg"/>
          <p:cNvPicPr>
            <a:picLocks noGrp="1" noChangeAspect="1"/>
          </p:cNvPicPr>
          <p:nvPr>
            <p:ph idx="1"/>
          </p:nvPr>
        </p:nvPicPr>
        <p:blipFill>
          <a:blip r:embed="rId2" cstate="print"/>
          <a:stretch>
            <a:fillRect/>
          </a:stretch>
        </p:blipFill>
        <p:spPr>
          <a:xfrm>
            <a:off x="428596" y="3357562"/>
            <a:ext cx="7932655" cy="3256459"/>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071546"/>
            <a:ext cx="8472518" cy="346092"/>
          </a:xfrm>
        </p:spPr>
        <p:txBody>
          <a:bodyPr>
            <a:normAutofit fontScale="90000"/>
          </a:bodyPr>
          <a:lstStyle/>
          <a:p>
            <a:r>
              <a:rPr lang="en-US" dirty="0" err="1" smtClean="0"/>
              <a:t>Worotilov</a:t>
            </a:r>
            <a:r>
              <a:rPr lang="ru-RU" dirty="0" smtClean="0"/>
              <a:t> </a:t>
            </a:r>
            <a:r>
              <a:rPr lang="en-US" dirty="0" err="1" smtClean="0"/>
              <a:t>Evgraf</a:t>
            </a:r>
            <a:r>
              <a:rPr lang="en-US" dirty="0" smtClean="0"/>
              <a:t> </a:t>
            </a:r>
            <a:r>
              <a:rPr lang="en-US" dirty="0" err="1" smtClean="0"/>
              <a:t>Sergeevich</a:t>
            </a:r>
            <a:r>
              <a:rPr lang="en-US" dirty="0" smtClean="0"/>
              <a:t/>
            </a:r>
            <a:br>
              <a:rPr lang="en-US" dirty="0" smtClean="0"/>
            </a:br>
            <a:r>
              <a:rPr lang="en-US" dirty="0" smtClean="0"/>
              <a:t>(1836-1910)</a:t>
            </a:r>
            <a:br>
              <a:rPr lang="en-US" dirty="0" smtClean="0"/>
            </a:br>
            <a:r>
              <a:rPr lang="en-US" dirty="0"/>
              <a:t/>
            </a:r>
            <a:br>
              <a:rPr lang="en-US" dirty="0"/>
            </a:br>
            <a:r>
              <a:rPr lang="en-US" dirty="0" smtClean="0"/>
              <a:t>Leo Tolstoy Street</a:t>
            </a:r>
            <a:endParaRPr lang="ru-RU" dirty="0"/>
          </a:p>
        </p:txBody>
      </p:sp>
      <p:pic>
        <p:nvPicPr>
          <p:cNvPr id="4" name="Содержимое 3" descr="Lva_Tolstogo_Street_SPB_01.jpg"/>
          <p:cNvPicPr>
            <a:picLocks noGrp="1" noChangeAspect="1"/>
          </p:cNvPicPr>
          <p:nvPr>
            <p:ph idx="1"/>
          </p:nvPr>
        </p:nvPicPr>
        <p:blipFill>
          <a:blip r:embed="rId2" cstate="print"/>
          <a:stretch>
            <a:fillRect/>
          </a:stretch>
        </p:blipFill>
        <p:spPr>
          <a:xfrm>
            <a:off x="928662" y="2456527"/>
            <a:ext cx="7215238" cy="440147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stil-neoklassicizm-arxitekture-04.jpg"/>
          <p:cNvPicPr>
            <a:picLocks noGrp="1" noChangeAspect="1"/>
          </p:cNvPicPr>
          <p:nvPr>
            <p:ph idx="1"/>
          </p:nvPr>
        </p:nvPicPr>
        <p:blipFill>
          <a:blip r:embed="rId2" cstate="print"/>
          <a:stretch>
            <a:fillRect/>
          </a:stretch>
        </p:blipFill>
        <p:spPr>
          <a:xfrm>
            <a:off x="1071538" y="285728"/>
            <a:ext cx="7358114" cy="621510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The Palace of "the Petit </a:t>
            </a:r>
            <a:r>
              <a:rPr lang="en-US" dirty="0" err="1" smtClean="0"/>
              <a:t>Trianon</a:t>
            </a:r>
            <a:r>
              <a:rPr lang="en-US" dirty="0" smtClean="0"/>
              <a:t> in Versailles</a:t>
            </a:r>
            <a:endParaRPr lang="ru-RU" dirty="0"/>
          </a:p>
        </p:txBody>
      </p:sp>
      <p:pic>
        <p:nvPicPr>
          <p:cNvPr id="4" name="Содержимое 3" descr="05610d.jpg"/>
          <p:cNvPicPr>
            <a:picLocks noGrp="1" noChangeAspect="1"/>
          </p:cNvPicPr>
          <p:nvPr>
            <p:ph idx="1"/>
          </p:nvPr>
        </p:nvPicPr>
        <p:blipFill>
          <a:blip r:embed="rId2" cstate="print"/>
          <a:stretch>
            <a:fillRect/>
          </a:stretch>
        </p:blipFill>
        <p:spPr>
          <a:xfrm>
            <a:off x="1004936" y="1600200"/>
            <a:ext cx="7134128" cy="470852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pPr>
              <a:buNone/>
            </a:pPr>
            <a:endPar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OCR A Std" pitchFamily="49" charset="0"/>
            </a:endParaRPr>
          </a:p>
          <a:p>
            <a:pPr>
              <a:buNone/>
            </a:pP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OCR A Std" pitchFamily="49" charset="0"/>
            </a:endParaRPr>
          </a:p>
          <a:p>
            <a:pPr algn="ctr">
              <a:buNone/>
            </a:pPr>
            <a:r>
              <a:rPr lang="en-US"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OCR A Std" pitchFamily="49" charset="0"/>
              </a:rPr>
              <a:t>Thanks to everybody!</a:t>
            </a:r>
          </a:p>
          <a:p>
            <a:pPr algn="ctr">
              <a:buNone/>
            </a:pPr>
            <a:r>
              <a:rPr lang="en-US"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OCR A Std" pitchFamily="49" charset="0"/>
              </a:rPr>
              <a:t>I love you!</a:t>
            </a:r>
            <a:endParaRPr lang="ru-RU"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47</TotalTime>
  <Words>167</Words>
  <Application>Microsoft Office PowerPoint</Application>
  <PresentationFormat>Экран (4:3)</PresentationFormat>
  <Paragraphs>28</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Апекс</vt:lpstr>
      <vt:lpstr>Neoclassical style (1800s – 1900s)</vt:lpstr>
      <vt:lpstr>Презентация PowerPoint</vt:lpstr>
      <vt:lpstr>Презентация PowerPoint</vt:lpstr>
      <vt:lpstr>Презентация PowerPoint</vt:lpstr>
      <vt:lpstr>The building of the Sverdlovsk railway (1925-1928), a rare example of Neoclassicism of the 1920s</vt:lpstr>
      <vt:lpstr>Worotilov Evgraf Sergeevich (1836-1910)  Leo Tolstoy Street</vt:lpstr>
      <vt:lpstr>Презентация PowerPoint</vt:lpstr>
      <vt:lpstr>The Palace of "the Petit Trianon in Versailles</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Neoclassical style (1800s – 1900s)</dc:title>
  <dc:creator>Admin</dc:creator>
  <cp:lastModifiedBy>Rey</cp:lastModifiedBy>
  <cp:revision>7</cp:revision>
  <dcterms:created xsi:type="dcterms:W3CDTF">2013-12-11T18:02:24Z</dcterms:created>
  <dcterms:modified xsi:type="dcterms:W3CDTF">2013-12-12T06:45:26Z</dcterms:modified>
</cp:coreProperties>
</file>