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68" r:id="rId4"/>
    <p:sldId id="267" r:id="rId5"/>
    <p:sldId id="262" r:id="rId6"/>
    <p:sldId id="263" r:id="rId7"/>
    <p:sldId id="260" r:id="rId8"/>
    <p:sldId id="269" r:id="rId9"/>
    <p:sldId id="265" r:id="rId10"/>
    <p:sldId id="264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63885" autoAdjust="0"/>
  </p:normalViewPr>
  <p:slideViewPr>
    <p:cSldViewPr>
      <p:cViewPr>
        <p:scale>
          <a:sx n="80" d="100"/>
          <a:sy n="80" d="100"/>
        </p:scale>
        <p:origin x="-108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3DC69E-F9E1-4596-9C68-1506C735A8A7}" type="doc">
      <dgm:prSet loTypeId="urn:microsoft.com/office/officeart/2005/8/layout/vList6" loCatId="list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2001D375-D706-47AB-9A7F-E7170BC9C635}">
      <dgm:prSet phldrT="[Текст]"/>
      <dgm:spPr/>
      <dgm:t>
        <a:bodyPr/>
        <a:lstStyle/>
        <a:p>
          <a:r>
            <a:rPr lang="ru-RU" dirty="0" smtClean="0"/>
            <a:t>Политическая цель</a:t>
          </a:r>
          <a:endParaRPr lang="ru-RU" dirty="0"/>
        </a:p>
      </dgm:t>
    </dgm:pt>
    <dgm:pt modelId="{39AAA100-AB77-4422-9D81-A81B752C980D}" type="parTrans" cxnId="{66C28D30-F1CB-4F95-AADC-DDE489EEFE71}">
      <dgm:prSet/>
      <dgm:spPr/>
      <dgm:t>
        <a:bodyPr/>
        <a:lstStyle/>
        <a:p>
          <a:endParaRPr lang="ru-RU"/>
        </a:p>
      </dgm:t>
    </dgm:pt>
    <dgm:pt modelId="{ECC03FF8-BEAF-47D6-8804-45B3248E5CA9}" type="sibTrans" cxnId="{66C28D30-F1CB-4F95-AADC-DDE489EEFE71}">
      <dgm:prSet/>
      <dgm:spPr/>
      <dgm:t>
        <a:bodyPr/>
        <a:lstStyle/>
        <a:p>
          <a:endParaRPr lang="ru-RU"/>
        </a:p>
      </dgm:t>
    </dgm:pt>
    <dgm:pt modelId="{555DD68F-8318-4378-B309-787E51664B15}">
      <dgm:prSet phldrT="[Текст]"/>
      <dgm:spPr/>
      <dgm:t>
        <a:bodyPr/>
        <a:lstStyle/>
        <a:p>
          <a:r>
            <a:rPr lang="ru-RU" dirty="0" smtClean="0"/>
            <a:t>Экономическая цель</a:t>
          </a:r>
          <a:endParaRPr lang="ru-RU" dirty="0"/>
        </a:p>
      </dgm:t>
    </dgm:pt>
    <dgm:pt modelId="{1EB88B9C-5752-4624-9920-A8DBFCADDB98}" type="parTrans" cxnId="{E24852A2-2EC3-4453-9B95-8256287B1DC6}">
      <dgm:prSet/>
      <dgm:spPr/>
      <dgm:t>
        <a:bodyPr/>
        <a:lstStyle/>
        <a:p>
          <a:endParaRPr lang="ru-RU"/>
        </a:p>
      </dgm:t>
    </dgm:pt>
    <dgm:pt modelId="{AC031B0D-0D95-4ED8-9D1B-24F4A7B19204}" type="sibTrans" cxnId="{E24852A2-2EC3-4453-9B95-8256287B1DC6}">
      <dgm:prSet/>
      <dgm:spPr/>
      <dgm:t>
        <a:bodyPr/>
        <a:lstStyle/>
        <a:p>
          <a:endParaRPr lang="ru-RU"/>
        </a:p>
      </dgm:t>
    </dgm:pt>
    <dgm:pt modelId="{4B5D9AC7-6E7D-40BA-9AD4-2230EF0B55F0}">
      <dgm:prSet phldrT="[Текст]"/>
      <dgm:spPr/>
      <dgm:t>
        <a:bodyPr/>
        <a:lstStyle/>
        <a:p>
          <a:r>
            <a:rPr lang="ru-RU" b="1" dirty="0" smtClean="0"/>
            <a:t>Выйти из кризиса и восстановить хозяйство за счет частной инициативы</a:t>
          </a:r>
          <a:endParaRPr lang="ru-RU" b="1" dirty="0"/>
        </a:p>
      </dgm:t>
    </dgm:pt>
    <dgm:pt modelId="{4B3561B6-3E34-456A-9385-DCE0BBF253C4}" type="parTrans" cxnId="{8526E90E-9BC7-4B66-85A4-E7140A74752D}">
      <dgm:prSet/>
      <dgm:spPr/>
      <dgm:t>
        <a:bodyPr/>
        <a:lstStyle/>
        <a:p>
          <a:endParaRPr lang="ru-RU"/>
        </a:p>
      </dgm:t>
    </dgm:pt>
    <dgm:pt modelId="{E2F951F9-E009-4528-9BD8-E8463336C409}" type="sibTrans" cxnId="{8526E90E-9BC7-4B66-85A4-E7140A74752D}">
      <dgm:prSet/>
      <dgm:spPr/>
      <dgm:t>
        <a:bodyPr/>
        <a:lstStyle/>
        <a:p>
          <a:endParaRPr lang="ru-RU"/>
        </a:p>
      </dgm:t>
    </dgm:pt>
    <dgm:pt modelId="{9CE94619-D537-4B78-AEF8-C83910BDBA17}">
      <dgm:prSet/>
      <dgm:spPr/>
      <dgm:t>
        <a:bodyPr/>
        <a:lstStyle/>
        <a:p>
          <a:r>
            <a:rPr lang="ru-RU" dirty="0" smtClean="0"/>
            <a:t>Социальная цель</a:t>
          </a:r>
          <a:endParaRPr lang="ru-RU" dirty="0"/>
        </a:p>
      </dgm:t>
    </dgm:pt>
    <dgm:pt modelId="{B2245778-53F6-4C67-B810-7C5871C25AEF}" type="parTrans" cxnId="{669D78D9-E8F1-412C-B9FD-640B8B0351FC}">
      <dgm:prSet/>
      <dgm:spPr/>
      <dgm:t>
        <a:bodyPr/>
        <a:lstStyle/>
        <a:p>
          <a:endParaRPr lang="ru-RU"/>
        </a:p>
      </dgm:t>
    </dgm:pt>
    <dgm:pt modelId="{FAAC4BF0-B5B2-416C-9351-E55BAC1D6C74}" type="sibTrans" cxnId="{669D78D9-E8F1-412C-B9FD-640B8B0351FC}">
      <dgm:prSet/>
      <dgm:spPr/>
      <dgm:t>
        <a:bodyPr/>
        <a:lstStyle/>
        <a:p>
          <a:endParaRPr lang="ru-RU"/>
        </a:p>
      </dgm:t>
    </dgm:pt>
    <dgm:pt modelId="{2894EA56-0D57-43BA-836D-C4925B2F0E95}">
      <dgm:prSet phldrT="[Текст]"/>
      <dgm:spPr/>
      <dgm:t>
        <a:bodyPr/>
        <a:lstStyle/>
        <a:p>
          <a:r>
            <a:rPr lang="ru-RU" b="1" dirty="0" smtClean="0"/>
            <a:t>Обеспечить благоприятные условия для построения социалистического общества</a:t>
          </a:r>
          <a:endParaRPr lang="ru-RU" b="1" dirty="0"/>
        </a:p>
      </dgm:t>
    </dgm:pt>
    <dgm:pt modelId="{9A9B310B-5207-4689-9D5A-105CD3258A9D}" type="sibTrans" cxnId="{D8B5E6E9-2086-46E7-8F34-DF38CF0A2CF2}">
      <dgm:prSet/>
      <dgm:spPr/>
      <dgm:t>
        <a:bodyPr/>
        <a:lstStyle/>
        <a:p>
          <a:endParaRPr lang="ru-RU"/>
        </a:p>
      </dgm:t>
    </dgm:pt>
    <dgm:pt modelId="{271982FF-B182-443A-9CBE-3A92D0D8A2DA}" type="parTrans" cxnId="{D8B5E6E9-2086-46E7-8F34-DF38CF0A2CF2}">
      <dgm:prSet/>
      <dgm:spPr/>
      <dgm:t>
        <a:bodyPr/>
        <a:lstStyle/>
        <a:p>
          <a:endParaRPr lang="ru-RU"/>
        </a:p>
      </dgm:t>
    </dgm:pt>
    <dgm:pt modelId="{808246B0-0B6A-4A4D-9AC0-04DBA87850CB}">
      <dgm:prSet/>
      <dgm:spPr/>
      <dgm:t>
        <a:bodyPr/>
        <a:lstStyle/>
        <a:p>
          <a:r>
            <a:rPr lang="ru-RU" b="1" dirty="0" smtClean="0"/>
            <a:t>Снять социальную напряженность, укрепить союз рабочего класса и крестьянства</a:t>
          </a:r>
          <a:endParaRPr lang="ru-RU" b="1" dirty="0"/>
        </a:p>
      </dgm:t>
    </dgm:pt>
    <dgm:pt modelId="{35C616E8-D209-4BC3-A400-0399EBE791D2}" type="parTrans" cxnId="{3800E4BC-5771-44AE-A47A-6AD181896B01}">
      <dgm:prSet/>
      <dgm:spPr/>
      <dgm:t>
        <a:bodyPr/>
        <a:lstStyle/>
        <a:p>
          <a:endParaRPr lang="ru-RU"/>
        </a:p>
      </dgm:t>
    </dgm:pt>
    <dgm:pt modelId="{08BD78BD-461A-40E8-8F35-8E7E090CD2EE}" type="sibTrans" cxnId="{3800E4BC-5771-44AE-A47A-6AD181896B01}">
      <dgm:prSet/>
      <dgm:spPr/>
      <dgm:t>
        <a:bodyPr/>
        <a:lstStyle/>
        <a:p>
          <a:endParaRPr lang="ru-RU"/>
        </a:p>
      </dgm:t>
    </dgm:pt>
    <dgm:pt modelId="{01D7DE29-9AAD-4856-8EE6-8CA601FBE204}" type="pres">
      <dgm:prSet presAssocID="{EA3DC69E-F9E1-4596-9C68-1506C735A8A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EF45BBD-4FE7-46C2-8593-C049EECF83A9}" type="pres">
      <dgm:prSet presAssocID="{2001D375-D706-47AB-9A7F-E7170BC9C635}" presName="linNode" presStyleCnt="0"/>
      <dgm:spPr/>
    </dgm:pt>
    <dgm:pt modelId="{5A5377BB-1FF0-4D12-9A50-2DCF86C8AB7A}" type="pres">
      <dgm:prSet presAssocID="{2001D375-D706-47AB-9A7F-E7170BC9C635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A1489-5868-45C2-B6BE-120E8AD63E1E}" type="pres">
      <dgm:prSet presAssocID="{2001D375-D706-47AB-9A7F-E7170BC9C635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11E77-728E-456F-BB14-A5FC35C3C739}" type="pres">
      <dgm:prSet presAssocID="{ECC03FF8-BEAF-47D6-8804-45B3248E5CA9}" presName="spacing" presStyleCnt="0"/>
      <dgm:spPr/>
    </dgm:pt>
    <dgm:pt modelId="{66A61648-AE76-41D2-B6BF-85B9EEC3D02F}" type="pres">
      <dgm:prSet presAssocID="{9CE94619-D537-4B78-AEF8-C83910BDBA17}" presName="linNode" presStyleCnt="0"/>
      <dgm:spPr/>
    </dgm:pt>
    <dgm:pt modelId="{A55A2611-60F0-4248-9F96-F34D761F23D7}" type="pres">
      <dgm:prSet presAssocID="{9CE94619-D537-4B78-AEF8-C83910BDBA17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D8632B-54F2-44E5-A879-363C91358C15}" type="pres">
      <dgm:prSet presAssocID="{9CE94619-D537-4B78-AEF8-C83910BDBA17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5FD362-7F00-4A97-AA09-684AA3649B44}" type="pres">
      <dgm:prSet presAssocID="{FAAC4BF0-B5B2-416C-9351-E55BAC1D6C74}" presName="spacing" presStyleCnt="0"/>
      <dgm:spPr/>
    </dgm:pt>
    <dgm:pt modelId="{EF3569D6-BA41-4B8C-9D5D-A91464161659}" type="pres">
      <dgm:prSet presAssocID="{555DD68F-8318-4378-B309-787E51664B15}" presName="linNode" presStyleCnt="0"/>
      <dgm:spPr/>
    </dgm:pt>
    <dgm:pt modelId="{DE4F97DC-1595-4C66-AA0B-E85F1287608F}" type="pres">
      <dgm:prSet presAssocID="{555DD68F-8318-4378-B309-787E51664B15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33A8A-A2D7-477D-9B68-2BA06C422F04}" type="pres">
      <dgm:prSet presAssocID="{555DD68F-8318-4378-B309-787E51664B15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26E90E-9BC7-4B66-85A4-E7140A74752D}" srcId="{555DD68F-8318-4378-B309-787E51664B15}" destId="{4B5D9AC7-6E7D-40BA-9AD4-2230EF0B55F0}" srcOrd="0" destOrd="0" parTransId="{4B3561B6-3E34-456A-9385-DCE0BBF253C4}" sibTransId="{E2F951F9-E009-4528-9BD8-E8463336C409}"/>
    <dgm:cxn modelId="{C5B24463-F4AB-4B08-82AA-571EDD7F2C8D}" type="presOf" srcId="{9CE94619-D537-4B78-AEF8-C83910BDBA17}" destId="{A55A2611-60F0-4248-9F96-F34D761F23D7}" srcOrd="0" destOrd="0" presId="urn:microsoft.com/office/officeart/2005/8/layout/vList6"/>
    <dgm:cxn modelId="{66C28D30-F1CB-4F95-AADC-DDE489EEFE71}" srcId="{EA3DC69E-F9E1-4596-9C68-1506C735A8A7}" destId="{2001D375-D706-47AB-9A7F-E7170BC9C635}" srcOrd="0" destOrd="0" parTransId="{39AAA100-AB77-4422-9D81-A81B752C980D}" sibTransId="{ECC03FF8-BEAF-47D6-8804-45B3248E5CA9}"/>
    <dgm:cxn modelId="{AE60F159-C76A-4FF5-A379-E48A0A1D18BD}" type="presOf" srcId="{EA3DC69E-F9E1-4596-9C68-1506C735A8A7}" destId="{01D7DE29-9AAD-4856-8EE6-8CA601FBE204}" srcOrd="0" destOrd="0" presId="urn:microsoft.com/office/officeart/2005/8/layout/vList6"/>
    <dgm:cxn modelId="{E24852A2-2EC3-4453-9B95-8256287B1DC6}" srcId="{EA3DC69E-F9E1-4596-9C68-1506C735A8A7}" destId="{555DD68F-8318-4378-B309-787E51664B15}" srcOrd="2" destOrd="0" parTransId="{1EB88B9C-5752-4624-9920-A8DBFCADDB98}" sibTransId="{AC031B0D-0D95-4ED8-9D1B-24F4A7B19204}"/>
    <dgm:cxn modelId="{669D78D9-E8F1-412C-B9FD-640B8B0351FC}" srcId="{EA3DC69E-F9E1-4596-9C68-1506C735A8A7}" destId="{9CE94619-D537-4B78-AEF8-C83910BDBA17}" srcOrd="1" destOrd="0" parTransId="{B2245778-53F6-4C67-B810-7C5871C25AEF}" sibTransId="{FAAC4BF0-B5B2-416C-9351-E55BAC1D6C74}"/>
    <dgm:cxn modelId="{A9805587-6DCA-48AA-852F-0636E3115E82}" type="presOf" srcId="{555DD68F-8318-4378-B309-787E51664B15}" destId="{DE4F97DC-1595-4C66-AA0B-E85F1287608F}" srcOrd="0" destOrd="0" presId="urn:microsoft.com/office/officeart/2005/8/layout/vList6"/>
    <dgm:cxn modelId="{D8B5E6E9-2086-46E7-8F34-DF38CF0A2CF2}" srcId="{2001D375-D706-47AB-9A7F-E7170BC9C635}" destId="{2894EA56-0D57-43BA-836D-C4925B2F0E95}" srcOrd="0" destOrd="0" parTransId="{271982FF-B182-443A-9CBE-3A92D0D8A2DA}" sibTransId="{9A9B310B-5207-4689-9D5A-105CD3258A9D}"/>
    <dgm:cxn modelId="{2C8BE411-79DC-4150-89C6-38F826DEB3CD}" type="presOf" srcId="{2001D375-D706-47AB-9A7F-E7170BC9C635}" destId="{5A5377BB-1FF0-4D12-9A50-2DCF86C8AB7A}" srcOrd="0" destOrd="0" presId="urn:microsoft.com/office/officeart/2005/8/layout/vList6"/>
    <dgm:cxn modelId="{3800E4BC-5771-44AE-A47A-6AD181896B01}" srcId="{9CE94619-D537-4B78-AEF8-C83910BDBA17}" destId="{808246B0-0B6A-4A4D-9AC0-04DBA87850CB}" srcOrd="0" destOrd="0" parTransId="{35C616E8-D209-4BC3-A400-0399EBE791D2}" sibTransId="{08BD78BD-461A-40E8-8F35-8E7E090CD2EE}"/>
    <dgm:cxn modelId="{8E7AA8A9-8D93-435C-B3BD-0DD7DFBE665E}" type="presOf" srcId="{2894EA56-0D57-43BA-836D-C4925B2F0E95}" destId="{CB0A1489-5868-45C2-B6BE-120E8AD63E1E}" srcOrd="0" destOrd="0" presId="urn:microsoft.com/office/officeart/2005/8/layout/vList6"/>
    <dgm:cxn modelId="{A01AACDA-01AF-40B7-9399-D3FD606F7099}" type="presOf" srcId="{808246B0-0B6A-4A4D-9AC0-04DBA87850CB}" destId="{39D8632B-54F2-44E5-A879-363C91358C15}" srcOrd="0" destOrd="0" presId="urn:microsoft.com/office/officeart/2005/8/layout/vList6"/>
    <dgm:cxn modelId="{9B36BAC6-90DE-4278-BD83-1711A35DF0BD}" type="presOf" srcId="{4B5D9AC7-6E7D-40BA-9AD4-2230EF0B55F0}" destId="{1BB33A8A-A2D7-477D-9B68-2BA06C422F04}" srcOrd="0" destOrd="0" presId="urn:microsoft.com/office/officeart/2005/8/layout/vList6"/>
    <dgm:cxn modelId="{8BFA6D8A-0937-477B-9B93-55427E3B7598}" type="presParOf" srcId="{01D7DE29-9AAD-4856-8EE6-8CA601FBE204}" destId="{5EF45BBD-4FE7-46C2-8593-C049EECF83A9}" srcOrd="0" destOrd="0" presId="urn:microsoft.com/office/officeart/2005/8/layout/vList6"/>
    <dgm:cxn modelId="{DB93B611-F27E-4BC1-BA00-3837C1275E38}" type="presParOf" srcId="{5EF45BBD-4FE7-46C2-8593-C049EECF83A9}" destId="{5A5377BB-1FF0-4D12-9A50-2DCF86C8AB7A}" srcOrd="0" destOrd="0" presId="urn:microsoft.com/office/officeart/2005/8/layout/vList6"/>
    <dgm:cxn modelId="{99B05723-56CC-464D-8588-82BB4664017A}" type="presParOf" srcId="{5EF45BBD-4FE7-46C2-8593-C049EECF83A9}" destId="{CB0A1489-5868-45C2-B6BE-120E8AD63E1E}" srcOrd="1" destOrd="0" presId="urn:microsoft.com/office/officeart/2005/8/layout/vList6"/>
    <dgm:cxn modelId="{29156998-F330-42A4-A164-4808F71F6AC9}" type="presParOf" srcId="{01D7DE29-9AAD-4856-8EE6-8CA601FBE204}" destId="{4C211E77-728E-456F-BB14-A5FC35C3C739}" srcOrd="1" destOrd="0" presId="urn:microsoft.com/office/officeart/2005/8/layout/vList6"/>
    <dgm:cxn modelId="{ACB621E3-B1BB-4BAD-8436-9E422A661CA8}" type="presParOf" srcId="{01D7DE29-9AAD-4856-8EE6-8CA601FBE204}" destId="{66A61648-AE76-41D2-B6BF-85B9EEC3D02F}" srcOrd="2" destOrd="0" presId="urn:microsoft.com/office/officeart/2005/8/layout/vList6"/>
    <dgm:cxn modelId="{1E3499A1-7537-44A3-A935-9B8572FF409E}" type="presParOf" srcId="{66A61648-AE76-41D2-B6BF-85B9EEC3D02F}" destId="{A55A2611-60F0-4248-9F96-F34D761F23D7}" srcOrd="0" destOrd="0" presId="urn:microsoft.com/office/officeart/2005/8/layout/vList6"/>
    <dgm:cxn modelId="{6FE61B29-958D-414E-9CB2-C09E0188D152}" type="presParOf" srcId="{66A61648-AE76-41D2-B6BF-85B9EEC3D02F}" destId="{39D8632B-54F2-44E5-A879-363C91358C15}" srcOrd="1" destOrd="0" presId="urn:microsoft.com/office/officeart/2005/8/layout/vList6"/>
    <dgm:cxn modelId="{F04FA2B3-3814-4DFE-BA3F-A2DAE467B0FC}" type="presParOf" srcId="{01D7DE29-9AAD-4856-8EE6-8CA601FBE204}" destId="{F75FD362-7F00-4A97-AA09-684AA3649B44}" srcOrd="3" destOrd="0" presId="urn:microsoft.com/office/officeart/2005/8/layout/vList6"/>
    <dgm:cxn modelId="{2C7E959B-9F6D-4F40-997D-DE3179C1C0B8}" type="presParOf" srcId="{01D7DE29-9AAD-4856-8EE6-8CA601FBE204}" destId="{EF3569D6-BA41-4B8C-9D5D-A91464161659}" srcOrd="4" destOrd="0" presId="urn:microsoft.com/office/officeart/2005/8/layout/vList6"/>
    <dgm:cxn modelId="{8B4800E4-1160-4E2A-8BE0-783CBD21B19C}" type="presParOf" srcId="{EF3569D6-BA41-4B8C-9D5D-A91464161659}" destId="{DE4F97DC-1595-4C66-AA0B-E85F1287608F}" srcOrd="0" destOrd="0" presId="urn:microsoft.com/office/officeart/2005/8/layout/vList6"/>
    <dgm:cxn modelId="{E105327E-B358-4164-98B2-B9B4F8EFAF87}" type="presParOf" srcId="{EF3569D6-BA41-4B8C-9D5D-A91464161659}" destId="{1BB33A8A-A2D7-477D-9B68-2BA06C422F04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972A2B-3743-4EC9-9EE0-A33403144BC1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45AE7-97DA-4971-9F5C-12661CECE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3104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45AE7-97DA-4971-9F5C-12661CECE32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89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ED35D3-1124-4411-A32F-E92CDAD1BCFC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6212B9-6547-44C3-8884-1F083BC14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008" y="2060847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Новая экономическая политика</a:t>
            </a:r>
            <a:endParaRPr lang="ru-RU" sz="4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0695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Итоги Нэпа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815170466"/>
              </p:ext>
            </p:extLst>
          </p:nvPr>
        </p:nvGraphicFramePr>
        <p:xfrm>
          <a:off x="539552" y="1052736"/>
          <a:ext cx="7200800" cy="5627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36817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Положительные</a:t>
                      </a:r>
                      <a:endParaRPr lang="ru-RU" b="1" dirty="0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Отрицательные</a:t>
                      </a:r>
                      <a:endParaRPr lang="ru-RU" b="1" dirty="0"/>
                    </a:p>
                  </a:txBody>
                  <a:tcPr marL="71120" marR="71120"/>
                </a:tc>
              </a:tr>
              <a:tr h="5259609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Увеличились объемы с/х;- восстановлены дореволюционные посевные площади к 1923 г.;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Достигнут довоенный уровень в животноводстве к 1927г.;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Рост середняцких хозяйств (60%);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Достигнут довоенный уровень в промышленности к 1928г.;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Улучшилось материальное положение рабочих, крестьян, служащих (реальная зарплата рабочих составляла 93,7% довоенного уровня).</a:t>
                      </a: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нехватка промышленных товаров;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увеличение цен – тормозился рост жизненного уровня населения;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безработица;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обострение жилищного вопроса;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аграрное перенаселение.</a:t>
                      </a:r>
                    </a:p>
                  </a:txBody>
                  <a:tcPr marL="71120" marR="711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438713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/>
              <a:t>.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Закрепление изученного материала.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                        Тест.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1.Когда было принято решение о переходе к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НЭПу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1)1919г                 2)1920г           3)1921г               4) 1923г   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2 Какие цели преследовали большевики, осуществляя НЭП?       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А) упрочить свою власть;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Б) предоставить свободу политической оппозиции;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В) гарантировать свободное развитие личности;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Г) преодолеть экономический кризис;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Д) добиться лояльного отношения крестьянства к политической диктатуре;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Е) вернуться к рыночной экономике;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Ж) воссоздать демократические реформы управления обществом;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З) продолжать «мировую революцию»;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0034" y="571480"/>
            <a:ext cx="7929618" cy="60007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Новая экономическая политика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экономическая политика, проводившаяся в Советской России и СССР в 20-е годы. Была принята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15 марта 1921 года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X съездом РКП(б), сменив политику «военного коммунизма», проводившуюся в ходе Гражданской войны. Новая экономическая политика имела целью восстановление народного хозяйства и последующий переход к социализму. Главное содержание НЭП —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замена продразвёрстки продналогом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деревне (при продразвёрстке изымали до 70 % зерна, при продналоге — около 30 %), использование рынка и различных форм собственности,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привлечение иностранного капитала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форме концессий,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проведение денежной реформы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(1922—1924), в результате которой рубль стал конвертируемой валютой.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6606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0"/>
            <a:ext cx="71438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Причины перехода к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НЭПу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Недовольство крестьян продразверсткой,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 чем свидетельствуют вооруженные выступления крестьян против новой власти;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Недовольство матросов, солдат, рабочих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чрезвычайщиной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сложившейся в период гражданской войны;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Хозяйственный и политический кризис системы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«военного коммунизма» требовал коренного изменения экономической политики Советского государства.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6633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Цели нэпа</a:t>
            </a:r>
            <a:endParaRPr lang="ru-RU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2824953330"/>
              </p:ext>
            </p:extLst>
          </p:nvPr>
        </p:nvGraphicFramePr>
        <p:xfrm>
          <a:off x="0" y="13970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273465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A5377BB-1FF0-4D12-9A50-2DCF86C8AB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">
                                            <p:graphicEl>
                                              <a:dgm id="{5A5377BB-1FF0-4D12-9A50-2DCF86C8AB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B0A1489-5868-45C2-B6BE-120E8AD63E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graphicEl>
                                              <a:dgm id="{CB0A1489-5868-45C2-B6BE-120E8AD63E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55A2611-60F0-4248-9F96-F34D761F23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3">
                                            <p:graphicEl>
                                              <a:dgm id="{A55A2611-60F0-4248-9F96-F34D761F23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9D8632B-54F2-44E5-A879-363C91358C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3">
                                            <p:graphicEl>
                                              <a:dgm id="{39D8632B-54F2-44E5-A879-363C91358C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E4F97DC-1595-4C66-AA0B-E85F12876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3">
                                            <p:graphicEl>
                                              <a:dgm id="{DE4F97DC-1595-4C66-AA0B-E85F128760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BB33A8A-A2D7-477D-9B68-2BA06C422F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3">
                                            <p:graphicEl>
                                              <a:dgm id="{1BB33A8A-A2D7-477D-9B68-2BA06C422F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 smtClean="0"/>
              <a:t>Продразверстка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683568" y="764704"/>
            <a:ext cx="3346704" cy="46416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/>
              <a:t>Продразвёрстка</a:t>
            </a:r>
            <a:r>
              <a:rPr lang="ru-RU" sz="1800" dirty="0" smtClean="0"/>
              <a:t> — </a:t>
            </a:r>
            <a:r>
              <a:rPr lang="ru-RU" sz="1800" dirty="0"/>
              <a:t>в России система государственных мероприятий, осуществлённая в периоды военного и экономического кризисов, направленных на выполнение заготовок сельскохозяйственной продукции. Принцип продразвёрстки заключался в обязательной сдаче производителями государству установленной («развёрстанной») нормы продуктов по установленным государством ценам.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3374" y="1216819"/>
            <a:ext cx="3047057" cy="4217768"/>
          </a:xfrm>
        </p:spPr>
      </p:pic>
    </p:spTree>
    <p:extLst>
      <p:ext uri="{BB962C8B-B14F-4D97-AF65-F5344CB8AC3E}">
        <p14:creationId xmlns:p14="http://schemas.microsoft.com/office/powerpoint/2010/main" xmlns="" val="39951628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2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0"/>
            <a:ext cx="6512511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Продналог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/>
              <a:t>Продналог</a:t>
            </a:r>
            <a:r>
              <a:rPr lang="ru-RU" sz="2400" i="1" dirty="0"/>
              <a:t> — </a:t>
            </a:r>
            <a:r>
              <a:rPr lang="ru-RU" sz="2400" b="1" i="1" dirty="0"/>
              <a:t>продовольственный натуральный налог, взимаемый с крестьянских хозяйств</a:t>
            </a:r>
            <a:r>
              <a:rPr lang="ru-RU" sz="2400" i="1" dirty="0"/>
              <a:t>, введённый декретом ВЦИК от </a:t>
            </a:r>
            <a:r>
              <a:rPr lang="ru-RU" sz="2400" b="1" i="1" dirty="0"/>
              <a:t>21 марта 1921 года</a:t>
            </a:r>
            <a:r>
              <a:rPr lang="ru-RU" sz="2400" i="1" dirty="0"/>
              <a:t> взамен продразвёрстки. Продналог взимался «в виде процентного или долевого отчисления от произведенных в хозяйстве продуктов, исходя из учета урожая, числа едоков в хозяйстве и наличия скота в нем». Продналог устанавливался как прогрессивный налог, с усилением тяжести обложения для кулацкой части деревни. </a:t>
            </a:r>
            <a:r>
              <a:rPr lang="ru-RU" sz="2400" b="1" i="1" dirty="0"/>
              <a:t>Хозяйства беднейших крестьян освобождались от продналога</a:t>
            </a:r>
            <a:r>
              <a:rPr lang="ru-RU" sz="24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179819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479" y="0"/>
            <a:ext cx="8833951" cy="1772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Военный коммунизм и НЭП</a:t>
            </a:r>
            <a:br>
              <a:rPr lang="ru-RU" b="1" dirty="0" smtClean="0"/>
            </a:br>
            <a:r>
              <a:rPr lang="ru-RU" b="1" dirty="0" smtClean="0"/>
              <a:t>в сравнении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4035026906"/>
              </p:ext>
            </p:extLst>
          </p:nvPr>
        </p:nvGraphicFramePr>
        <p:xfrm>
          <a:off x="1115616" y="1700808"/>
          <a:ext cx="6400800" cy="490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200400"/>
              </a:tblGrid>
              <a:tr h="6908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“</a:t>
                      </a:r>
                      <a:r>
                        <a:rPr lang="ru-RU" dirty="0" smtClean="0"/>
                        <a:t>Военный</a:t>
                      </a:r>
                      <a:r>
                        <a:rPr lang="ru-RU" baseline="0" dirty="0" smtClean="0"/>
                        <a:t> коммунизм</a:t>
                      </a:r>
                      <a:r>
                        <a:rPr lang="en-US" baseline="0" dirty="0" smtClean="0"/>
                        <a:t>”</a:t>
                      </a:r>
                      <a:r>
                        <a:rPr lang="ru-RU" baseline="0" dirty="0" smtClean="0"/>
                        <a:t> (1918-1921гг)</a:t>
                      </a:r>
                      <a:endParaRPr lang="ru-RU" dirty="0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Новая</a:t>
                      </a:r>
                      <a:r>
                        <a:rPr lang="ru-RU" baseline="0" dirty="0" smtClean="0"/>
                        <a:t> экономическая политика (1921-1929гг.)</a:t>
                      </a:r>
                      <a:endParaRPr lang="ru-RU" dirty="0"/>
                    </a:p>
                  </a:txBody>
                  <a:tcPr marL="71120" marR="71120"/>
                </a:tc>
              </a:tr>
              <a:tr h="421073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Продразверстка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Запрещение свободы торговли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Национализация промышленности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Централизованное управление экономикой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Трудовая мобилизация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Натуральная оплата труда, уравниловка</a:t>
                      </a:r>
                      <a:endParaRPr lang="ru-RU" dirty="0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Продналог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Свобода торговли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700" dirty="0" smtClean="0"/>
                        <a:t>Денационализация (передача в частную</a:t>
                      </a:r>
                      <a:r>
                        <a:rPr lang="ru-RU" sz="1700" baseline="0" dirty="0" smtClean="0"/>
                        <a:t> собственность мелк</a:t>
                      </a:r>
                      <a:r>
                        <a:rPr lang="ru-RU" sz="1700" dirty="0" smtClean="0"/>
                        <a:t>их и средних предприятий промышленности)</a:t>
                      </a:r>
                      <a:endParaRPr lang="ru-RU" sz="1800" baseline="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/>
                        <a:t>Свободная наем рабочей силы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/>
                        <a:t>Оплата  труда в зависимости от вложенного труда</a:t>
                      </a:r>
                    </a:p>
                  </a:txBody>
                  <a:tcPr marL="71120" marR="711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10292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1216977" y="1770856"/>
          <a:ext cx="6252845" cy="4626864"/>
        </p:xfrm>
        <a:graphic>
          <a:graphicData uri="http://schemas.openxmlformats.org/drawingml/2006/table">
            <a:tbl>
              <a:tblPr/>
              <a:tblGrid>
                <a:gridCol w="3126105"/>
                <a:gridCol w="3126740"/>
              </a:tblGrid>
              <a:tr h="292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НЭП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«Военный коммунизм»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1.Рыночные отношения.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1.Бестоварное производство.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2. Многообразие собственности.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2. Государственная собственность.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3. Экономическая свобода.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3. Принуждение к труду.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4.Рыночная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экономика.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4. Командно – административная система.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571604" y="553996"/>
            <a:ext cx="75723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Характерные черты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НЭПа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43711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Точки зрения на НЭП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Ленин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сначала видел в НЭПе временную меру, но затем заявил, что НЭП – это всерьез и надолго, а коммунисты должны научиться торговать. После его смерти усилились противники НЭПа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рабочих и коммунистов воспринимала НЭП как отступление от завоеваний революции и стремилась к его уничтожению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смерти Ленина большинство членов партии выступало против НЭП.</a:t>
            </a:r>
          </a:p>
        </p:txBody>
      </p:sp>
    </p:spTree>
    <p:extLst>
      <p:ext uri="{BB962C8B-B14F-4D97-AF65-F5344CB8AC3E}">
        <p14:creationId xmlns:p14="http://schemas.microsoft.com/office/powerpoint/2010/main" xmlns="" val="984949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275</TotalTime>
  <Words>658</Words>
  <Application>Microsoft Office PowerPoint</Application>
  <PresentationFormat>Экран (4:3)</PresentationFormat>
  <Paragraphs>84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Цели нэпа</vt:lpstr>
      <vt:lpstr>Продразверстка</vt:lpstr>
      <vt:lpstr>Продналог</vt:lpstr>
      <vt:lpstr>Военный коммунизм и НЭП в сравнении</vt:lpstr>
      <vt:lpstr>Слайд 8</vt:lpstr>
      <vt:lpstr>Точки зрения на НЭП</vt:lpstr>
      <vt:lpstr>Итоги Нэпа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KiNeK</dc:creator>
  <cp:lastModifiedBy>User</cp:lastModifiedBy>
  <cp:revision>27</cp:revision>
  <dcterms:created xsi:type="dcterms:W3CDTF">2012-01-22T16:24:36Z</dcterms:created>
  <dcterms:modified xsi:type="dcterms:W3CDTF">2014-01-20T18:13:11Z</dcterms:modified>
</cp:coreProperties>
</file>