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98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fld id="{3392A0C1-23C1-4320-9897-69A932CED3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8056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DBCFDD-306B-488A-AE2C-28C4A1550B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B788D1-F4E6-4F0D-8726-B90DF5DC0E16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6DB7430-1466-4657-A7B9-078B14233464}" type="slidenum">
              <a:rPr lang="en-US"/>
              <a:pPr/>
              <a:t>3</a:t>
            </a:fld>
            <a:endParaRPr lang="en-US"/>
          </a:p>
        </p:txBody>
      </p:sp>
      <p:sp>
        <p:nvSpPr>
          <p:cNvPr id="143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391CD6-06C6-40D9-8534-D7F99BA002A5}" type="slidenum">
              <a:rPr lang="en-US"/>
              <a:pPr/>
              <a:t>4</a:t>
            </a:fld>
            <a:endParaRPr lang="en-US"/>
          </a:p>
        </p:txBody>
      </p:sp>
      <p:sp>
        <p:nvSpPr>
          <p:cNvPr id="153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5903FD8-CA9E-4290-A926-A57212B63CDC}" type="slidenum">
              <a:rPr lang="en-US"/>
              <a:pPr/>
              <a:t>5</a:t>
            </a:fld>
            <a:endParaRPr lang="en-US"/>
          </a:p>
        </p:txBody>
      </p:sp>
      <p:sp>
        <p:nvSpPr>
          <p:cNvPr id="163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F2B454-7D0F-4231-8EC1-E231EEB0E3D7}" type="slidenum">
              <a:rPr lang="en-US"/>
              <a:pPr/>
              <a:t>6</a:t>
            </a:fld>
            <a:endParaRPr lang="en-US"/>
          </a:p>
        </p:txBody>
      </p:sp>
      <p:sp>
        <p:nvSpPr>
          <p:cNvPr id="174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7A7872C-9D39-4989-9A93-C783AE330621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AAC4E2E-93E7-483B-99E4-2F67611E90EB}" type="slidenum">
              <a:rPr lang="en-US"/>
              <a:pPr/>
              <a:t>8</a:t>
            </a:fld>
            <a:endParaRPr lang="en-US"/>
          </a:p>
        </p:txBody>
      </p:sp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406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80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58063" y="117475"/>
            <a:ext cx="2205037" cy="68659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117475"/>
            <a:ext cx="6464300" cy="68659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52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5F0230F-1CCD-4079-987B-DAF20BDFED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20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EA16C42-D672-477A-8AC0-2DD8088122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65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E71A1AE-FF08-4C19-8366-96FD80CC4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9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2E9DC04-69FA-4992-8342-55B21E000F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47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4EEA53-F550-4AFE-9A6A-12916D2E99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45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E93F57F-CCF5-4E51-B0BB-2D39D83050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3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E98D2FE-A78C-4664-9637-409FF2133D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942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A75AE22-D424-404E-8B97-3D94C22D3B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0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1109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73D4DC0-6CF4-40F9-A1A8-38F9115072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71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4491B3-D03F-474A-880B-A791053C46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1877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CE5DF7E-1CC6-40D6-B2FD-688BA35764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901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7800" cy="12588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4737" cy="5175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2463" cy="5175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44737" cy="517525"/>
          </a:xfrm>
        </p:spPr>
        <p:txBody>
          <a:bodyPr/>
          <a:lstStyle>
            <a:lvl1pPr>
              <a:defRPr/>
            </a:lvl1pPr>
          </a:lstStyle>
          <a:p>
            <a:fld id="{8841DFF3-0E93-4644-9D01-C531E69BFA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3416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7800" cy="12588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9067800" cy="2416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3238" y="4337050"/>
            <a:ext cx="9067800" cy="24177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4737" cy="5175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2463" cy="5175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44737" cy="517525"/>
          </a:xfrm>
        </p:spPr>
        <p:txBody>
          <a:bodyPr/>
          <a:lstStyle>
            <a:lvl1pPr>
              <a:defRPr/>
            </a:lvl1pPr>
          </a:lstStyle>
          <a:p>
            <a:fld id="{C20D3071-9D30-4697-9A63-70009ED669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611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1905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89025" y="2224088"/>
            <a:ext cx="4160838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02263" y="2224088"/>
            <a:ext cx="4160837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135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085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831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180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6858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04817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117475"/>
            <a:ext cx="860425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89025" y="2224088"/>
            <a:ext cx="8474075" cy="475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6251575"/>
            <a:ext cx="196850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ea typeface="msmincho" charset="0"/>
          <a:cs typeface="msmincho" charset="0"/>
        </a:defRPr>
      </a:lvl2pPr>
      <a:lvl3pPr marL="1143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ea typeface="msmincho" charset="0"/>
          <a:cs typeface="msmincho" charset="0"/>
        </a:defRPr>
      </a:lvl3pPr>
      <a:lvl4pPr marL="1600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ea typeface="msmincho" charset="0"/>
          <a:cs typeface="msmincho" charset="0"/>
        </a:defRPr>
      </a:lvl4pPr>
      <a:lvl5pPr marL="20574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ea typeface="msmincho" charset="0"/>
          <a:cs typeface="msmincho" charset="0"/>
        </a:defRPr>
      </a:lvl5pPr>
      <a:lvl6pPr marL="25146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ea typeface="msmincho" charset="0"/>
          <a:cs typeface="msmincho" charset="0"/>
        </a:defRPr>
      </a:lvl6pPr>
      <a:lvl7pPr marL="29718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ea typeface="msmincho" charset="0"/>
          <a:cs typeface="msmincho" charset="0"/>
        </a:defRPr>
      </a:lvl7pPr>
      <a:lvl8pPr marL="3429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ea typeface="msmincho" charset="0"/>
          <a:cs typeface="msmincho" charset="0"/>
        </a:defRPr>
      </a:lvl8pPr>
      <a:lvl9pPr marL="3886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ea typeface="msmincho" charset="0"/>
          <a:cs typeface="msmincho" charset="0"/>
        </a:defRPr>
      </a:lvl9pPr>
    </p:titleStyle>
    <p:bodyStyle>
      <a:lvl1pPr marL="342900" indent="-3429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E6E6E6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E6E6E6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E6E6E6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24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fld id="{6113DB36-0A1A-4710-B200-8E4AC4ADFE5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1111250" y="2490788"/>
            <a:ext cx="8607425" cy="1290637"/>
          </a:xfrm>
          <a:ln/>
        </p:spPr>
        <p:txBody>
          <a:bodyPr/>
          <a:lstStyle/>
          <a:p>
            <a:pPr>
              <a:lnSpc>
                <a:spcPct val="118000"/>
              </a:lnSpc>
              <a:buClrTx/>
              <a:buFontTx/>
              <a:buNone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</a:pPr>
            <a:r>
              <a:rPr lang="en-US" sz="6600" i="1" dirty="0">
                <a:solidFill>
                  <a:srgbClr val="00D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ОСТРОВ ВРАНГЕЛЯ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759450" y="5868068"/>
            <a:ext cx="4137025" cy="126298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3320" rIns="0" bIns="0"/>
          <a:lstStyle/>
          <a:p>
            <a:pPr marL="431800" indent="-322263" algn="ctr">
              <a:spcAft>
                <a:spcPct val="0"/>
              </a:spcAft>
              <a:buClrTx/>
              <a:buSzPct val="45000"/>
              <a:buFontTx/>
              <a:buNone/>
              <a:tabLst>
                <a:tab pos="431800" algn="l"/>
                <a:tab pos="806450" algn="l"/>
                <a:tab pos="1525588" algn="l"/>
                <a:tab pos="2244725" algn="l"/>
                <a:tab pos="2963863" algn="l"/>
                <a:tab pos="3683000" algn="l"/>
                <a:tab pos="4402138" algn="l"/>
                <a:tab pos="5121275" algn="l"/>
                <a:tab pos="5840413" algn="l"/>
                <a:tab pos="6559550" algn="l"/>
                <a:tab pos="7278688" algn="l"/>
                <a:tab pos="7997825" algn="l"/>
                <a:tab pos="8716963" algn="l"/>
                <a:tab pos="9436100" algn="l"/>
                <a:tab pos="10155238" algn="l"/>
                <a:tab pos="10874375" algn="l"/>
              </a:tabLst>
            </a:pPr>
            <a:r>
              <a:rPr lang="ru-RU" sz="1500" dirty="0">
                <a:solidFill>
                  <a:schemeClr val="tx1"/>
                </a:solidFill>
              </a:rPr>
              <a:t>Выполнила:</a:t>
            </a:r>
          </a:p>
          <a:p>
            <a:pPr marL="431800" indent="-322263" algn="ctr">
              <a:spcAft>
                <a:spcPct val="0"/>
              </a:spcAft>
              <a:buClrTx/>
              <a:buSzPct val="45000"/>
              <a:buFontTx/>
              <a:buNone/>
              <a:tabLst>
                <a:tab pos="431800" algn="l"/>
                <a:tab pos="806450" algn="l"/>
                <a:tab pos="1525588" algn="l"/>
                <a:tab pos="2244725" algn="l"/>
                <a:tab pos="2963863" algn="l"/>
                <a:tab pos="3683000" algn="l"/>
                <a:tab pos="4402138" algn="l"/>
                <a:tab pos="5121275" algn="l"/>
                <a:tab pos="5840413" algn="l"/>
                <a:tab pos="6559550" algn="l"/>
                <a:tab pos="7278688" algn="l"/>
                <a:tab pos="7997825" algn="l"/>
                <a:tab pos="8716963" algn="l"/>
                <a:tab pos="9436100" algn="l"/>
                <a:tab pos="10155238" algn="l"/>
                <a:tab pos="10874375" algn="l"/>
              </a:tabLst>
            </a:pPr>
            <a:r>
              <a:rPr lang="ru-RU" sz="1500" dirty="0">
                <a:solidFill>
                  <a:schemeClr val="tx1"/>
                </a:solidFill>
              </a:rPr>
              <a:t>Ученица 4 класса “А”</a:t>
            </a:r>
          </a:p>
          <a:p>
            <a:pPr marL="431800" indent="-322263" algn="ctr">
              <a:spcAft>
                <a:spcPct val="0"/>
              </a:spcAft>
              <a:buClrTx/>
              <a:buSzPct val="45000"/>
              <a:buFontTx/>
              <a:buNone/>
              <a:tabLst>
                <a:tab pos="431800" algn="l"/>
                <a:tab pos="806450" algn="l"/>
                <a:tab pos="1525588" algn="l"/>
                <a:tab pos="2244725" algn="l"/>
                <a:tab pos="2963863" algn="l"/>
                <a:tab pos="3683000" algn="l"/>
                <a:tab pos="4402138" algn="l"/>
                <a:tab pos="5121275" algn="l"/>
                <a:tab pos="5840413" algn="l"/>
                <a:tab pos="6559550" algn="l"/>
                <a:tab pos="7278688" algn="l"/>
                <a:tab pos="7997825" algn="l"/>
                <a:tab pos="8716963" algn="l"/>
                <a:tab pos="9436100" algn="l"/>
                <a:tab pos="10155238" algn="l"/>
                <a:tab pos="10874375" algn="l"/>
              </a:tabLst>
            </a:pPr>
            <a:r>
              <a:rPr lang="ru-RU" sz="1500" dirty="0">
                <a:solidFill>
                  <a:schemeClr val="tx1"/>
                </a:solidFill>
              </a:rPr>
              <a:t>МОУ гимназии №15</a:t>
            </a:r>
          </a:p>
          <a:p>
            <a:pPr marL="431800" indent="-322263" algn="ctr">
              <a:spcAft>
                <a:spcPct val="0"/>
              </a:spcAft>
              <a:buClrTx/>
              <a:buSzPct val="45000"/>
              <a:buFontTx/>
              <a:buNone/>
              <a:tabLst>
                <a:tab pos="431800" algn="l"/>
                <a:tab pos="806450" algn="l"/>
                <a:tab pos="1525588" algn="l"/>
                <a:tab pos="2244725" algn="l"/>
                <a:tab pos="2963863" algn="l"/>
                <a:tab pos="3683000" algn="l"/>
                <a:tab pos="4402138" algn="l"/>
                <a:tab pos="5121275" algn="l"/>
                <a:tab pos="5840413" algn="l"/>
                <a:tab pos="6559550" algn="l"/>
                <a:tab pos="7278688" algn="l"/>
                <a:tab pos="7997825" algn="l"/>
                <a:tab pos="8716963" algn="l"/>
                <a:tab pos="9436100" algn="l"/>
                <a:tab pos="10155238" algn="l"/>
                <a:tab pos="10874375" algn="l"/>
              </a:tabLst>
            </a:pPr>
            <a:r>
              <a:rPr lang="ru-RU" sz="1500" dirty="0" smtClean="0">
                <a:solidFill>
                  <a:schemeClr val="tx1"/>
                </a:solidFill>
              </a:rPr>
              <a:t>Соловьева Лидия</a:t>
            </a:r>
            <a:endParaRPr lang="ru-RU" sz="15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358775"/>
            <a:ext cx="9069388" cy="1260475"/>
          </a:xfrm>
          <a:ln/>
        </p:spPr>
        <p:txBody>
          <a:bodyPr/>
          <a:lstStyle/>
          <a:p>
            <a: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</a:pPr>
            <a:r>
              <a:rPr lang="ru-RU" dirty="0">
                <a:solidFill>
                  <a:srgbClr val="800000"/>
                </a:solidFill>
              </a:rPr>
              <a:t>Почему остров </a:t>
            </a:r>
            <a:r>
              <a:rPr lang="ru-RU" dirty="0" smtClean="0">
                <a:solidFill>
                  <a:srgbClr val="800000"/>
                </a:solidFill>
              </a:rPr>
              <a:t>Врангеля </a:t>
            </a:r>
            <a:r>
              <a:rPr lang="ru-RU" dirty="0">
                <a:solidFill>
                  <a:srgbClr val="800000"/>
                </a:solidFill>
              </a:rPr>
              <a:t/>
            </a:r>
            <a:br>
              <a:rPr lang="ru-RU" dirty="0">
                <a:solidFill>
                  <a:srgbClr val="800000"/>
                </a:solidFill>
              </a:rPr>
            </a:br>
            <a:r>
              <a:rPr lang="ru-RU" dirty="0">
                <a:solidFill>
                  <a:srgbClr val="800000"/>
                </a:solidFill>
              </a:rPr>
              <a:t>так </a:t>
            </a:r>
            <a:r>
              <a:rPr lang="ru-RU" dirty="0" smtClean="0">
                <a:solidFill>
                  <a:srgbClr val="800000"/>
                </a:solidFill>
              </a:rPr>
              <a:t>называется?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4425950" cy="4987925"/>
          </a:xfrm>
          <a:ln/>
        </p:spPr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5114925" y="2390775"/>
            <a:ext cx="4425950" cy="4087813"/>
          </a:xfrm>
          <a:solidFill>
            <a:srgbClr val="FF3333"/>
          </a:solidFill>
          <a:ln/>
        </p:spPr>
        <p:txBody>
          <a:bodyPr/>
          <a:lstStyle/>
          <a:p>
            <a:pPr marL="0" indent="549275" algn="ctr">
              <a:buClrTx/>
              <a:buFontTx/>
              <a:buNone/>
              <a:tabLst>
                <a:tab pos="0" algn="l"/>
                <a:tab pos="374650" algn="l"/>
                <a:tab pos="1093788" algn="l"/>
                <a:tab pos="1812925" algn="l"/>
                <a:tab pos="2532063" algn="l"/>
                <a:tab pos="3251200" algn="l"/>
                <a:tab pos="3970338" algn="l"/>
                <a:tab pos="4689475" algn="l"/>
                <a:tab pos="5408613" algn="l"/>
                <a:tab pos="6127750" algn="l"/>
                <a:tab pos="6846888" algn="l"/>
                <a:tab pos="7566025" algn="l"/>
                <a:tab pos="8285163" algn="l"/>
                <a:tab pos="9004300" algn="l"/>
                <a:tab pos="9723438" algn="l"/>
                <a:tab pos="10442575" algn="l"/>
              </a:tabLst>
            </a:pPr>
            <a:r>
              <a:rPr lang="ru-RU" sz="2200" b="1" i="1">
                <a:solidFill>
                  <a:srgbClr val="00FF00"/>
                </a:solidFill>
              </a:rPr>
              <a:t>Остров Врангеля  был назван по имени и фамилии, известного мореплавателя Фердинанда Врангеля, который в свое время отправился сюда в 1820 году в экспедицию на поиски "новых неисследованных земель". И Врангелю все-таки удалось обнаружить эти земли, хоть и потратил он на это много времени, но все-таки достиг своей цели.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800225"/>
            <a:ext cx="4297363" cy="485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69900" y="352425"/>
            <a:ext cx="9069388" cy="906463"/>
          </a:xfrm>
          <a:ln/>
        </p:spPr>
        <p:txBody>
          <a:bodyPr/>
          <a:lstStyle/>
          <a:p>
            <a: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</a:pPr>
            <a:r>
              <a:rPr lang="ru-RU" sz="3200" dirty="0">
                <a:solidFill>
                  <a:srgbClr val="800000"/>
                </a:solidFill>
              </a:rPr>
              <a:t>К какой природной зоне </a:t>
            </a:r>
            <a:br>
              <a:rPr lang="ru-RU" sz="3200" dirty="0">
                <a:solidFill>
                  <a:srgbClr val="800000"/>
                </a:solidFill>
              </a:rPr>
            </a:br>
            <a:r>
              <a:rPr lang="ru-RU" sz="3200" dirty="0">
                <a:solidFill>
                  <a:srgbClr val="800000"/>
                </a:solidFill>
              </a:rPr>
              <a:t>относится остров </a:t>
            </a:r>
            <a:r>
              <a:rPr lang="ru-RU" sz="3200" dirty="0" smtClean="0">
                <a:solidFill>
                  <a:srgbClr val="800000"/>
                </a:solidFill>
              </a:rPr>
              <a:t>Врангеля?</a:t>
            </a:r>
            <a:endParaRPr lang="ru-RU" sz="3200" dirty="0">
              <a:solidFill>
                <a:srgbClr val="800000"/>
              </a:solidFill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4425950" cy="4987925"/>
          </a:xfrm>
          <a:ln/>
        </p:spPr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34975" y="5575300"/>
            <a:ext cx="9105900" cy="1625600"/>
          </a:xfrm>
          <a:solidFill>
            <a:srgbClr val="00FFFF"/>
          </a:solidFill>
          <a:ln/>
        </p:spPr>
        <p:txBody>
          <a:bodyPr/>
          <a:lstStyle/>
          <a:p>
            <a:pPr indent="790575">
              <a:buClrTx/>
              <a:buFontTx/>
              <a:buNone/>
              <a:tabLst>
                <a:tab pos="34290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</a:pPr>
            <a:r>
              <a:rPr lang="ru-RU" sz="2000" dirty="0">
                <a:solidFill>
                  <a:srgbClr val="000080"/>
                </a:solidFill>
              </a:rPr>
              <a:t>Примерно 2/3 </a:t>
            </a:r>
            <a:r>
              <a:rPr lang="ru-RU" sz="2000" dirty="0" smtClean="0">
                <a:solidFill>
                  <a:srgbClr val="000080"/>
                </a:solidFill>
              </a:rPr>
              <a:t>территории  </a:t>
            </a:r>
            <a:r>
              <a:rPr lang="ru-RU" sz="2000" dirty="0">
                <a:solidFill>
                  <a:srgbClr val="000080"/>
                </a:solidFill>
              </a:rPr>
              <a:t>о. Врангеля занимают горы. Арктические тундры и горы — преобладающий ландшафт. Гидрографическую сеть острова Врангеля составляют около 150 относительно небольших рек и </a:t>
            </a:r>
            <a:r>
              <a:rPr lang="ru-RU" sz="2000" dirty="0" smtClean="0">
                <a:solidFill>
                  <a:srgbClr val="000080"/>
                </a:solidFill>
              </a:rPr>
              <a:t>ручьев, </a:t>
            </a:r>
            <a:r>
              <a:rPr lang="ru-RU" sz="2000" dirty="0">
                <a:solidFill>
                  <a:srgbClr val="000080"/>
                </a:solidFill>
              </a:rPr>
              <a:t>лишь 5 из которых имеют протяжённость свыше 50 км, и около 900 некрупных мелководных озёр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864" y="1439861"/>
            <a:ext cx="7632848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360363"/>
            <a:ext cx="9070975" cy="722312"/>
          </a:xfrm>
          <a:ln/>
        </p:spPr>
        <p:txBody>
          <a:bodyPr tIns="38880"/>
          <a:lstStyle/>
          <a:p>
            <a:pPr>
              <a:buClrTx/>
              <a:buFontTx/>
              <a:buNone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</a:pPr>
            <a:r>
              <a:rPr lang="en-US">
                <a:solidFill>
                  <a:srgbClr val="800000"/>
                </a:solidFill>
              </a:rPr>
              <a:t>КЛИМАТ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1495425"/>
            <a:ext cx="3006725" cy="408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600450" y="1160463"/>
            <a:ext cx="5940425" cy="604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r>
              <a:rPr lang="ru-RU" sz="1700" b="1">
                <a:solidFill>
                  <a:srgbClr val="280099"/>
                </a:solidFill>
              </a:rPr>
              <a:t>Климат суровый. Большую часть года над районом перемещаются массы холодного арктического воздуха с низким содержанием влаги и пыли. Летом с юго-востока доходит более тёплый и влажный воздух с Тихого океана. Периодически приходят сухие и сильно нагретые воздушные массы из Сибири.</a:t>
            </a:r>
          </a:p>
          <a:p>
            <a:r>
              <a:rPr lang="ru-RU" sz="1700" b="1">
                <a:solidFill>
                  <a:srgbClr val="280099"/>
                </a:solidFill>
              </a:rPr>
              <a:t>Полярный день длится со 2-й декады мая по 20-е числа июля, полярная ночь — со 2-й декады ноября по конец января.</a:t>
            </a:r>
          </a:p>
          <a:p>
            <a:r>
              <a:rPr lang="ru-RU" sz="1700" b="1">
                <a:solidFill>
                  <a:srgbClr val="280099"/>
                </a:solidFill>
              </a:rPr>
              <a:t>Зимы продолжительны, характеризуются устойчивой морозной погодой, сильными северными ветрами. Средняя температура января −22,3 °C, особенно холодные месяцы — февраль и март. В этот период температура на протяжении недель держится ниже −30 °C, частые метели при скорости ветра до 40 м/с и выше.</a:t>
            </a:r>
          </a:p>
          <a:p>
            <a:r>
              <a:rPr lang="ru-RU" sz="1700" b="1">
                <a:solidFill>
                  <a:srgbClr val="280099"/>
                </a:solidFill>
              </a:rPr>
              <a:t>Лето прохладное, случаются заморозки и снегопады, средняя температура июля колеблется от +2.5 °C до +3 °C. В центре острова, отгороженном от моря горами, в связи с лучшим прогреванием воздуха и фёнами, лето теплее и суше.</a:t>
            </a:r>
          </a:p>
          <a:p>
            <a:r>
              <a:rPr lang="ru-RU" sz="1700" b="1">
                <a:solidFill>
                  <a:srgbClr val="280099"/>
                </a:solidFill>
              </a:rPr>
              <a:t>Средняя относительная влажность — около 83 %, годовая сумма осадков — около 135 мм.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539750" y="117475"/>
            <a:ext cx="8809038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8880" rIns="0" bIns="0" anchor="ctr"/>
          <a:lstStyle>
            <a:lvl1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sz="3600" dirty="0" smtClean="0">
                <a:solidFill>
                  <a:srgbClr val="800000"/>
                </a:solidFill>
                <a:ea typeface="MS Gothic" charset="-128"/>
              </a:rPr>
              <a:t> </a:t>
            </a:r>
            <a:r>
              <a:rPr lang="ru-RU" sz="3600" dirty="0" err="1" smtClean="0">
                <a:solidFill>
                  <a:srgbClr val="800000"/>
                </a:solidFill>
                <a:ea typeface="MS Gothic" charset="-128"/>
              </a:rPr>
              <a:t>С</a:t>
            </a:r>
            <a:r>
              <a:rPr lang="en-US" sz="3600" dirty="0" err="1" smtClean="0">
                <a:solidFill>
                  <a:srgbClr val="800000"/>
                </a:solidFill>
                <a:ea typeface="MS Gothic" charset="-128"/>
              </a:rPr>
              <a:t>обытия</a:t>
            </a:r>
            <a:r>
              <a:rPr lang="en-US" sz="3600" dirty="0" smtClean="0">
                <a:solidFill>
                  <a:srgbClr val="800000"/>
                </a:solidFill>
                <a:ea typeface="MS Gothic" charset="-128"/>
              </a:rPr>
              <a:t> </a:t>
            </a:r>
            <a:r>
              <a:rPr lang="en-US" sz="3600" dirty="0">
                <a:solidFill>
                  <a:srgbClr val="800000"/>
                </a:solidFill>
                <a:ea typeface="MS Gothic" charset="-128"/>
              </a:rPr>
              <a:t>в </a:t>
            </a:r>
            <a:r>
              <a:rPr lang="en-US" sz="3600" dirty="0" err="1">
                <a:solidFill>
                  <a:srgbClr val="800000"/>
                </a:solidFill>
                <a:ea typeface="MS Gothic" charset="-128"/>
              </a:rPr>
              <a:t>мире</a:t>
            </a:r>
            <a:r>
              <a:rPr lang="en-US" sz="3600" dirty="0">
                <a:solidFill>
                  <a:srgbClr val="800000"/>
                </a:solidFill>
                <a:ea typeface="MS Gothic" charset="-128"/>
              </a:rPr>
              <a:t> </a:t>
            </a:r>
            <a:r>
              <a:rPr lang="en-US" sz="3600" dirty="0" err="1" smtClean="0">
                <a:solidFill>
                  <a:srgbClr val="800000"/>
                </a:solidFill>
                <a:ea typeface="MS Gothic" charset="-128"/>
              </a:rPr>
              <a:t>животных</a:t>
            </a:r>
            <a:r>
              <a:rPr lang="ru-RU" sz="3600" dirty="0" smtClean="0">
                <a:solidFill>
                  <a:srgbClr val="800000"/>
                </a:solidFill>
                <a:ea typeface="MS Gothic" charset="-128"/>
              </a:rPr>
              <a:t>,</a:t>
            </a:r>
            <a:endParaRPr lang="en-US" sz="3600" dirty="0">
              <a:solidFill>
                <a:srgbClr val="800000"/>
              </a:solidFill>
              <a:ea typeface="MS Gothic" charset="-128"/>
            </a:endParaRPr>
          </a:p>
          <a:p>
            <a:pPr algn="ctr">
              <a:buClrTx/>
              <a:buFontTx/>
              <a:buNone/>
            </a:pPr>
            <a:r>
              <a:rPr lang="en-US" sz="3600" dirty="0" err="1" smtClean="0">
                <a:solidFill>
                  <a:srgbClr val="800000"/>
                </a:solidFill>
                <a:ea typeface="MS Gothic" charset="-128"/>
              </a:rPr>
              <a:t>связаны</a:t>
            </a:r>
            <a:r>
              <a:rPr lang="ru-RU" sz="3600" dirty="0" smtClean="0">
                <a:solidFill>
                  <a:srgbClr val="800000"/>
                </a:solidFill>
                <a:ea typeface="MS Gothic" charset="-128"/>
              </a:rPr>
              <a:t>е</a:t>
            </a:r>
            <a:r>
              <a:rPr lang="en-US" sz="3600" dirty="0" smtClean="0">
                <a:solidFill>
                  <a:srgbClr val="800000"/>
                </a:solidFill>
                <a:ea typeface="MS Gothic" charset="-128"/>
              </a:rPr>
              <a:t> </a:t>
            </a:r>
            <a:r>
              <a:rPr lang="en-US" sz="3600" dirty="0">
                <a:solidFill>
                  <a:srgbClr val="800000"/>
                </a:solidFill>
                <a:ea typeface="MS Gothic" charset="-128"/>
              </a:rPr>
              <a:t>с </a:t>
            </a:r>
            <a:r>
              <a:rPr lang="en-US" sz="3600" dirty="0" err="1">
                <a:solidFill>
                  <a:srgbClr val="800000"/>
                </a:solidFill>
                <a:ea typeface="MS Gothic" charset="-128"/>
              </a:rPr>
              <a:t>этим</a:t>
            </a:r>
            <a:r>
              <a:rPr lang="en-US" sz="3600" dirty="0">
                <a:solidFill>
                  <a:srgbClr val="800000"/>
                </a:solidFill>
                <a:ea typeface="MS Gothic" charset="-128"/>
              </a:rPr>
              <a:t> </a:t>
            </a:r>
            <a:r>
              <a:rPr lang="en-US" sz="3600" dirty="0" err="1">
                <a:solidFill>
                  <a:srgbClr val="800000"/>
                </a:solidFill>
                <a:ea typeface="MS Gothic" charset="-128"/>
              </a:rPr>
              <a:t>островом</a:t>
            </a:r>
            <a:endParaRPr lang="en-US" sz="3600" dirty="0">
              <a:solidFill>
                <a:srgbClr val="800000"/>
              </a:solidFill>
              <a:ea typeface="MS Gothic" charset="-128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260475" y="3779838"/>
            <a:ext cx="7740650" cy="270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3040" rIns="0" bIns="0"/>
          <a:lstStyle>
            <a:lvl1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endParaRPr lang="en-US" sz="2600">
              <a:solidFill>
                <a:srgbClr val="00AE00"/>
              </a:solidFill>
            </a:endParaRPr>
          </a:p>
          <a:p>
            <a:pPr algn="ctr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endParaRPr lang="en-US" sz="2600">
              <a:solidFill>
                <a:srgbClr val="00AE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800225"/>
            <a:ext cx="4432300" cy="448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611813" y="2570163"/>
            <a:ext cx="3568700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/>
            <a:r>
              <a:rPr lang="ru-RU">
                <a:solidFill>
                  <a:srgbClr val="94006B"/>
                </a:solidFill>
              </a:rPr>
              <a:t>Остров Врангеля еще называют родильным домом белых медведей--там медведицы строят берлогу и рожают своих медвежат.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5262563" y="360363"/>
            <a:ext cx="4456112" cy="671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r>
              <a:rPr lang="ru-RU" sz="1800" b="1">
                <a:solidFill>
                  <a:srgbClr val="800000"/>
                </a:solidFill>
              </a:rPr>
              <a:t>На острове регулярно гнездятся не менее 20 видов птиц, ещё 20 видов являются для заповедника залётными или нерегулярно гнездящимися.</a:t>
            </a:r>
          </a:p>
          <a:p>
            <a:r>
              <a:rPr lang="ru-RU" sz="1800" b="1">
                <a:solidFill>
                  <a:srgbClr val="800000"/>
                </a:solidFill>
              </a:rPr>
              <a:t>Самые многочисленные пернатые — входящие в число редких животных белые гуси. Они образуют одну основную колонию в долине реки Тундровой в центре острова Врангеля и несколько мелких колоний. Многочисленны и воробьиные, представленные пуночками и лапландскими подорожниками. Для гнездования и линьки в заповедник прилетают чёрные казарки. Также в числе обитателей заповедника гаги, исландские песочники, тулесы, бургомистры, вилохвостые чайки, длиннохвостые поморники, белые совы. Реже в заповеднике встречаются кулики-чернозобики, дутыши, полярные крачки, средние поморники, краснозобые гагары, во́роны, чечётки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85" y="827509"/>
            <a:ext cx="482453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079500" y="5576888"/>
            <a:ext cx="8099425" cy="13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295896" y="5576888"/>
            <a:ext cx="7883029" cy="15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r>
              <a:rPr lang="ru-RU" dirty="0">
                <a:solidFill>
                  <a:srgbClr val="008000"/>
                </a:solidFill>
              </a:rPr>
              <a:t>На территории острова самое крупное в России лежбище моржей. В прибрежных водах обитают тюлени.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968" y="251445"/>
            <a:ext cx="5400675" cy="504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5759450" y="1979613"/>
            <a:ext cx="3959225" cy="476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r>
              <a:rPr lang="ru-RU" sz="2200">
                <a:solidFill>
                  <a:srgbClr val="C5000B"/>
                </a:solidFill>
              </a:rPr>
              <a:t>В 1960 году на острове Врангеля был создан заказник, а спустя 16 лет – заповедник, включивший также территорию острова Геральд.</a:t>
            </a:r>
          </a:p>
          <a:p>
            <a:r>
              <a:rPr lang="ru-RU" sz="2200">
                <a:solidFill>
                  <a:srgbClr val="C5000B"/>
                </a:solidFill>
              </a:rPr>
              <a:t>Основная задача заповедника — сохранение и изучение животного мира островной части Арктики. Он занимает площадь 2225,6 тысяч га.</a:t>
            </a:r>
          </a:p>
          <a:p>
            <a:r>
              <a:rPr lang="ru-RU" sz="2200">
                <a:solidFill>
                  <a:srgbClr val="C5000B"/>
                </a:solidFill>
              </a:rPr>
              <a:t>С 2004 года заповедник включен в Список всемирного наследия.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84" y="1547589"/>
            <a:ext cx="5184576" cy="519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60363" y="395462"/>
            <a:ext cx="864076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717550" algn="l"/>
                <a:tab pos="1436688" algn="l"/>
                <a:tab pos="2155825" algn="l"/>
                <a:tab pos="2874963" algn="l"/>
                <a:tab pos="3594100" algn="l"/>
                <a:tab pos="4313238" algn="l"/>
                <a:tab pos="5032375" algn="l"/>
                <a:tab pos="5751513" algn="l"/>
                <a:tab pos="6470650" algn="l"/>
                <a:tab pos="7189788" algn="l"/>
                <a:tab pos="7908925" algn="l"/>
                <a:tab pos="8628063" algn="l"/>
                <a:tab pos="9347200" algn="l"/>
                <a:tab pos="10066338" algn="l"/>
                <a:tab pos="10785475" algn="l"/>
              </a:tabLst>
              <a:defRPr sz="240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/>
            <a:r>
              <a:rPr lang="ru-RU" sz="3600" dirty="0">
                <a:solidFill>
                  <a:srgbClr val="000080"/>
                </a:solidFill>
              </a:rPr>
              <a:t>О</a:t>
            </a:r>
            <a:r>
              <a:rPr lang="ru-RU" sz="3600" dirty="0" smtClean="0">
                <a:solidFill>
                  <a:srgbClr val="000080"/>
                </a:solidFill>
              </a:rPr>
              <a:t>стров </a:t>
            </a:r>
            <a:r>
              <a:rPr lang="ru-RU" sz="3600" dirty="0">
                <a:solidFill>
                  <a:srgbClr val="000080"/>
                </a:solidFill>
              </a:rPr>
              <a:t>Врангеля </a:t>
            </a:r>
            <a:r>
              <a:rPr lang="ru-RU" sz="3600" dirty="0" smtClean="0">
                <a:solidFill>
                  <a:srgbClr val="000080"/>
                </a:solidFill>
              </a:rPr>
              <a:t>-заповедник</a:t>
            </a:r>
            <a:endParaRPr lang="ru-RU" sz="3600" dirty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стров врангел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mincho"/>
        <a:cs typeface="msmincho"/>
      </a:majorFont>
      <a:minorFont>
        <a:latin typeface="Arial"/>
        <a:ea typeface="msmincho"/>
        <a:cs typeface="msmincho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Остров врангеля</Template>
  <TotalTime>6</TotalTime>
  <Words>531</Words>
  <Application>Microsoft Office PowerPoint</Application>
  <PresentationFormat>Произвольный</PresentationFormat>
  <Paragraphs>33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Times New Roman</vt:lpstr>
      <vt:lpstr>Arial</vt:lpstr>
      <vt:lpstr>msmincho</vt:lpstr>
      <vt:lpstr>MS Gothic</vt:lpstr>
      <vt:lpstr>Lucida Sans Unicode</vt:lpstr>
      <vt:lpstr>Arial Black</vt:lpstr>
      <vt:lpstr>Wingdings</vt:lpstr>
      <vt:lpstr>Остров врангеля</vt:lpstr>
      <vt:lpstr>Тема Office</vt:lpstr>
      <vt:lpstr>ОСТРОВ ВРАНГЕЛЯ</vt:lpstr>
      <vt:lpstr>Почему остров Врангеля  так называется?</vt:lpstr>
      <vt:lpstr>К какой природной зоне  относится остров Врангеля?</vt:lpstr>
      <vt:lpstr>КЛИМАТ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ОСТРОВ ВРАНГЕЛЯ</dc:title>
  <dc:creator>Надя</dc:creator>
  <dc:description>Предложение пути развития и альтернатив, рекомендации по использованию той или другой стратегии</dc:description>
  <cp:lastModifiedBy>Надя</cp:lastModifiedBy>
  <cp:revision>1</cp:revision>
  <cp:lastPrinted>1601-01-01T00:00:00Z</cp:lastPrinted>
  <dcterms:created xsi:type="dcterms:W3CDTF">2014-01-30T10:17:35Z</dcterms:created>
  <dcterms:modified xsi:type="dcterms:W3CDTF">2014-01-30T10:23:53Z</dcterms:modified>
</cp:coreProperties>
</file>