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140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289CFD-F512-446E-916E-53A7699B1319}" type="datetimeFigureOut">
              <a:rPr lang="ru-RU" smtClean="0"/>
              <a:t>29.01.2014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E0BE37-4940-4802-8CD0-67585CFF8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79028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289CFD-F512-446E-916E-53A7699B1319}" type="datetimeFigureOut">
              <a:rPr lang="ru-RU" smtClean="0"/>
              <a:t>29.01.2014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E0BE37-4940-4802-8CD0-67585CFF8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224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289CFD-F512-446E-916E-53A7699B1319}" type="datetimeFigureOut">
              <a:rPr lang="ru-RU" smtClean="0"/>
              <a:t>29.01.2014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E0BE37-4940-4802-8CD0-67585CFF8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12482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289CFD-F512-446E-916E-53A7699B1319}" type="datetimeFigureOut">
              <a:rPr lang="ru-RU" smtClean="0"/>
              <a:t>29.01.2014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E0BE37-4940-4802-8CD0-67585CFF8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73912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289CFD-F512-446E-916E-53A7699B1319}" type="datetimeFigureOut">
              <a:rPr lang="ru-RU" smtClean="0"/>
              <a:t>29.01.2014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E0BE37-4940-4802-8CD0-67585CFF8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04160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289CFD-F512-446E-916E-53A7699B1319}" type="datetimeFigureOut">
              <a:rPr lang="ru-RU" smtClean="0"/>
              <a:t>29.01.2014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E0BE37-4940-4802-8CD0-67585CFF8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43481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289CFD-F512-446E-916E-53A7699B1319}" type="datetimeFigureOut">
              <a:rPr lang="ru-RU" smtClean="0"/>
              <a:t>29.01.2014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E0BE37-4940-4802-8CD0-67585CFF8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20516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289CFD-F512-446E-916E-53A7699B1319}" type="datetimeFigureOut">
              <a:rPr lang="ru-RU" smtClean="0"/>
              <a:t>29.01.2014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E0BE37-4940-4802-8CD0-67585CFF8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04714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289CFD-F512-446E-916E-53A7699B1319}" type="datetimeFigureOut">
              <a:rPr lang="ru-RU" smtClean="0"/>
              <a:t>29.01.2014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E0BE37-4940-4802-8CD0-67585CFF8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05345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289CFD-F512-446E-916E-53A7699B1319}" type="datetimeFigureOut">
              <a:rPr lang="ru-RU" smtClean="0"/>
              <a:t>29.01.2014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E0BE37-4940-4802-8CD0-67585CFF8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50914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289CFD-F512-446E-916E-53A7699B1319}" type="datetimeFigureOut">
              <a:rPr lang="ru-RU" smtClean="0"/>
              <a:t>29.01.2014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E0BE37-4940-4802-8CD0-67585CFF8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8108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289CFD-F512-446E-916E-53A7699B1319}" type="datetimeFigureOut">
              <a:rPr lang="ru-RU" smtClean="0"/>
              <a:t>29.01.2014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E0BE37-4940-4802-8CD0-67585CFF8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66260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548681"/>
            <a:ext cx="7772400" cy="305177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Главнейшие отряды насекомых</a:t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 </a:t>
            </a:r>
            <a:r>
              <a:rPr lang="ru-RU" sz="6600" b="1" dirty="0" smtClean="0"/>
              <a:t>Отряд Чешуекрылые</a:t>
            </a:r>
            <a:endParaRPr lang="ru-RU" sz="6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55576" y="4869160"/>
            <a:ext cx="4320480" cy="1080120"/>
          </a:xfrm>
        </p:spPr>
        <p:txBody>
          <a:bodyPr>
            <a:normAutofit fontScale="70000" lnSpcReduction="20000"/>
          </a:bodyPr>
          <a:lstStyle/>
          <a:p>
            <a:r>
              <a:rPr lang="ru-RU" dirty="0" err="1" smtClean="0"/>
              <a:t>Фохтина</a:t>
            </a:r>
            <a:r>
              <a:rPr lang="ru-RU" dirty="0" smtClean="0"/>
              <a:t> А.А. – учитель биологии</a:t>
            </a:r>
          </a:p>
          <a:p>
            <a:r>
              <a:rPr lang="ru-RU" smtClean="0"/>
              <a:t>ГБОУ гимназия №1576 СПш213</a:t>
            </a:r>
          </a:p>
        </p:txBody>
      </p:sp>
    </p:spTree>
    <p:extLst>
      <p:ext uri="{BB962C8B-B14F-4D97-AF65-F5344CB8AC3E}">
        <p14:creationId xmlns:p14="http://schemas.microsoft.com/office/powerpoint/2010/main" val="214593694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219075" y="44450"/>
            <a:ext cx="7953325" cy="681038"/>
          </a:xfrm>
        </p:spPr>
        <p:txBody>
          <a:bodyPr/>
          <a:lstStyle/>
          <a:p>
            <a:pPr algn="ctr"/>
            <a:r>
              <a:rPr lang="ru-RU" sz="3600" b="1" dirty="0"/>
              <a:t>Бабочка Атлас или Князь</a:t>
            </a:r>
            <a:r>
              <a:rPr lang="ru-RU" sz="3600" dirty="0"/>
              <a:t> </a:t>
            </a:r>
          </a:p>
        </p:txBody>
      </p:sp>
      <p:pic>
        <p:nvPicPr>
          <p:cNvPr id="13317" name="Picture 5" descr="buterfly_0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2132856"/>
            <a:ext cx="6696075" cy="4445000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</p:spPr>
      </p:pic>
      <p:sp>
        <p:nvSpPr>
          <p:cNvPr id="13318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107950" y="692150"/>
            <a:ext cx="8352482" cy="1441450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90000"/>
              </a:lnSpc>
            </a:pPr>
            <a:r>
              <a:rPr lang="ru-RU" sz="2800" dirty="0"/>
              <a:t>Самая крупная ночная бабочка, Павлиноглазка Атлас или Князь тьмы. Ее передние крылья изогнуты таким образом, что имитируют змеиную голову – это отпугивает врагов. </a:t>
            </a:r>
            <a:r>
              <a:rPr lang="ru-RU" sz="24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748462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219075" y="44450"/>
            <a:ext cx="7477125" cy="681038"/>
          </a:xfrm>
        </p:spPr>
        <p:txBody>
          <a:bodyPr/>
          <a:lstStyle/>
          <a:p>
            <a:pPr algn="ctr"/>
            <a:r>
              <a:rPr lang="ru-RU" sz="3600" b="1"/>
              <a:t>Бабочка Птицекрыл</a:t>
            </a:r>
            <a:endParaRPr lang="ru-RU" sz="3600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7950" y="692150"/>
            <a:ext cx="8640514" cy="1470025"/>
          </a:xfrm>
        </p:spPr>
        <p:txBody>
          <a:bodyPr>
            <a:noAutofit/>
          </a:bodyPr>
          <a:lstStyle/>
          <a:p>
            <a:pPr>
              <a:lnSpc>
                <a:spcPct val="80000"/>
              </a:lnSpc>
            </a:pPr>
            <a:r>
              <a:rPr lang="ru-RU" sz="2800" dirty="0"/>
              <a:t>Самая крупная дневная бабочка, Птицекрыл, или Парусник королевы Александры. Размах крыльев самки этого насекомого достигает 32 см. К тому же, эта бабочка может считаться одной из самых редких в мире.  </a:t>
            </a:r>
          </a:p>
        </p:txBody>
      </p:sp>
      <p:pic>
        <p:nvPicPr>
          <p:cNvPr id="14341" name="Picture 5" descr="buterfly_0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2420888"/>
            <a:ext cx="6481092" cy="4212786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865013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219075" y="227013"/>
            <a:ext cx="7881317" cy="53816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b="1" dirty="0"/>
              <a:t>Бабочка Урания</a:t>
            </a:r>
            <a:endParaRPr lang="ru-RU" sz="3600" dirty="0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765175"/>
            <a:ext cx="7956550" cy="1758950"/>
          </a:xfrm>
        </p:spPr>
        <p:txBody>
          <a:bodyPr>
            <a:normAutofit lnSpcReduction="10000"/>
          </a:bodyPr>
          <a:lstStyle/>
          <a:p>
            <a:r>
              <a:rPr lang="ru-RU" sz="2800" dirty="0"/>
              <a:t>Самая красивая бабочка на земле – Урания, которая водится на Мадагаскаре. Самой красивой ее признал международный научный конгресс.</a:t>
            </a:r>
            <a:r>
              <a:rPr lang="ru-RU" dirty="0"/>
              <a:t>  </a:t>
            </a:r>
          </a:p>
        </p:txBody>
      </p:sp>
      <p:pic>
        <p:nvPicPr>
          <p:cNvPr id="15366" name="Picture 6" descr="buterfly_0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9712" y="2132856"/>
            <a:ext cx="5473700" cy="4424363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790914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219075" y="227013"/>
            <a:ext cx="7953325" cy="53816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b="1" dirty="0"/>
              <a:t>Бабочка Мертвая голова</a:t>
            </a:r>
            <a:endParaRPr lang="ru-RU" sz="3600" dirty="0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908050"/>
            <a:ext cx="8748464" cy="1657350"/>
          </a:xfrm>
        </p:spPr>
        <p:txBody>
          <a:bodyPr>
            <a:noAutofit/>
          </a:bodyPr>
          <a:lstStyle/>
          <a:p>
            <a:r>
              <a:rPr lang="ru-RU" dirty="0"/>
              <a:t>Самая тяжелая бабочка, и одна из самых крупных. Весит обычно около 9 граммов. </a:t>
            </a:r>
          </a:p>
        </p:txBody>
      </p:sp>
      <p:pic>
        <p:nvPicPr>
          <p:cNvPr id="16389" name="Picture 5" descr="buterfly_0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2680227"/>
            <a:ext cx="6408712" cy="4177773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056818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219075" y="227013"/>
            <a:ext cx="7477125" cy="681037"/>
          </a:xfrm>
        </p:spPr>
        <p:txBody>
          <a:bodyPr/>
          <a:lstStyle/>
          <a:p>
            <a:pPr algn="ctr"/>
            <a:r>
              <a:rPr lang="ru-RU" sz="3600" b="1"/>
              <a:t>Бабочка Адмирал </a:t>
            </a:r>
            <a:r>
              <a:rPr lang="ru-RU" sz="3600"/>
              <a:t> 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7950" y="836613"/>
            <a:ext cx="8568506" cy="1512887"/>
          </a:xfrm>
        </p:spPr>
        <p:txBody>
          <a:bodyPr>
            <a:noAutofit/>
          </a:bodyPr>
          <a:lstStyle/>
          <a:p>
            <a:pPr>
              <a:lnSpc>
                <a:spcPct val="90000"/>
              </a:lnSpc>
            </a:pPr>
            <a:r>
              <a:rPr lang="ru-RU" sz="2800" dirty="0"/>
              <a:t>Бабочка путешественница – Адмирал. Эти насекомые совершают перелет на огромные расстояния: из Ярославля они мигрируют на зиму в Африку, причем летят не стаями, а в одиночку.  </a:t>
            </a:r>
          </a:p>
        </p:txBody>
      </p:sp>
      <p:pic>
        <p:nvPicPr>
          <p:cNvPr id="18437" name="Picture 5" descr="buterfly_0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2571750"/>
            <a:ext cx="5715000" cy="4286250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047305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219075" y="227013"/>
            <a:ext cx="8025333" cy="53816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b="1" dirty="0"/>
              <a:t>Бабочка репейница</a:t>
            </a:r>
            <a:endParaRPr lang="ru-RU" sz="3600" dirty="0"/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4" y="836613"/>
            <a:ext cx="8713663" cy="1223962"/>
          </a:xfrm>
        </p:spPr>
        <p:txBody>
          <a:bodyPr>
            <a:noAutofit/>
          </a:bodyPr>
          <a:lstStyle/>
          <a:p>
            <a:r>
              <a:rPr lang="ru-RU" sz="2800" dirty="0"/>
              <a:t>Самая распространенная бабочка в мире – репейница. Встречается во всех частях света, кроме Южной Америки. </a:t>
            </a:r>
          </a:p>
        </p:txBody>
      </p:sp>
      <p:pic>
        <p:nvPicPr>
          <p:cNvPr id="20485" name="Picture 5" descr="buterfly_0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5696" y="2340358"/>
            <a:ext cx="5257006" cy="4517642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92835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219075" y="430213"/>
            <a:ext cx="7737301" cy="477837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b="1" dirty="0"/>
              <a:t>Бабочка павлиний глаз</a:t>
            </a:r>
            <a:r>
              <a:rPr lang="ru-RU" sz="3600" dirty="0"/>
              <a:t/>
            </a:r>
            <a:br>
              <a:rPr lang="ru-RU" sz="3600" dirty="0"/>
            </a:br>
            <a:endParaRPr lang="ru-RU" sz="3600" dirty="0"/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765175"/>
            <a:ext cx="8676456" cy="1254125"/>
          </a:xfrm>
        </p:spPr>
        <p:txBody>
          <a:bodyPr>
            <a:noAutofit/>
          </a:bodyPr>
          <a:lstStyle/>
          <a:p>
            <a:r>
              <a:rPr lang="ru-RU" sz="2800" dirty="0"/>
              <a:t>Бабочка с самым лучшим обонянием – Ночной павлиний глаз. Самец способен ощутить запах </a:t>
            </a:r>
            <a:r>
              <a:rPr lang="ru-RU" sz="2800" dirty="0" err="1"/>
              <a:t>феромона</a:t>
            </a:r>
            <a:r>
              <a:rPr lang="ru-RU" sz="2800" dirty="0"/>
              <a:t> самки за 12 км!  </a:t>
            </a:r>
          </a:p>
        </p:txBody>
      </p:sp>
      <p:pic>
        <p:nvPicPr>
          <p:cNvPr id="21509" name="Picture 5" descr="buterfly_09"/>
          <p:cNvPicPr>
            <a:picLocks noChangeAspect="1" noChangeArrowheads="1"/>
          </p:cNvPicPr>
          <p:nvPr/>
        </p:nvPicPr>
        <p:blipFill>
          <a:blip r:embed="rId2" cstate="print"/>
          <a:srcRect l="15120" t="20169" r="19366" b="7592"/>
          <a:stretch>
            <a:fillRect/>
          </a:stretch>
        </p:blipFill>
        <p:spPr bwMode="auto">
          <a:xfrm>
            <a:off x="2051720" y="2204864"/>
            <a:ext cx="5400600" cy="4466207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240208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219075" y="115888"/>
            <a:ext cx="7477125" cy="6096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b="1" dirty="0"/>
              <a:t>Бабочка </a:t>
            </a:r>
            <a:r>
              <a:rPr lang="ru-RU" sz="3600" b="1" dirty="0" err="1"/>
              <a:t>Zizula</a:t>
            </a:r>
            <a:r>
              <a:rPr lang="ru-RU" sz="3600" b="1" dirty="0"/>
              <a:t> </a:t>
            </a:r>
            <a:r>
              <a:rPr lang="ru-RU" sz="3600" b="1" dirty="0" err="1"/>
              <a:t>hylax</a:t>
            </a:r>
            <a:endParaRPr lang="ru-RU" sz="3600" dirty="0"/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692150"/>
            <a:ext cx="7812088" cy="2376488"/>
          </a:xfrm>
        </p:spPr>
        <p:txBody>
          <a:bodyPr>
            <a:noAutofit/>
          </a:bodyPr>
          <a:lstStyle/>
          <a:p>
            <a:r>
              <a:rPr lang="ru-RU" sz="2800" dirty="0"/>
              <a:t>Самая маленькая бабочка – </a:t>
            </a:r>
            <a:r>
              <a:rPr lang="ru-RU" sz="2800" dirty="0" err="1"/>
              <a:t>Zizula</a:t>
            </a:r>
            <a:r>
              <a:rPr lang="ru-RU" sz="2800" dirty="0"/>
              <a:t> </a:t>
            </a:r>
            <a:r>
              <a:rPr lang="ru-RU" sz="2800" dirty="0" err="1"/>
              <a:t>hylax</a:t>
            </a:r>
            <a:r>
              <a:rPr lang="ru-RU" sz="2800" dirty="0"/>
              <a:t> (русского названия нет). Эта дневная бабочка обитает в Африке, на Мадагаскаре, Маврикии, в Аравии, тропическом поясе Азии и Австралии. Длина ее переднего крыла всего 6 миллиметров. </a:t>
            </a:r>
          </a:p>
        </p:txBody>
      </p:sp>
      <p:pic>
        <p:nvPicPr>
          <p:cNvPr id="22533" name="Picture 5" descr="buterfly_1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23928" y="2914650"/>
            <a:ext cx="3700462" cy="3943350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281291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b="1" dirty="0" smtClean="0"/>
              <a:t>Отряд Чешуекрылые или Бабочки</a:t>
            </a:r>
            <a:endParaRPr lang="ru-RU" b="1" dirty="0"/>
          </a:p>
        </p:txBody>
      </p:sp>
      <p:pic>
        <p:nvPicPr>
          <p:cNvPr id="4" name="Picture 5" descr="buterfly_01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1844824"/>
            <a:ext cx="6959868" cy="4620168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7895434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b="1" i="1" dirty="0" smtClean="0"/>
              <a:t>Особенности:</a:t>
            </a:r>
            <a:endParaRPr lang="ru-RU" b="1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Насекомые с полным превращением</a:t>
            </a:r>
          </a:p>
          <a:p>
            <a:r>
              <a:rPr lang="ru-RU" dirty="0" smtClean="0"/>
              <a:t>Чешуйчатый </a:t>
            </a:r>
            <a:r>
              <a:rPr lang="ru-RU" dirty="0" smtClean="0"/>
              <a:t>покров крыльев</a:t>
            </a:r>
          </a:p>
          <a:p>
            <a:r>
              <a:rPr lang="ru-RU" dirty="0" smtClean="0"/>
              <a:t>Чешуйки – сплюснутые видоизмененные волоски</a:t>
            </a:r>
          </a:p>
          <a:p>
            <a:r>
              <a:rPr lang="ru-RU" dirty="0" smtClean="0"/>
              <a:t>Сосущий ротовой аппарат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262128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/>
              <a:t>Строение крыла бабочки</a:t>
            </a:r>
          </a:p>
        </p:txBody>
      </p:sp>
      <p:pic>
        <p:nvPicPr>
          <p:cNvPr id="7173" name="Picture 5" descr="Картинка 1 из 48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1484784"/>
            <a:ext cx="7488237" cy="4883150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8497976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7571184" cy="850106"/>
          </a:xfrm>
        </p:spPr>
        <p:txBody>
          <a:bodyPr>
            <a:normAutofit/>
          </a:bodyPr>
          <a:lstStyle/>
          <a:p>
            <a:pPr algn="ctr"/>
            <a:r>
              <a:rPr lang="ru-RU" sz="4800" b="1" dirty="0"/>
              <a:t>Бабочки</a:t>
            </a:r>
          </a:p>
        </p:txBody>
      </p:sp>
      <p:sp>
        <p:nvSpPr>
          <p:cNvPr id="12294" name="Rectangle 6"/>
          <p:cNvSpPr>
            <a:spLocks noGrp="1" noChangeArrowheads="1"/>
          </p:cNvSpPr>
          <p:nvPr>
            <p:ph type="body" sz="half" idx="1"/>
          </p:nvPr>
        </p:nvSpPr>
        <p:spPr/>
        <p:txBody>
          <a:bodyPr>
            <a:normAutofit/>
          </a:bodyPr>
          <a:lstStyle/>
          <a:p>
            <a:pPr algn="ctr">
              <a:buFontTx/>
              <a:buNone/>
            </a:pPr>
            <a:r>
              <a:rPr lang="ru-RU" sz="3200" b="1" dirty="0"/>
              <a:t>Дневные или</a:t>
            </a:r>
          </a:p>
          <a:p>
            <a:pPr algn="ctr">
              <a:buFontTx/>
              <a:buNone/>
            </a:pPr>
            <a:r>
              <a:rPr lang="ru-RU" sz="3200" b="1" dirty="0" err="1"/>
              <a:t>булавоусые</a:t>
            </a:r>
            <a:endParaRPr lang="ru-RU" sz="3200" b="1" dirty="0"/>
          </a:p>
        </p:txBody>
      </p:sp>
      <p:sp>
        <p:nvSpPr>
          <p:cNvPr id="12295" name="Rectangle 7"/>
          <p:cNvSpPr>
            <a:spLocks noGrp="1" noChangeArrowheads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pPr algn="ctr">
              <a:buFontTx/>
              <a:buNone/>
            </a:pPr>
            <a:r>
              <a:rPr lang="ru-RU" sz="3200" b="1" dirty="0"/>
              <a:t>Ночные или</a:t>
            </a:r>
          </a:p>
          <a:p>
            <a:pPr algn="ctr">
              <a:buFontTx/>
              <a:buNone/>
            </a:pPr>
            <a:r>
              <a:rPr lang="ru-RU" sz="3200" b="1" dirty="0" err="1"/>
              <a:t>перистоусые</a:t>
            </a:r>
            <a:endParaRPr lang="ru-RU" sz="3200" b="1" dirty="0"/>
          </a:p>
        </p:txBody>
      </p:sp>
      <p:sp>
        <p:nvSpPr>
          <p:cNvPr id="12296" name="Line 8"/>
          <p:cNvSpPr>
            <a:spLocks noChangeShapeType="1"/>
          </p:cNvSpPr>
          <p:nvPr/>
        </p:nvSpPr>
        <p:spPr bwMode="auto">
          <a:xfrm flipH="1">
            <a:off x="2195513" y="1125538"/>
            <a:ext cx="1728787" cy="503237"/>
          </a:xfrm>
          <a:prstGeom prst="line">
            <a:avLst/>
          </a:prstGeom>
          <a:noFill/>
          <a:ln w="28575">
            <a:solidFill>
              <a:schemeClr val="tx2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2297" name="Line 9"/>
          <p:cNvSpPr>
            <a:spLocks noChangeShapeType="1"/>
          </p:cNvSpPr>
          <p:nvPr/>
        </p:nvSpPr>
        <p:spPr bwMode="auto">
          <a:xfrm>
            <a:off x="4788024" y="1124744"/>
            <a:ext cx="1584325" cy="503237"/>
          </a:xfrm>
          <a:prstGeom prst="line">
            <a:avLst/>
          </a:prstGeom>
          <a:noFill/>
          <a:ln w="28575">
            <a:solidFill>
              <a:schemeClr val="tx2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pic>
        <p:nvPicPr>
          <p:cNvPr id="12299" name="Picture 11" descr="bfly2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2996952"/>
            <a:ext cx="3987800" cy="3384550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</p:spPr>
      </p:pic>
      <p:pic>
        <p:nvPicPr>
          <p:cNvPr id="12301" name="Picture 13" descr="319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6056" y="2996952"/>
            <a:ext cx="3744912" cy="3344862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550610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xfrm>
            <a:off x="219075" y="227013"/>
            <a:ext cx="7881317" cy="609600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/>
              <a:t>Тутовый шелкопряд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836613"/>
            <a:ext cx="7710488" cy="1871662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ru-RU" sz="2400"/>
              <a:t> Бабочки среднего размера, во взрослом состоянии они не питаются и хоботка у них нет. Взрослые - толстые, волосистые, с белыми крыльями, до 6 см в размахе, у самок усики гребенчатые, у самцов - перистые.  </a:t>
            </a:r>
          </a:p>
        </p:txBody>
      </p:sp>
      <p:pic>
        <p:nvPicPr>
          <p:cNvPr id="30724" name="Picture 4" descr="bo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388" y="3570288"/>
            <a:ext cx="4608512" cy="3057525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</p:spPr>
      </p:pic>
      <p:pic>
        <p:nvPicPr>
          <p:cNvPr id="30725" name="Picture 5" descr="elev04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2708275"/>
            <a:ext cx="4241800" cy="3457575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961262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284663" y="188913"/>
            <a:ext cx="4391793" cy="6335712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ru-RU" sz="2800" dirty="0"/>
              <a:t>Тутовый шелкопряд настолько давно стал домашним животным, что бабочки почти разучились летать. Живет бабочка 12 дней, ничего в это время не ест - за нее достаточно поела гусеница. Самцы ищут самок, спариваются, затем самка откладывает 400-800 яиц («грена»). </a:t>
            </a:r>
          </a:p>
        </p:txBody>
      </p:sp>
      <p:pic>
        <p:nvPicPr>
          <p:cNvPr id="31747" name="Picture 3" descr="2189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1763" y="333375"/>
            <a:ext cx="4194175" cy="6289675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79717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50825" y="260350"/>
            <a:ext cx="7386638" cy="1254125"/>
          </a:xfrm>
        </p:spPr>
        <p:txBody>
          <a:bodyPr>
            <a:noAutofit/>
          </a:bodyPr>
          <a:lstStyle/>
          <a:p>
            <a:r>
              <a:rPr lang="ru-RU" sz="2400" dirty="0"/>
              <a:t>Гусеницы голые с мягким рогом на 8 сегменте брюшка. </a:t>
            </a:r>
          </a:p>
          <a:p>
            <a:r>
              <a:rPr lang="ru-RU" sz="2400" dirty="0"/>
              <a:t>Гусеницы шелкопряда завивают коконы, оболочки которых состоят из непрерывной шёлковой нити длиной 300—900 м. </a:t>
            </a:r>
          </a:p>
        </p:txBody>
      </p:sp>
      <p:pic>
        <p:nvPicPr>
          <p:cNvPr id="32771" name="Picture 3" descr="K-pn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7900" y="2276475"/>
            <a:ext cx="4176713" cy="2554288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</p:spPr>
      </p:pic>
      <p:pic>
        <p:nvPicPr>
          <p:cNvPr id="32772" name="Picture 4" descr="L1Bombyx_mori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388" y="2997200"/>
            <a:ext cx="4876800" cy="3657600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114220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418741a-f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825" y="260350"/>
            <a:ext cx="6191250" cy="6408738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</p:spPr>
      </p:pic>
      <p:pic>
        <p:nvPicPr>
          <p:cNvPr id="33795" name="Picture 3" descr="Как производят шелк (13 фото)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7900" y="3429000"/>
            <a:ext cx="4286250" cy="3343275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</p:spPr>
      </p:pic>
      <p:pic>
        <p:nvPicPr>
          <p:cNvPr id="33796" name="Picture 4" descr="Как производят шелк (13 фото)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87900" y="188913"/>
            <a:ext cx="4286250" cy="3095625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860129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349</Words>
  <Application>Microsoft Office PowerPoint</Application>
  <PresentationFormat>Экран (4:3)</PresentationFormat>
  <Paragraphs>36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Главнейшие отряды насекомых   Отряд Чешуекрылые</vt:lpstr>
      <vt:lpstr>Отряд Чешуекрылые или Бабочки</vt:lpstr>
      <vt:lpstr>Особенности:</vt:lpstr>
      <vt:lpstr>Строение крыла бабочки</vt:lpstr>
      <vt:lpstr>Бабочки</vt:lpstr>
      <vt:lpstr>Тутовый шелкопряд</vt:lpstr>
      <vt:lpstr>Презентация PowerPoint</vt:lpstr>
      <vt:lpstr>Презентация PowerPoint</vt:lpstr>
      <vt:lpstr>Презентация PowerPoint</vt:lpstr>
      <vt:lpstr>Бабочка Атлас или Князь </vt:lpstr>
      <vt:lpstr>Бабочка Птицекрыл</vt:lpstr>
      <vt:lpstr>Бабочка Урания</vt:lpstr>
      <vt:lpstr>Бабочка Мертвая голова</vt:lpstr>
      <vt:lpstr>Бабочка Адмирал  </vt:lpstr>
      <vt:lpstr>Бабочка репейница</vt:lpstr>
      <vt:lpstr>Бабочка павлиний глаз </vt:lpstr>
      <vt:lpstr>Бабочка Zizula hylax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Главнейшие отряды насекомых   Отряд Чешуекрылые</dc:title>
  <dc:creator>Анна</dc:creator>
  <cp:lastModifiedBy>Анна</cp:lastModifiedBy>
  <cp:revision>1</cp:revision>
  <dcterms:created xsi:type="dcterms:W3CDTF">2014-01-29T05:12:14Z</dcterms:created>
  <dcterms:modified xsi:type="dcterms:W3CDTF">2014-01-29T05:13:51Z</dcterms:modified>
</cp:coreProperties>
</file>