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787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49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58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872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85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697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16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92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69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584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07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4D877-5EC5-4D06-83A5-3F4F4BA623EB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1D145-B5CC-47A0-8194-3A968DF2E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7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4824536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Главнейшие отряды насекомых</a:t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6000" b="1" dirty="0" smtClean="0"/>
              <a:t>Отряд Жесткокрылые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13176"/>
            <a:ext cx="5472608" cy="936104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/>
              <a:t>Фохтина</a:t>
            </a:r>
            <a:r>
              <a:rPr lang="ru-RU" dirty="0" smtClean="0"/>
              <a:t> А.А. – учитель биологии</a:t>
            </a:r>
          </a:p>
          <a:p>
            <a:r>
              <a:rPr lang="ru-RU" dirty="0" smtClean="0"/>
              <a:t>ГБОУ гимназия №1576 СПш213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305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260350"/>
            <a:ext cx="3960440" cy="1143000"/>
          </a:xfrm>
        </p:spPr>
        <p:txBody>
          <a:bodyPr/>
          <a:lstStyle/>
          <a:p>
            <a:pPr algn="ctr"/>
            <a:r>
              <a:rPr lang="ru-RU" dirty="0"/>
              <a:t>Куколка жука</a:t>
            </a:r>
          </a:p>
        </p:txBody>
      </p:sp>
      <p:pic>
        <p:nvPicPr>
          <p:cNvPr id="10245" name="Picture 5" descr="Картинка 5 из 1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0350"/>
            <a:ext cx="4321175" cy="6296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816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0"/>
            <a:ext cx="6912818" cy="7381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Имаго</a:t>
            </a:r>
          </a:p>
        </p:txBody>
      </p:sp>
      <p:pic>
        <p:nvPicPr>
          <p:cNvPr id="9221" name="Picture 5" descr="Картинка 25 из 64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862013"/>
            <a:ext cx="8497888" cy="57356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797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260350"/>
            <a:ext cx="4352925" cy="6096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Значение </a:t>
            </a:r>
            <a:r>
              <a:rPr lang="ru-RU" sz="4000" b="1" dirty="0" smtClean="0"/>
              <a:t>жуков:</a:t>
            </a:r>
            <a:endParaRPr lang="ru-RU" sz="40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836613"/>
            <a:ext cx="7704138" cy="5259387"/>
          </a:xfrm>
        </p:spPr>
        <p:txBody>
          <a:bodyPr/>
          <a:lstStyle/>
          <a:p>
            <a:r>
              <a:rPr lang="ru-RU" sz="2800" dirty="0"/>
              <a:t>Большую пользу человеку в борьбе с вредителями садов и огородов приносят хищные жуки, например, жужелицы. </a:t>
            </a:r>
            <a:endParaRPr lang="ru-RU" sz="2800" dirty="0" smtClean="0"/>
          </a:p>
          <a:p>
            <a:r>
              <a:rPr lang="ru-RU" sz="2800" dirty="0" smtClean="0"/>
              <a:t>Жуки </a:t>
            </a:r>
            <a:r>
              <a:rPr lang="ru-RU" sz="2800" dirty="0"/>
              <a:t>– </a:t>
            </a:r>
            <a:r>
              <a:rPr lang="ru-RU" sz="2800" dirty="0" err="1"/>
              <a:t>красотелы</a:t>
            </a:r>
            <a:r>
              <a:rPr lang="ru-RU" sz="2800" dirty="0"/>
              <a:t> помогают в борьбе с непарным шелкопрядом.</a:t>
            </a:r>
          </a:p>
        </p:txBody>
      </p:sp>
      <p:pic>
        <p:nvPicPr>
          <p:cNvPr id="14341" name="Picture 5" descr="300px-Carabus_auratus_with_pr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113088"/>
            <a:ext cx="4535488" cy="33861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4343" name="Picture 7" descr="29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3789363"/>
            <a:ext cx="4176713" cy="24225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64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4" y="188913"/>
            <a:ext cx="8497639" cy="4497387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alibri" pitchFamily="34" charset="0"/>
              </a:rPr>
              <a:t>Жуки – могильщики и </a:t>
            </a:r>
            <a:r>
              <a:rPr lang="ru-RU" sz="2800" b="1" dirty="0" err="1">
                <a:latin typeface="Calibri" pitchFamily="34" charset="0"/>
              </a:rPr>
              <a:t>трупоеды</a:t>
            </a:r>
            <a:r>
              <a:rPr lang="ru-RU" sz="2800" b="1" dirty="0">
                <a:latin typeface="Calibri" pitchFamily="34" charset="0"/>
              </a:rPr>
              <a:t> закапывают мёртвых мелких животных и, питаясь разложившимися останками, способствуют очищению почвы от трупов, накоплению перегноя в ней.</a:t>
            </a:r>
            <a:endParaRPr lang="ru-RU" sz="2800" b="1" dirty="0"/>
          </a:p>
        </p:txBody>
      </p:sp>
      <p:pic>
        <p:nvPicPr>
          <p:cNvPr id="15365" name="Picture 5" descr="178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213100"/>
            <a:ext cx="4968875" cy="33591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5369" name="Picture 9" descr="am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420938"/>
            <a:ext cx="4725988" cy="3098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359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7386637" cy="1871662"/>
          </a:xfrm>
        </p:spPr>
        <p:txBody>
          <a:bodyPr/>
          <a:lstStyle/>
          <a:p>
            <a:r>
              <a:rPr lang="ru-RU" sz="2800" b="1">
                <a:latin typeface="Calibri" pitchFamily="34" charset="0"/>
              </a:rPr>
              <a:t>Жуки – навозники и скарабеи выполняют функцию санитаров, зарывая навоз в почву.</a:t>
            </a:r>
          </a:p>
          <a:p>
            <a:endParaRPr lang="ru-RU" sz="2800" b="1"/>
          </a:p>
        </p:txBody>
      </p:sp>
      <p:pic>
        <p:nvPicPr>
          <p:cNvPr id="16389" name="Picture 5" descr="09d4c333a0606a246ea978198b7f92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557338"/>
            <a:ext cx="4889500" cy="35210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391" name="Picture 7" descr="Священный жук скарабей скачать заставки, обои на рабочий сто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933825"/>
            <a:ext cx="4368800" cy="2730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940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7386637" cy="4497387"/>
          </a:xfrm>
        </p:spPr>
        <p:txBody>
          <a:bodyPr/>
          <a:lstStyle/>
          <a:p>
            <a:r>
              <a:rPr lang="ru-RU" sz="2800" b="1">
                <a:latin typeface="Calibri" pitchFamily="34" charset="0"/>
              </a:rPr>
              <a:t>Божьи коровки приносят большую пользу хозяйству человека, уничтожая и во взрослом , и в личиночном состояниях вредителей растений: тлю, червеца и т.д.</a:t>
            </a:r>
          </a:p>
        </p:txBody>
      </p:sp>
      <p:pic>
        <p:nvPicPr>
          <p:cNvPr id="19461" name="Picture 5" descr="ladybi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6697662" cy="44910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935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8913"/>
            <a:ext cx="7386638" cy="1830387"/>
          </a:xfrm>
        </p:spPr>
        <p:txBody>
          <a:bodyPr/>
          <a:lstStyle/>
          <a:p>
            <a:r>
              <a:rPr lang="ru-RU" sz="2800" b="1">
                <a:latin typeface="Calibri" pitchFamily="34" charset="0"/>
              </a:rPr>
              <a:t>Вредят рыболовству жуки – плавунцы: они и их личинки нападают на мальков рыб.</a:t>
            </a:r>
          </a:p>
          <a:p>
            <a:endParaRPr lang="ru-RU" sz="2800" b="1"/>
          </a:p>
        </p:txBody>
      </p:sp>
      <p:pic>
        <p:nvPicPr>
          <p:cNvPr id="20485" name="Picture 5" descr="Картинка 4 из 5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127875" cy="539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089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188913"/>
            <a:ext cx="7921625" cy="1871662"/>
          </a:xfrm>
        </p:spPr>
        <p:txBody>
          <a:bodyPr/>
          <a:lstStyle/>
          <a:p>
            <a:r>
              <a:rPr lang="ru-RU" sz="2800" b="1">
                <a:latin typeface="Calibri" pitchFamily="34" charset="0"/>
              </a:rPr>
              <a:t>Майские жуки, или хрущи, вредят огородным, почвенным и лесным растениям, объедая их корни.</a:t>
            </a:r>
          </a:p>
          <a:p>
            <a:endParaRPr lang="ru-RU" sz="2800" b="1"/>
          </a:p>
        </p:txBody>
      </p:sp>
      <p:pic>
        <p:nvPicPr>
          <p:cNvPr id="21509" name="Picture 5" descr="Картинка 5 из 132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827838" cy="51212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25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088" y="155575"/>
            <a:ext cx="7386637" cy="4497388"/>
          </a:xfrm>
        </p:spPr>
        <p:txBody>
          <a:bodyPr/>
          <a:lstStyle/>
          <a:p>
            <a:r>
              <a:rPr lang="ru-RU" sz="2800" b="1">
                <a:latin typeface="Calibri" pitchFamily="34" charset="0"/>
              </a:rPr>
              <a:t>Хлебные жуки, или кузьки, повреждают зёрна злаков: ржи, ячменя, пшеницы.</a:t>
            </a:r>
          </a:p>
          <a:p>
            <a:endParaRPr lang="ru-RU" sz="2800" b="1"/>
          </a:p>
        </p:txBody>
      </p:sp>
      <p:pic>
        <p:nvPicPr>
          <p:cNvPr id="22533" name="Picture 5" descr="0_3e52b_8489b996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25538"/>
            <a:ext cx="4500563" cy="541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2535" name="Picture 7" descr="Картинка 6 из 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4338" y="3186113"/>
            <a:ext cx="4740275" cy="355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650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7386638" cy="966788"/>
          </a:xfrm>
        </p:spPr>
        <p:txBody>
          <a:bodyPr/>
          <a:lstStyle/>
          <a:p>
            <a:r>
              <a:rPr lang="ru-RU" sz="2800" b="1">
                <a:latin typeface="Calibri" pitchFamily="34" charset="0"/>
              </a:rPr>
              <a:t>Жуки – бронзовки объедают цветки различных растений</a:t>
            </a:r>
          </a:p>
        </p:txBody>
      </p:sp>
      <p:pic>
        <p:nvPicPr>
          <p:cNvPr id="23557" name="Picture 5" descr="Картинка 9 из 11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263650"/>
            <a:ext cx="5400675" cy="53736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3559" name="Picture 7" descr="Картинка 14 из 11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844675"/>
            <a:ext cx="4097337" cy="40973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25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Насекомые с полным превращением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Жесткокрылые</a:t>
            </a:r>
          </a:p>
          <a:p>
            <a:r>
              <a:rPr lang="ru-RU" sz="4400" dirty="0" smtClean="0"/>
              <a:t>Двукрылые</a:t>
            </a:r>
          </a:p>
          <a:p>
            <a:r>
              <a:rPr lang="ru-RU" sz="4400" dirty="0" smtClean="0"/>
              <a:t>Чешуекрылые</a:t>
            </a:r>
          </a:p>
          <a:p>
            <a:r>
              <a:rPr lang="ru-RU" sz="4400" dirty="0" smtClean="0"/>
              <a:t>Перепончатокрылые</a:t>
            </a:r>
          </a:p>
          <a:p>
            <a:r>
              <a:rPr lang="ru-RU" sz="4400" dirty="0" smtClean="0"/>
              <a:t>Блохи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450800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7386638" cy="1944687"/>
          </a:xfrm>
        </p:spPr>
        <p:txBody>
          <a:bodyPr/>
          <a:lstStyle/>
          <a:p>
            <a:r>
              <a:rPr lang="ru-RU" sz="2800" b="1">
                <a:latin typeface="Calibri" pitchFamily="34" charset="0"/>
              </a:rPr>
              <a:t>Жуки – щелкуны и их личинки – проволочники вредят культурным растениям, повреждая их подземные части.</a:t>
            </a:r>
          </a:p>
        </p:txBody>
      </p:sp>
      <p:pic>
        <p:nvPicPr>
          <p:cNvPr id="24581" name="Picture 5" descr="Картинка 4 из 3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514725"/>
            <a:ext cx="4371975" cy="30607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4583" name="Picture 7" descr="Картинка 9 из 3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60575"/>
            <a:ext cx="4624388" cy="3600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988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7386638" cy="966787"/>
          </a:xfrm>
        </p:spPr>
        <p:txBody>
          <a:bodyPr/>
          <a:lstStyle/>
          <a:p>
            <a:r>
              <a:rPr lang="ru-RU" sz="2800" b="1">
                <a:latin typeface="Calibri" pitchFamily="34" charset="0"/>
              </a:rPr>
              <a:t>Личинки жуков – дровосеков, или усачей, - опасные вредители леса.</a:t>
            </a:r>
          </a:p>
        </p:txBody>
      </p:sp>
      <p:pic>
        <p:nvPicPr>
          <p:cNvPr id="25605" name="Picture 5" descr="Картинка 5 из 3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205038"/>
            <a:ext cx="5715000" cy="4400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5607" name="Picture 7" descr="Картинка 1 из 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5563" y="765175"/>
            <a:ext cx="4008437" cy="30051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5609" name="Picture 9" descr="Картинка 37 из 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3933825"/>
            <a:ext cx="1714500" cy="2867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35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Отряд Жуки или Жесткокрылые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4090" y="1286826"/>
            <a:ext cx="6692286" cy="509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1729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/>
              <a:t>Особенности: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Насекомые с полным превращением</a:t>
            </a:r>
          </a:p>
          <a:p>
            <a:r>
              <a:rPr lang="ru-RU" sz="4000" dirty="0" smtClean="0"/>
              <a:t>Жесткие </a:t>
            </a:r>
            <a:r>
              <a:rPr lang="ru-RU" sz="4000" dirty="0" smtClean="0"/>
              <a:t>передние крылья</a:t>
            </a:r>
          </a:p>
          <a:p>
            <a:r>
              <a:rPr lang="ru-RU" sz="4000" dirty="0" smtClean="0"/>
              <a:t>Перепончатые задние крылья</a:t>
            </a:r>
          </a:p>
          <a:p>
            <a:r>
              <a:rPr lang="ru-RU" sz="4000" dirty="0" smtClean="0"/>
              <a:t>Грызущий ротовой аппарат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2893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Mayb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705725" cy="6242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H="1" flipV="1">
            <a:off x="5508625" y="1844675"/>
            <a:ext cx="1368425" cy="10795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 flipV="1">
            <a:off x="2268538" y="2565400"/>
            <a:ext cx="4608512" cy="35877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H="1" flipV="1">
            <a:off x="1476375" y="5229225"/>
            <a:ext cx="4824413" cy="360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5435600" y="3860800"/>
            <a:ext cx="865188" cy="17287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7092950" y="2781300"/>
            <a:ext cx="2051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</a:rPr>
              <a:t>Надкрылья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732588" y="5373688"/>
            <a:ext cx="2087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</a:rPr>
              <a:t>Крылья</a:t>
            </a:r>
          </a:p>
        </p:txBody>
      </p:sp>
    </p:spTree>
    <p:extLst>
      <p:ext uri="{BB962C8B-B14F-4D97-AF65-F5344CB8AC3E}">
        <p14:creationId xmlns:p14="http://schemas.microsoft.com/office/powerpoint/2010/main" val="401580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809309" cy="825500"/>
          </a:xfrm>
        </p:spPr>
        <p:txBody>
          <a:bodyPr/>
          <a:lstStyle/>
          <a:p>
            <a:r>
              <a:rPr lang="ru-RU" sz="3600" dirty="0"/>
              <a:t>Ротовой аппарат грызущего типа</a:t>
            </a:r>
          </a:p>
        </p:txBody>
      </p:sp>
      <p:pic>
        <p:nvPicPr>
          <p:cNvPr id="12293" name="Picture 5" descr="Картинка 69 из 1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80728"/>
            <a:ext cx="5616575" cy="56880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966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681037"/>
          </a:xfrm>
        </p:spPr>
        <p:txBody>
          <a:bodyPr/>
          <a:lstStyle/>
          <a:p>
            <a:pPr algn="ctr"/>
            <a:r>
              <a:rPr lang="ru-RU" sz="3600"/>
              <a:t>Усики</a:t>
            </a:r>
          </a:p>
        </p:txBody>
      </p:sp>
      <p:pic>
        <p:nvPicPr>
          <p:cNvPr id="7177" name="Picture 9" descr="59736828_1275335910_82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8280400" cy="5524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592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Развитие с полным превращением</a:t>
            </a:r>
          </a:p>
        </p:txBody>
      </p:sp>
      <p:pic>
        <p:nvPicPr>
          <p:cNvPr id="8198" name="Picture 6" descr="PM3_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980728"/>
            <a:ext cx="5256559" cy="565912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541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Личинка жука</a:t>
            </a:r>
          </a:p>
        </p:txBody>
      </p:sp>
      <p:pic>
        <p:nvPicPr>
          <p:cNvPr id="11269" name="Picture 5" descr="Картинка 11 из 1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7272337" cy="5035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411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241</Words>
  <Application>Microsoft Office PowerPoint</Application>
  <PresentationFormat>Экран (4:3)</PresentationFormat>
  <Paragraphs>35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Главнейшие отряды насекомых  Отряд Жесткокрылые</vt:lpstr>
      <vt:lpstr>Насекомые с полным превращением</vt:lpstr>
      <vt:lpstr>Отряд Жуки или Жесткокрылые</vt:lpstr>
      <vt:lpstr>Особенности:</vt:lpstr>
      <vt:lpstr>Презентация PowerPoint</vt:lpstr>
      <vt:lpstr>Ротовой аппарат грызущего типа</vt:lpstr>
      <vt:lpstr>Усики</vt:lpstr>
      <vt:lpstr>Развитие с полным превращением</vt:lpstr>
      <vt:lpstr>Личинка жука</vt:lpstr>
      <vt:lpstr>Куколка жука</vt:lpstr>
      <vt:lpstr>Имаго</vt:lpstr>
      <vt:lpstr>Значение жуков: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Главнейшие отряды насекомых  Отряд Жесткокрылые</dc:title>
  <dc:creator>Анна</dc:creator>
  <cp:lastModifiedBy>Анна</cp:lastModifiedBy>
  <cp:revision>2</cp:revision>
  <dcterms:created xsi:type="dcterms:W3CDTF">2014-01-29T05:06:12Z</dcterms:created>
  <dcterms:modified xsi:type="dcterms:W3CDTF">2014-01-29T05:18:29Z</dcterms:modified>
</cp:coreProperties>
</file>