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57" r:id="rId4"/>
    <p:sldId id="258" r:id="rId5"/>
    <p:sldId id="267" r:id="rId6"/>
    <p:sldId id="259" r:id="rId7"/>
    <p:sldId id="268" r:id="rId8"/>
    <p:sldId id="260" r:id="rId9"/>
    <p:sldId id="269" r:id="rId10"/>
    <p:sldId id="261" r:id="rId11"/>
    <p:sldId id="262" r:id="rId12"/>
    <p:sldId id="270" r:id="rId13"/>
    <p:sldId id="263" r:id="rId14"/>
    <p:sldId id="264" r:id="rId15"/>
    <p:sldId id="265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>
      <p:cViewPr varScale="1">
        <p:scale>
          <a:sx n="71" d="100"/>
          <a:sy n="71" d="100"/>
        </p:scale>
        <p:origin x="-13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102DB559-9DD7-4AE1-AAD9-E50E61DF48B2}" type="datetimeFigureOut">
              <a:rPr lang="ru-RU"/>
              <a:pPr>
                <a:defRPr/>
              </a:pPr>
              <a:t>30.01.2014</a:t>
            </a:fld>
            <a:endParaRPr lang="ru-RU" dirty="0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6D4958-6797-462C-9B03-D4AB742172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82293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C1422-5D15-49BD-8678-A97BE6B02739}" type="datetimeFigureOut">
              <a:rPr lang="ru-RU"/>
              <a:pPr>
                <a:defRPr/>
              </a:pPr>
              <a:t>30.01.2014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952B6-33E9-417A-9FDC-9DA498D0E0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35341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62DCF-0B01-45F2-941E-C84E2AF15FC2}" type="datetimeFigureOut">
              <a:rPr lang="ru-RU"/>
              <a:pPr>
                <a:defRPr/>
              </a:pPr>
              <a:t>30.01.2014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8CB01-EBDC-4BA5-A427-3F767510FF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82458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EA8A0-5100-4C61-A45E-7C5AD980E4A8}" type="datetimeFigureOut">
              <a:rPr lang="ru-RU"/>
              <a:pPr>
                <a:defRPr/>
              </a:pPr>
              <a:t>30.01.2014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72679-0FE2-4DD4-9ABC-4989D0638C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62424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6AE79-779D-4EAC-93FB-897D58004B30}" type="datetimeFigureOut">
              <a:rPr lang="ru-RU"/>
              <a:pPr>
                <a:defRPr/>
              </a:pPr>
              <a:t>30.01.2014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FAAD2-2366-4ABE-8A1B-B167ED228B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4826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D8186-6DA9-4067-82BE-55B4072860C2}" type="datetimeFigureOut">
              <a:rPr lang="ru-RU"/>
              <a:pPr>
                <a:defRPr/>
              </a:pPr>
              <a:t>30.01.2014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9F728-1B5F-4F47-850C-22D4A6410F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64476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099C2-57E1-4DE4-81E0-8B26EB859341}" type="datetimeFigureOut">
              <a:rPr lang="ru-RU"/>
              <a:pPr>
                <a:defRPr/>
              </a:pPr>
              <a:t>30.01.2014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39211F6-4C56-4AFC-BB96-39B524BD8F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59479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4EAA2-B3FE-4C40-9D6F-B311605E224D}" type="datetimeFigureOut">
              <a:rPr lang="ru-RU"/>
              <a:pPr>
                <a:defRPr/>
              </a:pPr>
              <a:t>30.01.2014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B6546-D1B5-436F-B023-DC0C982916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85215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81B84-3219-4439-BC81-5FEA90FCABDF}" type="datetimeFigureOut">
              <a:rPr lang="ru-RU"/>
              <a:pPr>
                <a:defRPr/>
              </a:pPr>
              <a:t>30.01.2014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60F86-57BA-4924-AAE0-6DEBF2965C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625533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2F0EF7D-4E1C-4005-ABE8-2399D98109E9}" type="datetimeFigureOut">
              <a:rPr lang="ru-RU"/>
              <a:pPr>
                <a:defRPr/>
              </a:pPr>
              <a:t>30.01.2014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C60525C5-1444-4483-ACBB-1B5BEBAAF4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9067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9062FEA-6D59-46C9-A9B5-1078AB06F671}" type="datetimeFigureOut">
              <a:rPr lang="ru-RU"/>
              <a:pPr>
                <a:defRPr/>
              </a:pPr>
              <a:t>30.01.2014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50B9C4F4-7791-4D33-A038-3831C78DC8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340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48CA37-6EAE-4202-B863-C452FA433B5E}" type="datetimeFigureOut">
              <a:rPr lang="ru-RU"/>
              <a:pPr>
                <a:defRPr/>
              </a:pPr>
              <a:t>30.01.2014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514E9B-FBE2-40C5-ADE3-E45FB64DF3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0" r:id="rId4"/>
    <p:sldLayoutId id="2147483808" r:id="rId5"/>
    <p:sldLayoutId id="2147483801" r:id="rId6"/>
    <p:sldLayoutId id="2147483802" r:id="rId7"/>
    <p:sldLayoutId id="2147483809" r:id="rId8"/>
    <p:sldLayoutId id="2147483810" r:id="rId9"/>
    <p:sldLayoutId id="2147483803" r:id="rId10"/>
    <p:sldLayoutId id="2147483804" r:id="rId11"/>
  </p:sldLayoutIdLst>
  <p:transition/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062912" cy="2808312"/>
          </a:xfrm>
        </p:spPr>
        <p:txBody>
          <a:bodyPr>
            <a:noAutofit/>
          </a:bodyPr>
          <a:lstStyle/>
          <a:p>
            <a:pPr indent="0" algn="l" eaLnBrk="1" hangingPunct="1">
              <a:defRPr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Тема: « Русь - преданья старины глубокой»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3212976"/>
            <a:ext cx="7991896" cy="3384376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\</a:t>
            </a:r>
            <a:endParaRPr lang="ru-RU" dirty="0"/>
          </a:p>
        </p:txBody>
      </p:sp>
      <p:pic>
        <p:nvPicPr>
          <p:cNvPr id="8196" name="Picture 5" descr="C:\Users\Дом\Desktop\ФОТО САД\11435.detai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3068638"/>
            <a:ext cx="6769100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187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2578100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3068638"/>
            <a:ext cx="3827463" cy="3057525"/>
          </a:xfrm>
        </p:spPr>
        <p:txBody>
          <a:bodyPr/>
          <a:lstStyle/>
          <a:p>
            <a:pPr eaLnBrk="1" hangingPunct="1"/>
            <a:r>
              <a:rPr lang="ru-RU" sz="2400" smtClean="0"/>
              <a:t>Познакомить детей с способами постройки крестьянского жилья, показать быт и рассказать о том как жили на Руси.</a:t>
            </a:r>
          </a:p>
        </p:txBody>
      </p:sp>
      <p:graphicFrame>
        <p:nvGraphicFramePr>
          <p:cNvPr id="17412" name="Object 3"/>
          <p:cNvGraphicFramePr>
            <a:graphicFrameLocks noChangeAspect="1"/>
          </p:cNvGraphicFramePr>
          <p:nvPr/>
        </p:nvGraphicFramePr>
        <p:xfrm>
          <a:off x="4643438" y="260350"/>
          <a:ext cx="4032250" cy="259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6" name="Document" r:id="rId3" imgW="3446789" imgH="2009257" progId="Word.Document.8">
                  <p:embed/>
                </p:oleObj>
              </mc:Choice>
              <mc:Fallback>
                <p:oleObj name="Document" r:id="rId3" imgW="3446789" imgH="2009257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260350"/>
                        <a:ext cx="4032250" cy="2592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3" name="Picture 4" descr="C:\Users\Дом\Desktop\ФОТО САД\7ceea1ebd790d1dfaeaaea0560c1811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414020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5" descr="C:\Users\Дом\Desktop\ФОТО САД\e64496727d78a940d97e7c4e0bfafa8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3068638"/>
            <a:ext cx="4572000" cy="304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249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3" y="274638"/>
            <a:ext cx="4186237" cy="2722562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5003800" y="3357563"/>
            <a:ext cx="3683000" cy="2768600"/>
          </a:xfrm>
        </p:spPr>
        <p:txBody>
          <a:bodyPr/>
          <a:lstStyle/>
          <a:p>
            <a:pPr eaLnBrk="1" hangingPunct="1"/>
            <a:r>
              <a:rPr lang="ru-RU" sz="2400" smtClean="0"/>
              <a:t>Рассказать  в какие игрушки играли наши бабушки. И как их мастерили.</a:t>
            </a:r>
          </a:p>
        </p:txBody>
      </p:sp>
      <p:graphicFrame>
        <p:nvGraphicFramePr>
          <p:cNvPr id="18436" name="Object 2"/>
          <p:cNvGraphicFramePr>
            <a:graphicFrameLocks noChangeAspect="1"/>
          </p:cNvGraphicFramePr>
          <p:nvPr/>
        </p:nvGraphicFramePr>
        <p:xfrm>
          <a:off x="468313" y="260350"/>
          <a:ext cx="3743325" cy="273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Document" r:id="rId3" imgW="3523280" imgH="2318651" progId="Word.Document.8">
                  <p:embed/>
                </p:oleObj>
              </mc:Choice>
              <mc:Fallback>
                <p:oleObj name="Document" r:id="rId3" imgW="3523280" imgH="2318651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260350"/>
                        <a:ext cx="3743325" cy="273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37" name="Picture 7" descr="C:\Users\Дом\Desktop\ФОТО САД\7e8333873b6ecf15d6acf0767378a95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2924175"/>
            <a:ext cx="42481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7" descr="C:\Users\Дом\Desktop\ФОТО САД\ee70a381e5580cb08d45f50189cc5aac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142875"/>
            <a:ext cx="473392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577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4546600" cy="3232150"/>
          </a:xfrm>
        </p:spPr>
        <p:txBody>
          <a:bodyPr/>
          <a:lstStyle/>
          <a:p>
            <a:pPr indent="0" eaLnBrk="1" hangingPunct="1">
              <a:defRPr/>
            </a:pPr>
            <a:endParaRPr lang="ru-RU" dirty="0"/>
          </a:p>
        </p:txBody>
      </p:sp>
      <p:pic>
        <p:nvPicPr>
          <p:cNvPr id="19459" name="Picture 2" descr="C:\Users\Дом\Desktop\ФОТО САД\59faf27fd1d10ca9c2dd589f648477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457200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Содержимое 5"/>
          <p:cNvSpPr>
            <a:spLocks noGrp="1"/>
          </p:cNvSpPr>
          <p:nvPr>
            <p:ph idx="1"/>
          </p:nvPr>
        </p:nvSpPr>
        <p:spPr>
          <a:xfrm>
            <a:off x="457200" y="3500438"/>
            <a:ext cx="3467100" cy="2954337"/>
          </a:xfrm>
        </p:spPr>
        <p:txBody>
          <a:bodyPr/>
          <a:lstStyle/>
          <a:p>
            <a:pPr eaLnBrk="1" hangingPunct="1"/>
            <a:r>
              <a:rPr lang="ru-RU" smtClean="0"/>
              <a:t>Прививать бережное отношение к игрушкам</a:t>
            </a:r>
          </a:p>
        </p:txBody>
      </p:sp>
      <p:pic>
        <p:nvPicPr>
          <p:cNvPr id="19461" name="Picture 5" descr="C:\Users\Дом\Desktop\ФОТО САД\cddbb13c2c4d8f1fc8ca9d8abbec72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3141663"/>
            <a:ext cx="4859338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3363" cy="2867025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3141663"/>
            <a:ext cx="3683000" cy="2984500"/>
          </a:xfrm>
        </p:spPr>
        <p:txBody>
          <a:bodyPr/>
          <a:lstStyle/>
          <a:p>
            <a:pPr eaLnBrk="1" hangingPunct="1"/>
            <a:r>
              <a:rPr lang="ru-RU" sz="2400" smtClean="0"/>
              <a:t>Знакомить  с бытом и рукоделием на Руси.</a:t>
            </a:r>
          </a:p>
        </p:txBody>
      </p:sp>
      <p:graphicFrame>
        <p:nvGraphicFramePr>
          <p:cNvPr id="20484" name="Object 2"/>
          <p:cNvGraphicFramePr>
            <a:graphicFrameLocks noChangeAspect="1"/>
          </p:cNvGraphicFramePr>
          <p:nvPr/>
        </p:nvGraphicFramePr>
        <p:xfrm>
          <a:off x="4787900" y="333375"/>
          <a:ext cx="3887788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Document" r:id="rId3" imgW="3413595" imgH="1637626" progId="Word.Document.8">
                  <p:embed/>
                </p:oleObj>
              </mc:Choice>
              <mc:Fallback>
                <p:oleObj name="Document" r:id="rId3" imgW="3413595" imgH="163762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333375"/>
                        <a:ext cx="3887788" cy="194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85" name="Picture 3" descr="C:\Users\Дом\Desktop\ФОТО САД\5dec0183e4828996a5a4e2150048fc1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424815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4" descr="C:\Users\Дом\Desktop\ФОТО САД\1aaf8d4c8fa75963eb9d1ebcebb9da7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3068638"/>
            <a:ext cx="4572000" cy="304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234"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3" y="274638"/>
            <a:ext cx="4186237" cy="2794000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859338" y="3716338"/>
            <a:ext cx="3827462" cy="1728787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Познакомить с обрядами и рассказать как гуляли и веселились на Руси, какие праздники отмечали.</a:t>
            </a:r>
          </a:p>
        </p:txBody>
      </p:sp>
      <p:graphicFrame>
        <p:nvGraphicFramePr>
          <p:cNvPr id="21508" name="Object 2"/>
          <p:cNvGraphicFramePr>
            <a:graphicFrameLocks noChangeAspect="1"/>
          </p:cNvGraphicFramePr>
          <p:nvPr/>
        </p:nvGraphicFramePr>
        <p:xfrm>
          <a:off x="468313" y="620713"/>
          <a:ext cx="3914775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Документ" r:id="rId3" imgW="4812083" imgH="3034572" progId="Word.Document.12">
                  <p:embed/>
                </p:oleObj>
              </mc:Choice>
              <mc:Fallback>
                <p:oleObj name="Документ" r:id="rId3" imgW="4812083" imgH="3034572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20713"/>
                        <a:ext cx="3914775" cy="223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09" name="Picture 3" descr="C:\Users\Дом\Desktop\ФОТО САД\p193_sdc131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260350"/>
            <a:ext cx="4175125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4" descr="C:\Users\Дом\Desktop\ФОТО САД\p193_sdc1311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068638"/>
            <a:ext cx="439102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453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138" cy="2794000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3898900" cy="2376488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В какие игры играли и как развлекались во время холодных зим.</a:t>
            </a:r>
          </a:p>
        </p:txBody>
      </p:sp>
      <p:pic>
        <p:nvPicPr>
          <p:cNvPr id="22532" name="Picture 3" descr="C:\Users\Дом\Desktop\ФОТО САД\P10301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3068638"/>
            <a:ext cx="4392613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H:\P103017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4391025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4932363" y="333375"/>
          <a:ext cx="3960812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Документ" r:id="rId5" imgW="4516221" imgH="2202448" progId="Word.Document.12">
                  <p:embed/>
                </p:oleObj>
              </mc:Choice>
              <mc:Fallback>
                <p:oleObj name="Документ" r:id="rId5" imgW="4516221" imgH="2202448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333375"/>
                        <a:ext cx="3960812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10172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5410200" cy="3016250"/>
          </a:xfrm>
        </p:spPr>
        <p:txBody>
          <a:bodyPr/>
          <a:lstStyle/>
          <a:p>
            <a:pPr indent="0" eaLnBrk="1" hangingPunct="1">
              <a:defRPr/>
            </a:pP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3860800"/>
            <a:ext cx="3683000" cy="2593975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Мороз невелик , а стоять не велит</a:t>
            </a:r>
          </a:p>
        </p:txBody>
      </p:sp>
      <p:pic>
        <p:nvPicPr>
          <p:cNvPr id="23556" name="Picture 2" descr="C:\Users\Дом\Desktop\ФОТО САД\P103016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3284538"/>
            <a:ext cx="45370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3" descr="C:\Users\Дом\Desktop\ФОТО САД\P10301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547211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/>
          <a:lstStyle/>
          <a:p>
            <a:pPr indent="0"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Итоги 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611188" y="1700213"/>
            <a:ext cx="8229600" cy="4537075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Важность приобщения ребенка к культуре своего народа была достигнута, поскольку обращение к отеческому наследию воспитывает уважение, гордость за землю, на которой живешь. Поэтому детям необходимо знать и изучать культуру своих предков. </a:t>
            </a:r>
          </a:p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Таким образом, нравственно-патриотическое воспитание детей является одной из основных задач дошкольного образовательного учреждения.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233514"/>
          </a:xfrm>
        </p:spPr>
        <p:txBody>
          <a:bodyPr>
            <a:normAutofit fontScale="90000"/>
          </a:bodyPr>
          <a:lstStyle/>
          <a:p>
            <a:pPr indent="0" eaLnBrk="1" hangingPunct="1"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Задачи: Ознакомить детей с вехами русской истории в соответствии с возрастной категорией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2" descr="C:\Users\Дом\Desktop\ФОТО САД\eaacf5ae484dee056b754e4f615dd0d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675" y="2852738"/>
            <a:ext cx="5653088" cy="3675062"/>
          </a:xfr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089498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 Познакомить детей с образом жизни людей древней  Руси , с их обрядами; с орудиями труда, используемыми людьми на Руси</a:t>
            </a:r>
            <a:r>
              <a:rPr lang="ru-RU" sz="2800" dirty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бытом ; какие праздники отмечали на Руси. Развивать интерес к истории своего народа, былинам и сказаниям.</a:t>
            </a:r>
            <a:endParaRPr lang="ru-RU" sz="2800" dirty="0">
              <a:solidFill>
                <a:schemeClr val="accent1">
                  <a:tint val="83000"/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39750" y="3429000"/>
            <a:ext cx="3178175" cy="3025775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Участники: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воспитатели: Герштейн Т.В.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Кайдаш Л.В, дети, родители</a:t>
            </a:r>
          </a:p>
        </p:txBody>
      </p:sp>
      <p:pic>
        <p:nvPicPr>
          <p:cNvPr id="10244" name="Picture 2" descr="C:\Users\Дом\Desktop\ФОТО САД\b6920c42b5c8d7f143e5b546a35496d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3429000"/>
            <a:ext cx="4319588" cy="300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4617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0200" y="274638"/>
            <a:ext cx="4546600" cy="2938462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787900" y="3213100"/>
            <a:ext cx="3898900" cy="2913063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Познакомить детей с тем как в старь хлеб растили, собирали, молотили. Как тяжек был труд земледельца.  </a:t>
            </a:r>
          </a:p>
        </p:txBody>
      </p:sp>
      <p:graphicFrame>
        <p:nvGraphicFramePr>
          <p:cNvPr id="11268" name="Object 2"/>
          <p:cNvGraphicFramePr>
            <a:graphicFrameLocks noChangeAspect="1"/>
          </p:cNvGraphicFramePr>
          <p:nvPr/>
        </p:nvGraphicFramePr>
        <p:xfrm>
          <a:off x="684213" y="333375"/>
          <a:ext cx="3382962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Document" r:id="rId3" imgW="3198554" imgH="2354267" progId="Word.Document.8">
                  <p:embed/>
                </p:oleObj>
              </mc:Choice>
              <mc:Fallback>
                <p:oleObj name="Document" r:id="rId3" imgW="3198554" imgH="2354267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333375"/>
                        <a:ext cx="3382962" cy="2735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69" name="Picture 3" descr="C:\Users\Дом\Desktop\ФОТО САД\5f5fac2cdcbcf93576edb26829234e6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213100"/>
            <a:ext cx="4319587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 descr="C:\Users\Дом\Desktop\ФОТО САД\b70efb16d49ce365181609dea876202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333375"/>
            <a:ext cx="4535488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9969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68288"/>
            <a:ext cx="2808288" cy="3305175"/>
          </a:xfrm>
        </p:spPr>
        <p:txBody>
          <a:bodyPr/>
          <a:lstStyle/>
          <a:p>
            <a:pPr indent="0" eaLnBrk="1" hangingPunct="1">
              <a:defRPr/>
            </a:pP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3644900"/>
            <a:ext cx="3609975" cy="2809875"/>
          </a:xfrm>
        </p:spPr>
        <p:txBody>
          <a:bodyPr/>
          <a:lstStyle/>
          <a:p>
            <a:pPr lvl="2" eaLnBrk="1" hangingPunct="1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Хлеб растить труд великий</a:t>
            </a:r>
          </a:p>
        </p:txBody>
      </p:sp>
      <p:pic>
        <p:nvPicPr>
          <p:cNvPr id="12292" name="Picture 2" descr="C:\Users\Дом\Desktop\ФОТО САД\a2d0e1e7db479de0bca9a812955205e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3429000"/>
            <a:ext cx="4572000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3" descr="C:\Users\Дом\Desktop\ФОТО САД\f45a5b7c4fe01436dbcd93a313cdda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4824412" cy="333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9625" cy="2938462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23850" y="3213100"/>
            <a:ext cx="3887788" cy="2913063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Привить бережное отношение к хлебу, показать как выглядел сдобный каравай и рассказать как его пекли хозяйки.</a:t>
            </a:r>
          </a:p>
        </p:txBody>
      </p:sp>
      <p:graphicFrame>
        <p:nvGraphicFramePr>
          <p:cNvPr id="13316" name="Object 2"/>
          <p:cNvGraphicFramePr>
            <a:graphicFrameLocks noChangeAspect="1"/>
          </p:cNvGraphicFramePr>
          <p:nvPr/>
        </p:nvGraphicFramePr>
        <p:xfrm>
          <a:off x="5076825" y="260350"/>
          <a:ext cx="3671888" cy="288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Document" r:id="rId3" imgW="3255922" imgH="3142500" progId="Word.Document.8">
                  <p:embed/>
                </p:oleObj>
              </mc:Choice>
              <mc:Fallback>
                <p:oleObj name="Document" r:id="rId3" imgW="3255922" imgH="314250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260350"/>
                        <a:ext cx="3671888" cy="288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7" name="Picture 4" descr="H:\P103012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3284538"/>
            <a:ext cx="4826000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8" descr="C:\Users\Дом\Desktop\ФОТО САД\P103011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4824413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125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4330700" cy="3016250"/>
          </a:xfrm>
        </p:spPr>
        <p:txBody>
          <a:bodyPr/>
          <a:lstStyle/>
          <a:p>
            <a:pPr indent="0" eaLnBrk="1" hangingPunct="1">
              <a:defRPr/>
            </a:pPr>
            <a:endParaRPr lang="ru-RU" dirty="0"/>
          </a:p>
        </p:txBody>
      </p:sp>
      <p:pic>
        <p:nvPicPr>
          <p:cNvPr id="14339" name="Picture 5" descr="H:\P10301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79838" y="3213100"/>
            <a:ext cx="4841875" cy="3313113"/>
          </a:xfrm>
          <a:noFill/>
        </p:spPr>
      </p:pic>
      <p:pic>
        <p:nvPicPr>
          <p:cNvPr id="14340" name="Picture 7" descr="C:\Users\Дом\Desktop\ФОТО САД\P10301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4968875" cy="340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043362" cy="2867025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787900" y="3141663"/>
            <a:ext cx="3898900" cy="2984500"/>
          </a:xfrm>
        </p:spPr>
        <p:txBody>
          <a:bodyPr/>
          <a:lstStyle/>
          <a:p>
            <a:pPr eaLnBrk="1" hangingPunct="1"/>
            <a:r>
              <a:rPr lang="ru-RU" sz="2400" smtClean="0"/>
              <a:t>Рассказать и показать каков был труд взрослых , как плели плетни и окружали ими дома.</a:t>
            </a:r>
          </a:p>
        </p:txBody>
      </p:sp>
      <p:graphicFrame>
        <p:nvGraphicFramePr>
          <p:cNvPr id="15364" name="Object 3"/>
          <p:cNvGraphicFramePr>
            <a:graphicFrameLocks noChangeAspect="1"/>
          </p:cNvGraphicFramePr>
          <p:nvPr/>
        </p:nvGraphicFramePr>
        <p:xfrm>
          <a:off x="468313" y="260350"/>
          <a:ext cx="4032250" cy="288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Document" r:id="rId3" imgW="3609152" imgH="2193454" progId="Word.Document.8">
                  <p:embed/>
                </p:oleObj>
              </mc:Choice>
              <mc:Fallback>
                <p:oleObj name="Document" r:id="rId3" imgW="3609152" imgH="2193454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260350"/>
                        <a:ext cx="4032250" cy="288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5" name="Picture 4" descr="C:\Users\Дом\Desktop\ФОТО САД\0552d6c52d8e55079f4ba75e4c5dbc2f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963" y="260350"/>
            <a:ext cx="4022725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5" descr="C:\Users\Дом\Desktop\ФОТО САД\419413e25373f77f5779d04a799fff3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141663"/>
            <a:ext cx="4319587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0249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3538538" cy="3232150"/>
          </a:xfrm>
        </p:spPr>
        <p:txBody>
          <a:bodyPr/>
          <a:lstStyle/>
          <a:p>
            <a:pPr indent="0" eaLnBrk="1" hangingPunct="1">
              <a:defRPr/>
            </a:pP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3644900"/>
            <a:ext cx="3683000" cy="2809875"/>
          </a:xfrm>
        </p:spPr>
        <p:txBody>
          <a:bodyPr/>
          <a:lstStyle/>
          <a:p>
            <a:pPr eaLnBrk="1" hangingPunct="1"/>
            <a:r>
              <a:rPr lang="ru-RU" smtClean="0"/>
              <a:t>Дома окружали плетнем как оберегом от злых духов</a:t>
            </a:r>
          </a:p>
        </p:txBody>
      </p:sp>
      <p:pic>
        <p:nvPicPr>
          <p:cNvPr id="16388" name="Picture 2" descr="C:\Users\Дом\Desktop\ФОТО САД\113b7090f002cb1956ec39b9f758b86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45720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" descr="C:\Users\Дом\Desktop\ФОТО САД\e5bcf064995445a17e3e5e0f6f398c0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3500438"/>
            <a:ext cx="4572000" cy="304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228</TotalTime>
  <Words>280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Яркая</vt:lpstr>
      <vt:lpstr>Document</vt:lpstr>
      <vt:lpstr>Документ</vt:lpstr>
      <vt:lpstr>Тема: « Русь - преданья старины глубокой»</vt:lpstr>
      <vt:lpstr>Задачи: Ознакомить детей с вехами русской истории в соответствии с возрастной категорией </vt:lpstr>
      <vt:lpstr>Цель:  Познакомить детей с образом жизни людей древней  Руси , с их обрядами; с орудиями труда, используемыми людьми на Руси; бытом ; какие праздники отмечали на Руси. Развивать интерес к истории своего народа, былинам и сказаниям.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Итоги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Татьяна Герштейн</cp:lastModifiedBy>
  <cp:revision>35</cp:revision>
  <dcterms:created xsi:type="dcterms:W3CDTF">2013-05-27T16:56:56Z</dcterms:created>
  <dcterms:modified xsi:type="dcterms:W3CDTF">2014-01-30T16:47:18Z</dcterms:modified>
</cp:coreProperties>
</file>