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7" r:id="rId2"/>
    <p:sldId id="258" r:id="rId3"/>
    <p:sldId id="289" r:id="rId4"/>
    <p:sldId id="259" r:id="rId5"/>
    <p:sldId id="287" r:id="rId6"/>
    <p:sldId id="260" r:id="rId7"/>
    <p:sldId id="261" r:id="rId8"/>
    <p:sldId id="263" r:id="rId9"/>
    <p:sldId id="262" r:id="rId10"/>
    <p:sldId id="264" r:id="rId11"/>
    <p:sldId id="268" r:id="rId12"/>
    <p:sldId id="291" r:id="rId13"/>
    <p:sldId id="267" r:id="rId14"/>
    <p:sldId id="266" r:id="rId15"/>
    <p:sldId id="284" r:id="rId16"/>
    <p:sldId id="265" r:id="rId17"/>
    <p:sldId id="269" r:id="rId18"/>
    <p:sldId id="274" r:id="rId19"/>
    <p:sldId id="273" r:id="rId20"/>
    <p:sldId id="272" r:id="rId21"/>
    <p:sldId id="271" r:id="rId22"/>
    <p:sldId id="270" r:id="rId23"/>
    <p:sldId id="275" r:id="rId24"/>
    <p:sldId id="278" r:id="rId25"/>
    <p:sldId id="277" r:id="rId26"/>
    <p:sldId id="276" r:id="rId27"/>
    <p:sldId id="279" r:id="rId28"/>
    <p:sldId id="283" r:id="rId29"/>
    <p:sldId id="286" r:id="rId30"/>
    <p:sldId id="282" r:id="rId31"/>
    <p:sldId id="280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BFCD4"/>
    <a:srgbClr val="FF99FF"/>
    <a:srgbClr val="00CC66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B966FBE-B2BA-4CA5-8635-C25D886B2DE9}" type="datetimeFigureOut">
              <a:rPr lang="ru-RU"/>
              <a:pPr>
                <a:defRPr/>
              </a:pPr>
              <a:t>30.01.2014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5E5BBC2-4591-489C-A5DB-CBE6900264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003B1-BBBB-4A21-91AC-D67847079B78}" type="datetime1">
              <a:rPr lang="ru-RU"/>
              <a:pPr>
                <a:defRPr/>
              </a:pPr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10221-CABB-4DA7-B3E9-BE26BBD4EC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C2A9D-9628-4855-92EE-BF630A3507E6}" type="datetime1">
              <a:rPr lang="ru-RU"/>
              <a:pPr>
                <a:defRPr/>
              </a:pPr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35265-E4D6-4DCC-9D91-86FBACF66C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33FCD-D48D-4091-B956-A5DC31A77F06}" type="datetime1">
              <a:rPr lang="ru-RU"/>
              <a:pPr>
                <a:defRPr/>
              </a:pPr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E95CB-401B-4B87-8F10-D4545EB020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AA873-CA31-4828-B07D-88E311DEA422}" type="datetime1">
              <a:rPr lang="ru-RU"/>
              <a:pPr>
                <a:defRPr/>
              </a:pPr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53929-5EE7-40C3-A059-5F28688871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0C7C4-3866-47B3-9FF6-156195E89D74}" type="datetime1">
              <a:rPr lang="ru-RU"/>
              <a:pPr>
                <a:defRPr/>
              </a:pPr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E7D9B-685D-4306-8EAF-6DC67336ED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82AF8-5506-43E5-9FC1-BDD8F4C58EAA}" type="datetime1">
              <a:rPr lang="ru-RU"/>
              <a:pPr>
                <a:defRPr/>
              </a:pPr>
              <a:t>30.01.2014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8261E-17DD-4BE8-83FC-E29075F623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0E9F8-FCE9-412A-8046-E1F61030948B}" type="datetime1">
              <a:rPr lang="ru-RU"/>
              <a:pPr>
                <a:defRPr/>
              </a:pPr>
              <a:t>30.01.2014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8C2B5-9214-439F-A126-B9D13309A7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4B0BB-635B-4BF9-A15D-DFDAA75E7CF1}" type="datetime1">
              <a:rPr lang="ru-RU"/>
              <a:pPr>
                <a:defRPr/>
              </a:pPr>
              <a:t>30.01.2014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6C80A-D0EA-4BE5-86FA-11433B10EA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13102-1BD0-4C69-9531-C4B3327FF281}" type="datetime1">
              <a:rPr lang="ru-RU"/>
              <a:pPr>
                <a:defRPr/>
              </a:pPr>
              <a:t>30.01.2014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56364-5781-432B-9BC5-AD443FCD3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83ED2-474F-497D-B2CD-5C32059E9330}" type="datetime1">
              <a:rPr lang="ru-RU"/>
              <a:pPr>
                <a:defRPr/>
              </a:pPr>
              <a:t>30.01.2014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C62D5-E6BA-4393-9209-4904815976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8624B-C951-4D04-B6F4-A770C134FC29}" type="datetime1">
              <a:rPr lang="ru-RU"/>
              <a:pPr>
                <a:defRPr/>
              </a:pPr>
              <a:t>30.01.2014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10D94-C1AA-4424-B5AF-AECD4D3B9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C84D94-8003-4735-8C76-C583E13EF69E}" type="datetime1">
              <a:rPr lang="ru-RU"/>
              <a:pPr>
                <a:defRPr/>
              </a:pPr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F4251F-8F13-47F9-B0EF-3BE10352C3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 descr="0_5c090_c3a77a68_X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5888"/>
            <a:ext cx="8928100" cy="662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539750" y="476250"/>
            <a:ext cx="82804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600" b="1">
                <a:solidFill>
                  <a:srgbClr val="FF0000"/>
                </a:solidFill>
                <a:latin typeface="Monotype Corsiva" pitchFamily="66" charset="0"/>
              </a:rPr>
              <a:t>РАЗМНОЖЕНИЕ ГОЛОСЕМЕННЫХ РАСТЕНИЙ</a:t>
            </a:r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5867400" y="5445125"/>
            <a:ext cx="30972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FFFF00"/>
                </a:solidFill>
                <a:latin typeface="Calibri" pitchFamily="34" charset="0"/>
              </a:rPr>
              <a:t>Подгородниченко Г.В</a:t>
            </a:r>
          </a:p>
          <a:p>
            <a:r>
              <a:rPr lang="ru-RU" b="1" i="1">
                <a:solidFill>
                  <a:srgbClr val="FFFF00"/>
                </a:solidFill>
                <a:latin typeface="Calibri" pitchFamily="34" charset="0"/>
              </a:rPr>
              <a:t>Учитель биологии</a:t>
            </a:r>
          </a:p>
          <a:p>
            <a:r>
              <a:rPr lang="ru-RU" b="1" i="1">
                <a:solidFill>
                  <a:srgbClr val="FFFF00"/>
                </a:solidFill>
                <a:latin typeface="Calibri" pitchFamily="34" charset="0"/>
              </a:rPr>
              <a:t>МАОУ СОШ «ФИНИСТ» №30</a:t>
            </a:r>
          </a:p>
          <a:p>
            <a:r>
              <a:rPr lang="ru-RU" b="1" i="1">
                <a:solidFill>
                  <a:srgbClr val="FFFF00"/>
                </a:solidFill>
                <a:latin typeface="Calibri" pitchFamily="34" charset="0"/>
              </a:rPr>
              <a:t>г.Ростов-на-Дону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 descr="1883658741ШИШКИ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33375"/>
            <a:ext cx="4392612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Рисунок 3" descr="Lärchenzapfe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3660775"/>
            <a:ext cx="5184775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Box 7"/>
          <p:cNvSpPr txBox="1">
            <a:spLocks noChangeArrowheads="1"/>
          </p:cNvSpPr>
          <p:nvPr/>
        </p:nvSpPr>
        <p:spPr bwMode="auto">
          <a:xfrm>
            <a:off x="5292725" y="2205038"/>
            <a:ext cx="34559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Times New Roman" pitchFamily="18" charset="0"/>
                <a:cs typeface="Times New Roman" pitchFamily="18" charset="0"/>
              </a:rPr>
              <a:t>КЕДР</a:t>
            </a:r>
          </a:p>
        </p:txBody>
      </p:sp>
      <p:sp>
        <p:nvSpPr>
          <p:cNvPr id="25604" name="TextBox 8"/>
          <p:cNvSpPr txBox="1">
            <a:spLocks noChangeArrowheads="1"/>
          </p:cNvSpPr>
          <p:nvPr/>
        </p:nvSpPr>
        <p:spPr bwMode="auto">
          <a:xfrm>
            <a:off x="107950" y="4581525"/>
            <a:ext cx="39608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Times New Roman" pitchFamily="18" charset="0"/>
                <a:cs typeface="Times New Roman" pitchFamily="18" charset="0"/>
              </a:rPr>
              <a:t>ЛИСТВЕННИЦА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" descr="4ff82041e9f4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410527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Рисунок 2" descr="121077178347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88913"/>
            <a:ext cx="4392612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Box 5"/>
          <p:cNvSpPr txBox="1">
            <a:spLocks noChangeArrowheads="1"/>
          </p:cNvSpPr>
          <p:nvPr/>
        </p:nvSpPr>
        <p:spPr bwMode="auto">
          <a:xfrm>
            <a:off x="179388" y="5516563"/>
            <a:ext cx="878522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Провести сравнение между  представителями голосеменных растений.  </a:t>
            </a:r>
          </a:p>
          <a:p>
            <a:pPr algn="ctr"/>
            <a:r>
              <a:rPr lang="ru-RU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Определить черты сходства и различия.</a:t>
            </a:r>
          </a:p>
          <a:p>
            <a:pPr algn="ctr"/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26628" name="TextBox 6"/>
          <p:cNvSpPr txBox="1">
            <a:spLocks noChangeArrowheads="1"/>
          </p:cNvSpPr>
          <p:nvPr/>
        </p:nvSpPr>
        <p:spPr bwMode="auto">
          <a:xfrm>
            <a:off x="1835150" y="4292600"/>
            <a:ext cx="7921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26629" name="TextBox 7"/>
          <p:cNvSpPr txBox="1">
            <a:spLocks noChangeArrowheads="1"/>
          </p:cNvSpPr>
          <p:nvPr/>
        </p:nvSpPr>
        <p:spPr bwMode="auto">
          <a:xfrm>
            <a:off x="6804025" y="4221163"/>
            <a:ext cx="79216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750" y="620713"/>
          <a:ext cx="8208963" cy="6070600"/>
        </p:xfrm>
        <a:graphic>
          <a:graphicData uri="http://schemas.openxmlformats.org/drawingml/2006/table">
            <a:tbl>
              <a:tblPr/>
              <a:tblGrid>
                <a:gridCol w="1655763"/>
                <a:gridCol w="3703637"/>
                <a:gridCol w="2849563"/>
              </a:tblGrid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Основные признаки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Сосна обыкновенная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Ель обыкновенная 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</a:tr>
              <a:tr h="7000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Характер хвои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</a:tr>
              <a:tr h="9350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Расположение веток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Шишки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</a:tr>
              <a:tr h="7000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Характер корневой системы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</a:tr>
              <a:tr h="7000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Требования к освещению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7000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Требования к почве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Потребность во влаге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EB4E3"/>
                    </a:solidFill>
                  </a:tcPr>
                </a:tc>
              </a:tr>
              <a:tr h="9350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Опыление и распространение семян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EB4E3"/>
                    </a:solidFill>
                  </a:tcPr>
                </a:tc>
              </a:tr>
            </a:tbl>
          </a:graphicData>
        </a:graphic>
      </p:graphicFrame>
      <p:sp>
        <p:nvSpPr>
          <p:cNvPr id="27691" name="TextBox 2"/>
          <p:cNvSpPr txBox="1">
            <a:spLocks noChangeArrowheads="1"/>
          </p:cNvSpPr>
          <p:nvPr/>
        </p:nvSpPr>
        <p:spPr bwMode="auto">
          <a:xfrm>
            <a:off x="179388" y="115888"/>
            <a:ext cx="8713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СРАВНИТЕЛЬНАЯ ХАРАКТЕРИСТИКА ПРЕДСТАВИТЕЛЕЙ  ГОЛОСЕМЕННЫХ  РАСТЕНИЙ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750" y="620713"/>
          <a:ext cx="8208963" cy="6070600"/>
        </p:xfrm>
        <a:graphic>
          <a:graphicData uri="http://schemas.openxmlformats.org/drawingml/2006/table">
            <a:tbl>
              <a:tblPr/>
              <a:tblGrid>
                <a:gridCol w="1584325"/>
                <a:gridCol w="3775075"/>
                <a:gridCol w="2849563"/>
              </a:tblGrid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Основные признаки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Сосна обыкновенная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Ель обыкновенная 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000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Характер хвои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Хвоинки длинные, 3-5 см. в длину, расположены попарно на сильно укороченных побегах.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Хвоинки короткие 1.5-2 см. расположены одиночно, густо покрывают побеги.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350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Расположение веток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Ветки собраны в мутовке, по которым можно примерно определить возраст дерева. Нижняя  часть ствола не имеет веток.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Ветки распределены от верхушки до основания.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Шишки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Относительно округлые.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Более вытянутые, с гладкими чешуйками.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000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Характер корневой системы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Пластичная корневая система. Зависит от условий произрастания дерева.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Главный корень обычно развит плохо.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000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Требования к освещению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Светолюбивая порода. Образует светлые леса (боры).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Тенелюбивая порода. Образует темнохвойные леса.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000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Требования к почве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Неприхотлива по отношению к почвам. 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Требовательна к составу почвы и минеральному питанию.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Потребность во влаге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Не требовательна.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Влаголюбива.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350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Опыление и распространение семян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Ветроопыляемое растение. Семена распространяются ветром и животными, птицами.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 pitchFamily="34" charset="0"/>
                          <a:cs typeface="Times New Roman" pitchFamily="18" charset="0"/>
                        </a:rPr>
                        <a:t>Ветроопыляемое растение. Семена распространяются ветром и животными, птицами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8715" name="TextBox 2"/>
          <p:cNvSpPr txBox="1">
            <a:spLocks noChangeArrowheads="1"/>
          </p:cNvSpPr>
          <p:nvPr/>
        </p:nvSpPr>
        <p:spPr bwMode="auto">
          <a:xfrm>
            <a:off x="179388" y="115888"/>
            <a:ext cx="8713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СРАВНИТЕЛЬНАЯ ХАРАКТЕРИСТИКА ПРЕДСТАВИТЕЛЕЙ  ГОЛОСЕМЕННЫХ  РАСТЕНИЙ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2" descr="6-42_Razmnozh_sosn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692150"/>
            <a:ext cx="8640763" cy="604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extBox 3"/>
          <p:cNvSpPr txBox="1">
            <a:spLocks noChangeArrowheads="1"/>
          </p:cNvSpPr>
          <p:nvPr/>
        </p:nvSpPr>
        <p:spPr bwMode="auto">
          <a:xfrm>
            <a:off x="1835150" y="115888"/>
            <a:ext cx="554513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Цикл развития сосны </a:t>
            </a:r>
          </a:p>
        </p:txBody>
      </p:sp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5364163" y="6381750"/>
            <a:ext cx="35290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9700" name="TextBox 5"/>
          <p:cNvSpPr txBox="1">
            <a:spLocks noChangeArrowheads="1"/>
          </p:cNvSpPr>
          <p:nvPr/>
        </p:nvSpPr>
        <p:spPr bwMode="auto">
          <a:xfrm>
            <a:off x="6011863" y="6381750"/>
            <a:ext cx="2952750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9701" name="TextBox 6"/>
          <p:cNvSpPr txBox="1">
            <a:spLocks noChangeArrowheads="1"/>
          </p:cNvSpPr>
          <p:nvPr/>
        </p:nvSpPr>
        <p:spPr bwMode="auto">
          <a:xfrm>
            <a:off x="3492500" y="6524625"/>
            <a:ext cx="2592388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800">
              <a:latin typeface="Calibri" pitchFamily="34" charset="0"/>
            </a:endParaRPr>
          </a:p>
        </p:txBody>
      </p:sp>
      <p:sp>
        <p:nvSpPr>
          <p:cNvPr id="29702" name="TextBox 7"/>
          <p:cNvSpPr txBox="1">
            <a:spLocks noChangeArrowheads="1"/>
          </p:cNvSpPr>
          <p:nvPr/>
        </p:nvSpPr>
        <p:spPr bwMode="auto">
          <a:xfrm>
            <a:off x="6300788" y="5661025"/>
            <a:ext cx="26638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          Семя состоит из: </a:t>
            </a:r>
          </a:p>
          <a:p>
            <a:r>
              <a:rPr lang="ru-RU" b="1">
                <a:latin typeface="Calibri" pitchFamily="34" charset="0"/>
              </a:rPr>
              <a:t>зародыша, эндосперма, семенной кожуры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1" descr="0002-002-Golosemenny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25538"/>
            <a:ext cx="8678863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extBox 3"/>
          <p:cNvSpPr txBox="1">
            <a:spLocks noChangeArrowheads="1"/>
          </p:cNvSpPr>
          <p:nvPr/>
        </p:nvSpPr>
        <p:spPr bwMode="auto">
          <a:xfrm>
            <a:off x="323850" y="260350"/>
            <a:ext cx="85693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Times New Roman" pitchFamily="18" charset="0"/>
                <a:cs typeface="Times New Roman" pitchFamily="18" charset="0"/>
              </a:rPr>
              <a:t>ГОЛОСЕМЕННЫЕ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1" descr="0000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708275"/>
            <a:ext cx="3190875" cy="365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Рисунок 2" descr="________________222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404813"/>
            <a:ext cx="3241675" cy="321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Рисунок 3" descr="kedrsib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2636838"/>
            <a:ext cx="3313113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Рисунок 4" descr="Illustration_Taxus_baccata0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115888"/>
            <a:ext cx="266382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TextBox 5"/>
          <p:cNvSpPr txBox="1">
            <a:spLocks noChangeArrowheads="1"/>
          </p:cNvSpPr>
          <p:nvPr/>
        </p:nvSpPr>
        <p:spPr bwMode="auto">
          <a:xfrm>
            <a:off x="0" y="549275"/>
            <a:ext cx="3240088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РАЗМНОЖЕНИЕ ГОЛОСЕМЕННЫХ РАСТЕНИЙ</a:t>
            </a:r>
          </a:p>
        </p:txBody>
      </p:sp>
      <p:sp>
        <p:nvSpPr>
          <p:cNvPr id="31750" name="TextBox 6"/>
          <p:cNvSpPr txBox="1">
            <a:spLocks noChangeArrowheads="1"/>
          </p:cNvSpPr>
          <p:nvPr/>
        </p:nvSpPr>
        <p:spPr bwMode="auto">
          <a:xfrm>
            <a:off x="6300788" y="0"/>
            <a:ext cx="2663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МОЖЖЕВЕЛЬНИК</a:t>
            </a:r>
          </a:p>
        </p:txBody>
      </p:sp>
      <p:sp>
        <p:nvSpPr>
          <p:cNvPr id="31751" name="TextBox 7"/>
          <p:cNvSpPr txBox="1">
            <a:spLocks noChangeArrowheads="1"/>
          </p:cNvSpPr>
          <p:nvPr/>
        </p:nvSpPr>
        <p:spPr bwMode="auto">
          <a:xfrm>
            <a:off x="179388" y="6308725"/>
            <a:ext cx="28082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ПИХТА СИБИРСКАЯ</a:t>
            </a:r>
          </a:p>
        </p:txBody>
      </p:sp>
      <p:sp>
        <p:nvSpPr>
          <p:cNvPr id="31752" name="TextBox 8"/>
          <p:cNvSpPr txBox="1">
            <a:spLocks noChangeArrowheads="1"/>
          </p:cNvSpPr>
          <p:nvPr/>
        </p:nvSpPr>
        <p:spPr bwMode="auto">
          <a:xfrm>
            <a:off x="5292725" y="6488113"/>
            <a:ext cx="27352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КЕДРОВАЯ СОСНА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_0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3" y="1052513"/>
            <a:ext cx="7920037" cy="52752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</p:pic>
      <p:sp>
        <p:nvSpPr>
          <p:cNvPr id="32770" name="TextBox 2"/>
          <p:cNvSpPr txBox="1">
            <a:spLocks noChangeArrowheads="1"/>
          </p:cNvSpPr>
          <p:nvPr/>
        </p:nvSpPr>
        <p:spPr bwMode="auto">
          <a:xfrm>
            <a:off x="539750" y="260350"/>
            <a:ext cx="842486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000">
                <a:latin typeface="Calibri" pitchFamily="34" charset="0"/>
              </a:rPr>
              <a:t>ЗАПОЛНИТЬ СХЕМУ: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_0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113" y="1196975"/>
            <a:ext cx="7597775" cy="51466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</p:pic>
      <p:sp>
        <p:nvSpPr>
          <p:cNvPr id="33794" name="TextBox 2"/>
          <p:cNvSpPr txBox="1">
            <a:spLocks noChangeArrowheads="1"/>
          </p:cNvSpPr>
          <p:nvPr/>
        </p:nvSpPr>
        <p:spPr bwMode="auto">
          <a:xfrm>
            <a:off x="684213" y="404813"/>
            <a:ext cx="78486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000">
                <a:latin typeface="Calibri" pitchFamily="34" charset="0"/>
              </a:rPr>
              <a:t>ЗАПОЛНИТЬ СХЕМУ</a:t>
            </a:r>
            <a:r>
              <a:rPr lang="ru-RU">
                <a:latin typeface="Calibri" pitchFamily="34" charset="0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2" descr="0_4b17c_9e4ed76b_X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908050"/>
            <a:ext cx="6626225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Рисунок 3" descr="photo41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716338"/>
            <a:ext cx="4564063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Рисунок 4" descr="9807630-mountain-landscape-with-fir-tree-fores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3716338"/>
            <a:ext cx="3455988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Box 5"/>
          <p:cNvSpPr txBox="1">
            <a:spLocks noChangeArrowheads="1"/>
          </p:cNvSpPr>
          <p:nvPr/>
        </p:nvSpPr>
        <p:spPr bwMode="auto">
          <a:xfrm>
            <a:off x="1476375" y="333375"/>
            <a:ext cx="66960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МНОГООБРАЗИЕ  ГОЛОСЕМЕННЫХ</a:t>
            </a:r>
          </a:p>
        </p:txBody>
      </p:sp>
      <p:sp>
        <p:nvSpPr>
          <p:cNvPr id="34821" name="TextBox 6"/>
          <p:cNvSpPr txBox="1">
            <a:spLocks noChangeArrowheads="1"/>
          </p:cNvSpPr>
          <p:nvPr/>
        </p:nvSpPr>
        <p:spPr bwMode="auto">
          <a:xfrm>
            <a:off x="6011863" y="6308725"/>
            <a:ext cx="2663825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СОСНА КЕДРОВАЯ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850" y="260350"/>
            <a:ext cx="8569325" cy="6032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ОТВЕТИТЬ НА ВОПРОСЫ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Какой процесс жизнедеятельности называют «размножением»?       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Какие существуют способы размножения растений?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Какие растения относятся к низшим споровым? Какие к высшим споровым?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чем особенности размножения водорослей?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Как размножаются мхи?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Как происходит развитие папоротника?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Рисунок 2" descr="pics_250a7ab644762311aad154e57de4eacc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2997200"/>
            <a:ext cx="47625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Рисунок 5" descr="spruc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3744913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Box 6"/>
          <p:cNvSpPr txBox="1">
            <a:spLocks noChangeArrowheads="1"/>
          </p:cNvSpPr>
          <p:nvPr/>
        </p:nvSpPr>
        <p:spPr bwMode="auto">
          <a:xfrm>
            <a:off x="4284663" y="333375"/>
            <a:ext cx="4535487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Monotype Corsiva" pitchFamily="66" charset="0"/>
              </a:rPr>
              <a:t>Новый год –чудесный праздник.</a:t>
            </a:r>
          </a:p>
          <a:p>
            <a:r>
              <a:rPr lang="ru-RU" sz="4000" b="1">
                <a:solidFill>
                  <a:srgbClr val="FF0000"/>
                </a:solidFill>
                <a:latin typeface="Monotype Corsiva" pitchFamily="66" charset="0"/>
              </a:rPr>
              <a:t>Приготовление к празднику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1" descr="2217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44675"/>
            <a:ext cx="84963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TextBox 3"/>
          <p:cNvSpPr txBox="1">
            <a:spLocks noChangeArrowheads="1"/>
          </p:cNvSpPr>
          <p:nvPr/>
        </p:nvSpPr>
        <p:spPr bwMode="auto">
          <a:xfrm>
            <a:off x="395288" y="404813"/>
            <a:ext cx="84248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И много, много радостей детишкам принесла…. И что после праздника?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Рисунок 3" descr="1353943754_1353923229_Zagotovka_novogodnih_jolok_1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33375"/>
            <a:ext cx="8640763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TextBox 4"/>
          <p:cNvSpPr txBox="1">
            <a:spLocks noChangeArrowheads="1"/>
          </p:cNvSpPr>
          <p:nvPr/>
        </p:nvSpPr>
        <p:spPr bwMode="auto">
          <a:xfrm rot="-1282622">
            <a:off x="2327275" y="1674813"/>
            <a:ext cx="4732338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Специальные питомники для выращивания  елок и сосен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Рисунок 1" descr="61 (25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410075"/>
            <a:ext cx="302418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Рисунок 3" descr="1248976844_1-1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2730500"/>
            <a:ext cx="4032250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Рисунок 4" descr="Sosn_bo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188913"/>
            <a:ext cx="3709988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TextBox 5"/>
          <p:cNvSpPr txBox="1">
            <a:spLocks noChangeArrowheads="1"/>
          </p:cNvSpPr>
          <p:nvPr/>
        </p:nvSpPr>
        <p:spPr bwMode="auto">
          <a:xfrm>
            <a:off x="468313" y="4005263"/>
            <a:ext cx="5040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ЖИВУТ  СОСНЫ   до  350-400  лет</a:t>
            </a:r>
          </a:p>
        </p:txBody>
      </p:sp>
      <p:pic>
        <p:nvPicPr>
          <p:cNvPr id="38917" name="Рисунок 2" descr="4316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115888"/>
            <a:ext cx="4465638" cy="391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TextBox 7"/>
          <p:cNvSpPr txBox="1">
            <a:spLocks noChangeArrowheads="1"/>
          </p:cNvSpPr>
          <p:nvPr/>
        </p:nvSpPr>
        <p:spPr bwMode="auto">
          <a:xfrm>
            <a:off x="3563938" y="4581525"/>
            <a:ext cx="1444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8919" name="TextBox 8"/>
          <p:cNvSpPr txBox="1">
            <a:spLocks noChangeArrowheads="1"/>
          </p:cNvSpPr>
          <p:nvPr/>
        </p:nvSpPr>
        <p:spPr bwMode="auto">
          <a:xfrm>
            <a:off x="3276600" y="4581525"/>
            <a:ext cx="15113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FF00"/>
                </a:solidFill>
                <a:latin typeface="Calibri" pitchFamily="34" charset="0"/>
              </a:rPr>
              <a:t>Достигают  30-40 м высоту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Рисунок 1" descr="0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2160587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Рисунок 2" descr="30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188913"/>
            <a:ext cx="2663825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Рисунок 3" descr="1290795030_groovy-wallpapers-117-for-capa.ru-4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2500" y="2852738"/>
            <a:ext cx="2528888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Рисунок 4" descr="mid_55344_5460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4581525"/>
            <a:ext cx="2735262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Рисунок 5" descr="w2UtAZ68Xc7qkZT+Utj0Q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950" y="4508500"/>
            <a:ext cx="2955925" cy="221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TextBox 9"/>
          <p:cNvSpPr txBox="1">
            <a:spLocks noChangeArrowheads="1"/>
          </p:cNvSpPr>
          <p:nvPr/>
        </p:nvSpPr>
        <p:spPr bwMode="auto">
          <a:xfrm>
            <a:off x="2627313" y="404813"/>
            <a:ext cx="32400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latin typeface="Times New Roman" pitchFamily="18" charset="0"/>
                <a:cs typeface="Times New Roman" pitchFamily="18" charset="0"/>
              </a:rPr>
              <a:t>Ель </a:t>
            </a:r>
          </a:p>
          <a:p>
            <a:r>
              <a:rPr lang="ru-RU" sz="3200" b="1">
                <a:latin typeface="Calibri" pitchFamily="34" charset="0"/>
              </a:rPr>
              <a:t>живет до 250 лет</a:t>
            </a:r>
          </a:p>
        </p:txBody>
      </p:sp>
      <p:sp>
        <p:nvSpPr>
          <p:cNvPr id="39943" name="TextBox 12"/>
          <p:cNvSpPr txBox="1">
            <a:spLocks noChangeArrowheads="1"/>
          </p:cNvSpPr>
          <p:nvPr/>
        </p:nvSpPr>
        <p:spPr bwMode="auto">
          <a:xfrm>
            <a:off x="323850" y="2924175"/>
            <a:ext cx="302418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alibri" pitchFamily="34" charset="0"/>
                <a:cs typeface="Times New Roman" pitchFamily="18" charset="0"/>
              </a:rPr>
              <a:t>Она достигает </a:t>
            </a:r>
          </a:p>
          <a:p>
            <a:pPr algn="ctr"/>
            <a:r>
              <a:rPr lang="ru-RU" sz="3200" b="1">
                <a:latin typeface="Calibri" pitchFamily="34" charset="0"/>
                <a:cs typeface="Times New Roman" pitchFamily="18" charset="0"/>
              </a:rPr>
              <a:t>до 40 метров высоты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Рисунок 1" descr="image00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5888"/>
            <a:ext cx="2982912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2" name="Рисунок 2" descr="P618017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2205038"/>
            <a:ext cx="3217862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Рисунок 3" descr="post-2-1325237104824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475" y="4005263"/>
            <a:ext cx="2881313" cy="190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Рисунок 4" descr="tis-yagodnyj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7763" y="5445125"/>
            <a:ext cx="273685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TextBox 5"/>
          <p:cNvSpPr txBox="1">
            <a:spLocks noChangeArrowheads="1"/>
          </p:cNvSpPr>
          <p:nvPr/>
        </p:nvSpPr>
        <p:spPr bwMode="auto">
          <a:xfrm>
            <a:off x="3635375" y="908050"/>
            <a:ext cx="3673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0966" name="TextBox 8"/>
          <p:cNvSpPr txBox="1">
            <a:spLocks noChangeArrowheads="1"/>
          </p:cNvSpPr>
          <p:nvPr/>
        </p:nvSpPr>
        <p:spPr bwMode="auto">
          <a:xfrm>
            <a:off x="6659563" y="260350"/>
            <a:ext cx="1441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0967" name="TextBox 9"/>
          <p:cNvSpPr txBox="1">
            <a:spLocks noChangeArrowheads="1"/>
          </p:cNvSpPr>
          <p:nvPr/>
        </p:nvSpPr>
        <p:spPr bwMode="auto">
          <a:xfrm>
            <a:off x="3708400" y="765175"/>
            <a:ext cx="53276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МНОГООБРАЗИЕ ТИСА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Рисунок 1" descr="72daa1e53aeb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316865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Рисунок 2" descr="1352823907_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4941888"/>
            <a:ext cx="220821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Рисунок 3" descr="High-Trees-Line-Wallpaper-6957361.jpe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63938" y="2636838"/>
            <a:ext cx="5472112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Рисунок 4" descr="kiparis-6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79838" y="333375"/>
            <a:ext cx="143986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Box 5"/>
          <p:cNvSpPr txBox="1">
            <a:spLocks noChangeArrowheads="1"/>
          </p:cNvSpPr>
          <p:nvPr/>
        </p:nvSpPr>
        <p:spPr bwMode="auto">
          <a:xfrm>
            <a:off x="5292725" y="476250"/>
            <a:ext cx="374332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tx2"/>
                </a:solidFill>
                <a:latin typeface="Monotype Corsiva" pitchFamily="66" charset="0"/>
                <a:cs typeface="Times New Roman" pitchFamily="18" charset="0"/>
              </a:rPr>
              <a:t>КРАСИВОЕ  И ПОЛЕЗНОЕ РЯДОМ</a:t>
            </a:r>
          </a:p>
        </p:txBody>
      </p:sp>
      <p:sp>
        <p:nvSpPr>
          <p:cNvPr id="41990" name="TextBox 6"/>
          <p:cNvSpPr txBox="1">
            <a:spLocks noChangeArrowheads="1"/>
          </p:cNvSpPr>
          <p:nvPr/>
        </p:nvSpPr>
        <p:spPr bwMode="auto">
          <a:xfrm>
            <a:off x="3492500" y="4941888"/>
            <a:ext cx="30956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АЛЛЕЯ ИЗ СТРОЙНЫХ КИПАРИСОВ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Рисунок 3" descr="1283610_anime_com_ru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3933825"/>
            <a:ext cx="3600450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Рисунок 4" descr="1252875443_20gink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188913"/>
            <a:ext cx="2397125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Рисунок 5" descr="10796244_w640_h640_gin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260350"/>
            <a:ext cx="3313112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Рисунок 10" descr="9_2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525" y="3789363"/>
            <a:ext cx="3024188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TextBox 6"/>
          <p:cNvSpPr txBox="1">
            <a:spLocks noChangeArrowheads="1"/>
          </p:cNvSpPr>
          <p:nvPr/>
        </p:nvSpPr>
        <p:spPr bwMode="auto">
          <a:xfrm>
            <a:off x="1187450" y="2997200"/>
            <a:ext cx="65532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ГИНКГО БИЛОБА </a:t>
            </a:r>
          </a:p>
        </p:txBody>
      </p:sp>
      <p:pic>
        <p:nvPicPr>
          <p:cNvPr id="43014" name="Рисунок 7" descr="e645709beb07a09a5c92aa351cb7c05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188913"/>
            <a:ext cx="2376487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Рисунок 3" descr="13_24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33375"/>
            <a:ext cx="4248150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Рисунок 6" descr="1000691086039063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3716338"/>
            <a:ext cx="3600450" cy="288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Рисунок 8" descr="juniperus_conferta_blue_pacific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333375"/>
            <a:ext cx="2808287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TextBox 5"/>
          <p:cNvSpPr txBox="1">
            <a:spLocks noChangeArrowheads="1"/>
          </p:cNvSpPr>
          <p:nvPr/>
        </p:nvSpPr>
        <p:spPr bwMode="auto">
          <a:xfrm>
            <a:off x="250825" y="4724400"/>
            <a:ext cx="5473700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МОЖЖЕВЕЛЬНИК.</a:t>
            </a:r>
          </a:p>
          <a:p>
            <a:r>
              <a:rPr lang="ru-RU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Растет в еловых, сосновых лесах. Растет медленно, но очень долговечен, живет до 2000 лет. Нуждается в охране</a:t>
            </a: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4037" name="Рисунок 4" descr="10574-004-A8463037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4663" y="1700213"/>
            <a:ext cx="2016125" cy="20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Рисунок 1" descr="20070807_1408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3138488"/>
            <a:ext cx="6553200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8" name="Рисунок 3" descr="mt2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115888"/>
            <a:ext cx="4222750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Рисунок 4" descr="photo411.jpg"/>
          <p:cNvPicPr>
            <a:picLocks noChangeAspect="1"/>
          </p:cNvPicPr>
          <p:nvPr/>
        </p:nvPicPr>
        <p:blipFill>
          <a:blip r:embed="rId4"/>
          <a:srcRect b="13889"/>
          <a:stretch>
            <a:fillRect/>
          </a:stretch>
        </p:blipFill>
        <p:spPr bwMode="auto">
          <a:xfrm>
            <a:off x="6659563" y="333375"/>
            <a:ext cx="2376487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Рисунок 2" descr="centralpark_gallery_48_40147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0" y="115888"/>
            <a:ext cx="2052638" cy="663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TextBox 5"/>
          <p:cNvSpPr txBox="1">
            <a:spLocks noChangeArrowheads="1"/>
          </p:cNvSpPr>
          <p:nvPr/>
        </p:nvSpPr>
        <p:spPr bwMode="auto">
          <a:xfrm>
            <a:off x="2411413" y="2708275"/>
            <a:ext cx="6481762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Лиственница ежегодно сбрасывает хвою. </a:t>
            </a:r>
          </a:p>
          <a:p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Живет до 400-500 лет, достигая 30 м в высоту и 2м в диаметре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388" y="1557338"/>
          <a:ext cx="8856662" cy="4175125"/>
        </p:xfrm>
        <a:graphic>
          <a:graphicData uri="http://schemas.openxmlformats.org/drawingml/2006/table">
            <a:tbl>
              <a:tblPr/>
              <a:tblGrid>
                <a:gridCol w="1152525"/>
                <a:gridCol w="936625"/>
                <a:gridCol w="1079500"/>
                <a:gridCol w="863600"/>
                <a:gridCol w="1152525"/>
                <a:gridCol w="1008062"/>
                <a:gridCol w="1039813"/>
                <a:gridCol w="760412"/>
                <a:gridCol w="863600"/>
              </a:tblGrid>
              <a:tr h="9572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отделы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растений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строение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среда обитания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участие воды в размно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жении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размножение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85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однокле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точное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многокле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точное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водная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Водно-наземная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наземная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беспо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лое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половое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</a:tr>
              <a:tr h="957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водоросли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мхи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папоротники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</a:tr>
            </a:tbl>
          </a:graphicData>
        </a:graphic>
      </p:graphicFrame>
      <p:sp>
        <p:nvSpPr>
          <p:cNvPr id="18490" name="TextBox 3"/>
          <p:cNvSpPr txBox="1">
            <a:spLocks noChangeArrowheads="1"/>
          </p:cNvSpPr>
          <p:nvPr/>
        </p:nvSpPr>
        <p:spPr bwMode="auto">
          <a:xfrm>
            <a:off x="395288" y="333375"/>
            <a:ext cx="85693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СРАВНИТЕЛЬНАЯ ХАРАКТЕРИСТИКА </a:t>
            </a:r>
          </a:p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ОТДЕЛОВ РАСТЕНИЙ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Рисунок 1" descr="4chan132611949844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268413"/>
            <a:ext cx="40608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" name="Рисунок 3" descr="Pinus_sibirica_Urals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15888"/>
            <a:ext cx="3960813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Рисунок 4" descr="x_9aad6b16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2852738"/>
            <a:ext cx="5761037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4" name="TextBox 6"/>
          <p:cNvSpPr txBox="1">
            <a:spLocks noChangeArrowheads="1"/>
          </p:cNvSpPr>
          <p:nvPr/>
        </p:nvSpPr>
        <p:spPr bwMode="auto">
          <a:xfrm>
            <a:off x="0" y="260350"/>
            <a:ext cx="57245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Сибирский кедр достигает 35-45 м в высоту.  Живет 500-800 лет.</a:t>
            </a:r>
          </a:p>
        </p:txBody>
      </p:sp>
      <p:sp>
        <p:nvSpPr>
          <p:cNvPr id="46085" name="TextBox 9"/>
          <p:cNvSpPr txBox="1">
            <a:spLocks noChangeArrowheads="1"/>
          </p:cNvSpPr>
          <p:nvPr/>
        </p:nvSpPr>
        <p:spPr bwMode="auto">
          <a:xfrm>
            <a:off x="6443663" y="5876925"/>
            <a:ext cx="23764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6600"/>
                </a:solidFill>
                <a:latin typeface="Calibri" pitchFamily="34" charset="0"/>
              </a:rPr>
              <a:t>Особенно ценятся кедровые орешки</a:t>
            </a:r>
          </a:p>
        </p:txBody>
      </p:sp>
      <p:sp>
        <p:nvSpPr>
          <p:cNvPr id="46086" name="TextBox 10"/>
          <p:cNvSpPr txBox="1">
            <a:spLocks noChangeArrowheads="1"/>
          </p:cNvSpPr>
          <p:nvPr/>
        </p:nvSpPr>
        <p:spPr bwMode="auto">
          <a:xfrm rot="-2492673">
            <a:off x="-566738" y="2386013"/>
            <a:ext cx="7777163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Берегите лес!</a:t>
            </a:r>
          </a:p>
          <a:p>
            <a:r>
              <a:rPr lang="ru-RU" sz="4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Лес – это лёгкие планеты</a:t>
            </a:r>
            <a:r>
              <a:rPr lang="ru-RU" sz="4800">
                <a:solidFill>
                  <a:srgbClr val="FF0000"/>
                </a:solidFill>
                <a:latin typeface="Calibri" pitchFamily="34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Box 1"/>
          <p:cNvSpPr txBox="1">
            <a:spLocks noChangeArrowheads="1"/>
          </p:cNvSpPr>
          <p:nvPr/>
        </p:nvSpPr>
        <p:spPr bwMode="auto">
          <a:xfrm>
            <a:off x="755650" y="333375"/>
            <a:ext cx="7200900" cy="529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latin typeface="Monotype Corsiva" pitchFamily="66" charset="0"/>
                <a:cs typeface="Times New Roman" pitchFamily="18" charset="0"/>
              </a:rPr>
              <a:t>ЗАДАНИЕ  НА  ДОМ:</a:t>
            </a: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- §42, ответить на вопросы §; </a:t>
            </a:r>
          </a:p>
          <a:p>
            <a:pPr>
              <a:buFontTx/>
              <a:buChar char="-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знать термины, продолжить заполнение таблицы «Сравнительная характеристика отделов растений»; </a:t>
            </a:r>
          </a:p>
          <a:p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u="sng">
                <a:latin typeface="Times New Roman" pitchFamily="18" charset="0"/>
                <a:cs typeface="Times New Roman" pitchFamily="18" charset="0"/>
              </a:rPr>
              <a:t>По желанию и возможностям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 - составить графическую схему «цикл развития сосны»;</a:t>
            </a:r>
          </a:p>
          <a:p>
            <a:pPr>
              <a:buFontTx/>
              <a:buChar char="-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составить кроссворд по теме.</a:t>
            </a:r>
          </a:p>
          <a:p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388" y="1557338"/>
          <a:ext cx="8856662" cy="4175125"/>
        </p:xfrm>
        <a:graphic>
          <a:graphicData uri="http://schemas.openxmlformats.org/drawingml/2006/table">
            <a:tbl>
              <a:tblPr/>
              <a:tblGrid>
                <a:gridCol w="1152525"/>
                <a:gridCol w="936625"/>
                <a:gridCol w="1079500"/>
                <a:gridCol w="863600"/>
                <a:gridCol w="1152525"/>
                <a:gridCol w="1008062"/>
                <a:gridCol w="1039813"/>
                <a:gridCol w="760412"/>
                <a:gridCol w="863600"/>
              </a:tblGrid>
              <a:tr h="9572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отделы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растений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строение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среда обитания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участие воды в размно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жении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размножение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85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однокле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точное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многокле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точное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водная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Водно-наземная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наземная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беспо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лое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половое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</a:tr>
              <a:tr h="957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водоросли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мхи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папоротники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1761" marR="617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</a:tr>
            </a:tbl>
          </a:graphicData>
        </a:graphic>
      </p:graphicFrame>
      <p:sp>
        <p:nvSpPr>
          <p:cNvPr id="19514" name="TextBox 3"/>
          <p:cNvSpPr txBox="1">
            <a:spLocks noChangeArrowheads="1"/>
          </p:cNvSpPr>
          <p:nvPr/>
        </p:nvSpPr>
        <p:spPr bwMode="auto">
          <a:xfrm>
            <a:off x="395288" y="333375"/>
            <a:ext cx="85693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СРАВНИТЕЛЬНАЯ ХАРАКТЕРИСТИКА </a:t>
            </a:r>
          </a:p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ОТДЕЛОВ РАСТЕНИЙ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0825" y="115888"/>
          <a:ext cx="8642350" cy="6577012"/>
        </p:xfrm>
        <a:graphic>
          <a:graphicData uri="http://schemas.openxmlformats.org/drawingml/2006/table">
            <a:tbl>
              <a:tblPr/>
              <a:tblGrid>
                <a:gridCol w="468313"/>
                <a:gridCol w="608012"/>
                <a:gridCol w="550863"/>
                <a:gridCol w="525462"/>
                <a:gridCol w="514350"/>
                <a:gridCol w="561975"/>
                <a:gridCol w="569913"/>
                <a:gridCol w="506412"/>
                <a:gridCol w="4337050"/>
              </a:tblGrid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14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 вертикали: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1.Форма размножения, в результате новая особь наследует все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признаки материнского организма.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2.Самые древние живые ископаемые растения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3.Для этой водоросли характерно только бесполое размножение.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4.Низшие споровые растения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5.Форма размножения, в результате образуется новый организм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путем слияния гамет.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6.Растения, группы папоротникообразных, имеют два вида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побегов - летний и зимний.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7.Он образуется из зиготы.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8.Половые клетки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 горизонтали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1.По способу размножения эти растения называются ….</a:t>
                      </a: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0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850" y="1484313"/>
          <a:ext cx="8569325" cy="4959350"/>
        </p:xfrm>
        <a:graphic>
          <a:graphicData uri="http://schemas.openxmlformats.org/drawingml/2006/table">
            <a:tbl>
              <a:tblPr/>
              <a:tblGrid>
                <a:gridCol w="931863"/>
                <a:gridCol w="1208087"/>
                <a:gridCol w="1096963"/>
                <a:gridCol w="1046162"/>
                <a:gridCol w="1023938"/>
                <a:gridCol w="1119187"/>
                <a:gridCol w="1133475"/>
                <a:gridCol w="1009650"/>
              </a:tblGrid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г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л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л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Ы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ш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щ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ы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л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л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л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л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082" marR="6508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646" name="TextBox 2"/>
          <p:cNvSpPr txBox="1">
            <a:spLocks noChangeArrowheads="1"/>
          </p:cNvSpPr>
          <p:nvPr/>
        </p:nvSpPr>
        <p:spPr bwMode="auto">
          <a:xfrm>
            <a:off x="250825" y="260350"/>
            <a:ext cx="84248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КРОССВОРД   </a:t>
            </a:r>
          </a:p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по теме </a:t>
            </a:r>
          </a:p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«РАЗМНОЖЕНИЕ СПОРОВЫХ РАСТЕНИЙ»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2" descr="0005-007-Biologija-Golosemenny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3213100"/>
            <a:ext cx="6192837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Рисунок 1" descr="1243347667_normal_crimeansummer2005_dscf219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908050"/>
            <a:ext cx="4824412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Прямоугольник 4"/>
          <p:cNvSpPr>
            <a:spLocks noChangeArrowheads="1"/>
          </p:cNvSpPr>
          <p:nvPr/>
        </p:nvSpPr>
        <p:spPr bwMode="auto">
          <a:xfrm>
            <a:off x="179388" y="333375"/>
            <a:ext cx="14112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сосна</a:t>
            </a:r>
          </a:p>
        </p:txBody>
      </p:sp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6372225" y="2636838"/>
            <a:ext cx="24479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Times New Roman" pitchFamily="18" charset="0"/>
                <a:cs typeface="Times New Roman" pitchFamily="18" charset="0"/>
              </a:rPr>
              <a:t>ель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 descr="0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913"/>
            <a:ext cx="4011613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Рисунок 4" descr="o8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9750" y="3357563"/>
            <a:ext cx="47180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6"/>
          <p:cNvSpPr txBox="1">
            <a:spLocks noChangeArrowheads="1"/>
          </p:cNvSpPr>
          <p:nvPr/>
        </p:nvSpPr>
        <p:spPr bwMode="auto">
          <a:xfrm>
            <a:off x="5076825" y="1484313"/>
            <a:ext cx="33131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ТУЯ</a:t>
            </a:r>
          </a:p>
        </p:txBody>
      </p:sp>
      <p:sp>
        <p:nvSpPr>
          <p:cNvPr id="23556" name="TextBox 8"/>
          <p:cNvSpPr txBox="1">
            <a:spLocks noChangeArrowheads="1"/>
          </p:cNvSpPr>
          <p:nvPr/>
        </p:nvSpPr>
        <p:spPr bwMode="auto">
          <a:xfrm>
            <a:off x="539750" y="4868863"/>
            <a:ext cx="3024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ТИС  </a:t>
            </a:r>
          </a:p>
        </p:txBody>
      </p:sp>
      <p:sp>
        <p:nvSpPr>
          <p:cNvPr id="10" name="Стрелка вправо 9"/>
          <p:cNvSpPr/>
          <p:nvPr/>
        </p:nvSpPr>
        <p:spPr>
          <a:xfrm>
            <a:off x="3995738" y="1557338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лево 10"/>
          <p:cNvSpPr/>
          <p:nvPr/>
        </p:nvSpPr>
        <p:spPr>
          <a:xfrm>
            <a:off x="3635375" y="4941888"/>
            <a:ext cx="979488" cy="4841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2" descr="10574-004-A846303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3213100"/>
            <a:ext cx="4608512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Рисунок 6" descr="10796244_w640_h640_gingo.jpg"/>
          <p:cNvPicPr>
            <a:picLocks noChangeAspect="1"/>
          </p:cNvPicPr>
          <p:nvPr/>
        </p:nvPicPr>
        <p:blipFill>
          <a:blip r:embed="rId3"/>
          <a:srcRect b="16525"/>
          <a:stretch>
            <a:fillRect/>
          </a:stretch>
        </p:blipFill>
        <p:spPr bwMode="auto">
          <a:xfrm>
            <a:off x="250825" y="188913"/>
            <a:ext cx="4392613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7"/>
          <p:cNvSpPr txBox="1">
            <a:spLocks noChangeArrowheads="1"/>
          </p:cNvSpPr>
          <p:nvPr/>
        </p:nvSpPr>
        <p:spPr bwMode="auto">
          <a:xfrm>
            <a:off x="827088" y="5229225"/>
            <a:ext cx="22336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ГИНКГО</a:t>
            </a:r>
          </a:p>
        </p:txBody>
      </p:sp>
      <p:sp>
        <p:nvSpPr>
          <p:cNvPr id="24580" name="TextBox 8"/>
          <p:cNvSpPr txBox="1">
            <a:spLocks noChangeArrowheads="1"/>
          </p:cNvSpPr>
          <p:nvPr/>
        </p:nvSpPr>
        <p:spPr bwMode="auto">
          <a:xfrm>
            <a:off x="4787900" y="981075"/>
            <a:ext cx="424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МОЖЖЕВЕЛЬНИК</a:t>
            </a:r>
          </a:p>
        </p:txBody>
      </p:sp>
      <p:sp>
        <p:nvSpPr>
          <p:cNvPr id="10" name="Стрелка вправо 9"/>
          <p:cNvSpPr>
            <a:spLocks noChangeArrowheads="1"/>
          </p:cNvSpPr>
          <p:nvPr/>
        </p:nvSpPr>
        <p:spPr bwMode="auto">
          <a:xfrm rot="16200000">
            <a:off x="1618457" y="4150519"/>
            <a:ext cx="977900" cy="484187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2" name="Стрелка вправо 9"/>
          <p:cNvSpPr>
            <a:spLocks noChangeArrowheads="1"/>
          </p:cNvSpPr>
          <p:nvPr/>
        </p:nvSpPr>
        <p:spPr bwMode="auto">
          <a:xfrm rot="5400000">
            <a:off x="6084094" y="2205831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598</Words>
  <Application>Microsoft Office PowerPoint</Application>
  <PresentationFormat>Экран (4:3)</PresentationFormat>
  <Paragraphs>269</Paragraphs>
  <Slides>31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7" baseType="lpstr">
      <vt:lpstr>Arial</vt:lpstr>
      <vt:lpstr>Calibri</vt:lpstr>
      <vt:lpstr>Monotype Corsiva</vt:lpstr>
      <vt:lpstr>Times New Roman</vt:lpstr>
      <vt:lpstr>Arial Black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Loner-XP</dc:creator>
  <cp:lastModifiedBy>Loner-XP</cp:lastModifiedBy>
  <cp:revision>79</cp:revision>
  <dcterms:created xsi:type="dcterms:W3CDTF">2013-02-21T14:21:11Z</dcterms:created>
  <dcterms:modified xsi:type="dcterms:W3CDTF">2014-01-29T21:19:40Z</dcterms:modified>
</cp:coreProperties>
</file>