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59" r:id="rId4"/>
    <p:sldId id="266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7D0F1-ED91-4B1E-80E6-CF13F27C69B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6E3E5-8FFB-4533-858D-904CBFAFF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6E3E5-8FFB-4533-858D-904CBFAFFE3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6E3E5-8FFB-4533-858D-904CBFAFFE3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6E3E5-8FFB-4533-858D-904CBFAFFE3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6E3E5-8FFB-4533-858D-904CBFAFFE3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6E3E5-8FFB-4533-858D-904CBFAFFE3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6E3E5-8FFB-4533-858D-904CBFAFFE3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76004A-AE63-4CE4-87FF-4BF14EDE756E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D3F46FC-D0E3-4C4C-AEA0-88EFC156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8%D0%BD%D0%B5%D0%B9%D0%BD%D0%B0%D1%8F_%D1%80%D0%B5%D0%BA%D1%83%D1%80%D1%80%D0%B5%D0%BD%D1%82%D0%BD%D0%B0%D1%8F_%D0%BF%D0%BE%D1%81%D0%BB%D0%B5%D0%B4%D0%BE%D0%B2%D0%B0%D1%82%D0%B5%D0%BB%D1%8C%D0%BD%D0%BE%D1%81%D1%82%D1%8C" TargetMode="External"/><Relationship Id="rId3" Type="http://schemas.openxmlformats.org/officeDocument/2006/relationships/hyperlink" Target="http://ru.wikipedia.org/wiki/%D0%A7%D0%B8%D1%81%D0%BB%D0%BE%D0%B2%D0%B0%D1%8F_%D0%BF%D0%BE%D1%81%D0%BB%D0%B5%D0%B4%D0%BE%D0%B2%D0%B0%D1%82%D0%B5%D0%BB%D1%8C%D0%BD%D0%BE%D1%81%D1%82%D1%8C" TargetMode="External"/><Relationship Id="rId7" Type="http://schemas.openxmlformats.org/officeDocument/2006/relationships/hyperlink" Target="http://ru.wikipedia.org/wiki/%D0%A7%D0%B8%D1%81%D0%BB%D0%B0_%D0%A4%D0%B8%D0%B1%D0%BE%D0%BD%D0%B0%D1%87%D1%87%D0%B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8%D0%B1%D0%BE%D0%BD%D0%B0%D1%87%D1%87%D0%B8" TargetMode="External"/><Relationship Id="rId5" Type="http://schemas.openxmlformats.org/officeDocument/2006/relationships/hyperlink" Target="http://ru.wikipedia.org/wiki/%D0%AD%D0%BD%D1%86%D0%B8%D0%BA%D0%BB%D0%BE%D0%BF%D0%B5%D0%B4%D0%B8%D1%8F_%D1%86%D0%B5%D0%BB%D0%BE%D1%87%D0%B8%D1%81%D0%BB%D0%B5%D0%BD%D0%BD%D1%8B%D1%85_%D0%BF%D0%BE%D1%81%D0%BB%D0%B5%D0%B4%D0%BE%D0%B2%D0%B0%D1%82%D0%B5%D0%BB%D1%8C%D0%BD%D0%BE%D1%81%D1%82%D0%B5%D0%B9" TargetMode="External"/><Relationship Id="rId4" Type="http://schemas.openxmlformats.org/officeDocument/2006/relationships/hyperlink" Target="http://oeis.org/A00004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«Золотое сечение» и «числа Фибоначчи»</a:t>
            </a:r>
            <a:endParaRPr lang="ru-RU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u="sng" dirty="0" smtClean="0">
                <a:solidFill>
                  <a:schemeClr val="accent2"/>
                </a:solidFill>
              </a:rPr>
              <a:t>Золотое сечение – гармоническая пропорция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В математике пропорцией (лат. </a:t>
            </a:r>
            <a:r>
              <a:rPr lang="ru-RU" dirty="0" err="1" smtClean="0">
                <a:solidFill>
                  <a:srgbClr val="002060"/>
                </a:solidFill>
              </a:rPr>
              <a:t>proportio</a:t>
            </a:r>
            <a:r>
              <a:rPr lang="ru-RU" dirty="0" smtClean="0">
                <a:solidFill>
                  <a:srgbClr val="002060"/>
                </a:solidFill>
              </a:rPr>
              <a:t>) называют равенство двух отношений: </a:t>
            </a:r>
            <a:r>
              <a:rPr lang="ru-RU" dirty="0" err="1" smtClean="0">
                <a:solidFill>
                  <a:srgbClr val="002060"/>
                </a:solidFill>
              </a:rPr>
              <a:t>a</a:t>
            </a:r>
            <a:r>
              <a:rPr lang="ru-RU" dirty="0" smtClean="0">
                <a:solidFill>
                  <a:srgbClr val="002060"/>
                </a:solidFill>
              </a:rPr>
              <a:t> : </a:t>
            </a:r>
            <a:r>
              <a:rPr lang="ru-RU" dirty="0" err="1" smtClean="0">
                <a:solidFill>
                  <a:srgbClr val="002060"/>
                </a:solidFill>
              </a:rPr>
              <a:t>b=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c</a:t>
            </a:r>
            <a:r>
              <a:rPr lang="ru-RU" dirty="0" smtClean="0">
                <a:solidFill>
                  <a:srgbClr val="002060"/>
                </a:solidFill>
              </a:rPr>
              <a:t> : </a:t>
            </a:r>
            <a:r>
              <a:rPr lang="ru-RU" dirty="0" err="1" smtClean="0">
                <a:solidFill>
                  <a:srgbClr val="002060"/>
                </a:solidFill>
              </a:rPr>
              <a:t>d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Отрезок прямой АВ можно разделить на две части следующими способами: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на две равные части – АВ : АС= АВ : ВС;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на две неравные части в любом отношении (такие части пропорции не образуют);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таким образом, когда АВ : АС= АС : ВС.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Последнее и есть золотое деление или деление отрезка в крайнем и среднем отношении.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Золотое сечение</a:t>
            </a:r>
            <a:r>
              <a:rPr lang="ru-RU" i="1" dirty="0" smtClean="0">
                <a:solidFill>
                  <a:srgbClr val="002060"/>
                </a:solidFill>
              </a:rPr>
              <a:t> – это такое пропорциональное деление отрезка на неравные части, при котором весь отрезок так относится к большей части, как сама большая часть относится к меньшей; или другими словами, меньший отрезок так относится к большему, как больший ко всему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err="1" smtClean="0">
                <a:solidFill>
                  <a:srgbClr val="002060"/>
                </a:solidFill>
              </a:rPr>
              <a:t>a</a:t>
            </a:r>
            <a:r>
              <a:rPr lang="ru-RU" i="1" dirty="0" smtClean="0">
                <a:solidFill>
                  <a:srgbClr val="002060"/>
                </a:solidFill>
              </a:rPr>
              <a:t> : </a:t>
            </a:r>
            <a:r>
              <a:rPr lang="ru-RU" i="1" dirty="0" err="1" smtClean="0">
                <a:solidFill>
                  <a:srgbClr val="002060"/>
                </a:solidFill>
              </a:rPr>
              <a:t>b=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b</a:t>
            </a:r>
            <a:r>
              <a:rPr lang="ru-RU" i="1" dirty="0" smtClean="0">
                <a:solidFill>
                  <a:srgbClr val="002060"/>
                </a:solidFill>
              </a:rPr>
              <a:t> : </a:t>
            </a:r>
            <a:r>
              <a:rPr lang="ru-RU" i="1" dirty="0" err="1" smtClean="0">
                <a:solidFill>
                  <a:srgbClr val="002060"/>
                </a:solidFill>
              </a:rPr>
              <a:t>c</a:t>
            </a:r>
            <a:r>
              <a:rPr lang="ru-RU" i="1" dirty="0" smtClean="0">
                <a:solidFill>
                  <a:srgbClr val="002060"/>
                </a:solidFill>
              </a:rPr>
              <a:t> или с : </a:t>
            </a:r>
            <a:r>
              <a:rPr lang="ru-RU" i="1" dirty="0" err="1" smtClean="0">
                <a:solidFill>
                  <a:srgbClr val="002060"/>
                </a:solidFill>
              </a:rPr>
              <a:t>b=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b</a:t>
            </a:r>
            <a:r>
              <a:rPr lang="ru-RU" i="1" dirty="0" smtClean="0">
                <a:solidFill>
                  <a:srgbClr val="002060"/>
                </a:solidFill>
              </a:rPr>
              <a:t> : а.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6600" i="1" dirty="0" smtClean="0"/>
              <a:t>    Золотое сечение </a:t>
            </a:r>
            <a:endParaRPr lang="ru-RU" sz="6600" i="1" dirty="0"/>
          </a:p>
        </p:txBody>
      </p:sp>
      <p:pic>
        <p:nvPicPr>
          <p:cNvPr id="4" name="Рисунок 3" descr="pic_z-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1404" y="4941169"/>
            <a:ext cx="4904852" cy="1193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00px-Золотое_сечение_Alexey_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548680"/>
            <a:ext cx="8423133" cy="5662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 </a:t>
            </a:r>
            <a:r>
              <a:rPr lang="ru-RU" sz="1800" b="1" dirty="0" smtClean="0">
                <a:solidFill>
                  <a:srgbClr val="7030A0"/>
                </a:solidFill>
              </a:rPr>
              <a:t>Леонардо Фибоначчи </a:t>
            </a:r>
            <a:r>
              <a:rPr lang="ru-RU" sz="1800" dirty="0" smtClean="0">
                <a:solidFill>
                  <a:srgbClr val="7030A0"/>
                </a:solidFill>
              </a:rPr>
              <a:t> — </a:t>
            </a:r>
            <a:r>
              <a:rPr lang="ru-RU" sz="1800" b="1" dirty="0" smtClean="0">
                <a:solidFill>
                  <a:srgbClr val="7030A0"/>
                </a:solidFill>
              </a:rPr>
              <a:t>итальянский математик</a:t>
            </a:r>
            <a:r>
              <a:rPr lang="ru-RU" sz="1800" dirty="0" smtClean="0">
                <a:solidFill>
                  <a:srgbClr val="7030A0"/>
                </a:solidFill>
              </a:rPr>
              <a:t> (1180-1240). Родился в Пизе. Его алгебра — одна из первых появившихся в Европе. Он долгое время жил на Востоке, где и познакомился с математикой арабов, в том числе, с алгеброй Мохаммеда </a:t>
            </a:r>
            <a:r>
              <a:rPr lang="ru-RU" sz="1800" dirty="0" err="1" smtClean="0">
                <a:solidFill>
                  <a:srgbClr val="7030A0"/>
                </a:solidFill>
              </a:rPr>
              <a:t>бен-Музы</a:t>
            </a:r>
            <a:r>
              <a:rPr lang="ru-RU" sz="1800" dirty="0" smtClean="0">
                <a:solidFill>
                  <a:srgbClr val="7030A0"/>
                </a:solidFill>
              </a:rPr>
              <a:t>, который, в свою очередь, почерпал свои знания из индийской математической литературы и более всего из сочинений </a:t>
            </a:r>
            <a:r>
              <a:rPr lang="ru-RU" sz="1800" dirty="0" err="1" smtClean="0">
                <a:solidFill>
                  <a:srgbClr val="7030A0"/>
                </a:solidFill>
              </a:rPr>
              <a:t>Брахмагупты</a:t>
            </a:r>
            <a:r>
              <a:rPr lang="ru-RU" sz="1800" dirty="0" smtClean="0">
                <a:solidFill>
                  <a:srgbClr val="7030A0"/>
                </a:solidFill>
              </a:rPr>
              <a:t>. Леонардо находил уже связь между алгеброй и геометрией. </a:t>
            </a: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</a:rPr>
              <a:t>         Кто такой Фибоначчи?</a:t>
            </a:r>
            <a:endParaRPr lang="ru-RU" sz="5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23928" y="3284984"/>
            <a:ext cx="2160240" cy="33865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err="1" smtClean="0">
                <a:solidFill>
                  <a:srgbClr val="7030A0"/>
                </a:solidFill>
              </a:rPr>
              <a:t>Чи́сла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Фибона́ччи</a:t>
            </a:r>
            <a:r>
              <a:rPr lang="ru-RU" i="1" dirty="0" smtClean="0">
                <a:solidFill>
                  <a:srgbClr val="7030A0"/>
                </a:solidFill>
              </a:rPr>
              <a:t> — элементы </a:t>
            </a:r>
            <a:r>
              <a:rPr lang="ru-RU" i="1" dirty="0" smtClean="0">
                <a:solidFill>
                  <a:srgbClr val="7030A0"/>
                </a:solidFill>
                <a:hlinkClick r:id="rId3" tooltip="Числовая последовательность"/>
              </a:rPr>
              <a:t>числовой последовательности</a:t>
            </a:r>
            <a:endParaRPr lang="ru-RU" i="1" dirty="0" smtClean="0">
              <a:solidFill>
                <a:srgbClr val="7030A0"/>
              </a:solidFill>
            </a:endParaRPr>
          </a:p>
          <a:p>
            <a:r>
              <a:rPr lang="ru-RU" i="1" dirty="0" smtClean="0">
                <a:solidFill>
                  <a:srgbClr val="7030A0"/>
                </a:solidFill>
              </a:rPr>
              <a:t>1, 1, 2, 3, 5, 8, 13, 21, 34, 55, 89, 144, 233, 377, 610, 987, 1597, 2584, 4181, 6765, 10946, … (последовательность </a:t>
            </a:r>
            <a:r>
              <a:rPr lang="ru-RU" i="1" dirty="0" smtClean="0">
                <a:solidFill>
                  <a:srgbClr val="7030A0"/>
                </a:solidFill>
                <a:hlinkClick r:id="rId4" tooltip="oeis:A000045"/>
              </a:rPr>
              <a:t>A000045</a:t>
            </a:r>
            <a:r>
              <a:rPr lang="ru-RU" i="1" dirty="0" smtClean="0">
                <a:solidFill>
                  <a:srgbClr val="7030A0"/>
                </a:solidFill>
              </a:rPr>
              <a:t> в </a:t>
            </a:r>
            <a:r>
              <a:rPr lang="ru-RU" i="1" dirty="0" smtClean="0">
                <a:solidFill>
                  <a:srgbClr val="7030A0"/>
                </a:solidFill>
                <a:hlinkClick r:id="rId5" tooltip="Энциклопедия целочисленных последовательностей"/>
              </a:rPr>
              <a:t>OEIS</a:t>
            </a:r>
            <a:r>
              <a:rPr lang="ru-RU" i="1" dirty="0" smtClean="0">
                <a:solidFill>
                  <a:srgbClr val="7030A0"/>
                </a:solidFill>
              </a:rPr>
              <a:t>)в которой каждое последующее число равно сумме двух предыдущих чисел. Название по имени средневекового математика Леонардо Пизанского (известного </a:t>
            </a:r>
            <a:r>
              <a:rPr lang="ru-RU" i="1" dirty="0" err="1" smtClean="0">
                <a:solidFill>
                  <a:srgbClr val="7030A0"/>
                </a:solidFill>
              </a:rPr>
              <a:t>как</a:t>
            </a:r>
            <a:r>
              <a:rPr lang="ru-RU" i="1" dirty="0" err="1" smtClean="0">
                <a:solidFill>
                  <a:srgbClr val="7030A0"/>
                </a:solidFill>
                <a:hlinkClick r:id="rId6" tooltip="Фибоначчи"/>
              </a:rPr>
              <a:t>Фибоначчи</a:t>
            </a:r>
            <a:r>
              <a:rPr lang="ru-RU" i="1" dirty="0" smtClean="0">
                <a:solidFill>
                  <a:srgbClr val="7030A0"/>
                </a:solidFill>
              </a:rPr>
              <a:t>)</a:t>
            </a:r>
            <a:r>
              <a:rPr lang="ru-RU" i="1" baseline="30000" dirty="0" smtClean="0">
                <a:solidFill>
                  <a:srgbClr val="7030A0"/>
                </a:solidFill>
                <a:hlinkClick r:id="rId7"/>
              </a:rPr>
              <a:t>[1]</a:t>
            </a:r>
            <a:r>
              <a:rPr lang="ru-RU" i="1" dirty="0" smtClean="0">
                <a:solidFill>
                  <a:srgbClr val="7030A0"/>
                </a:solidFill>
              </a:rPr>
              <a:t>. Иногда число 0 не рассматривается как член последовательности.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Более формально, последовательность чисел Фибоначчи  задается </a:t>
            </a:r>
            <a:r>
              <a:rPr lang="ru-RU" i="1" dirty="0" smtClean="0">
                <a:solidFill>
                  <a:srgbClr val="7030A0"/>
                </a:solidFill>
                <a:hlinkClick r:id="rId8" tooltip="Линейная рекуррентная последовательность"/>
              </a:rPr>
              <a:t>линейным рекуррентным соотношением</a:t>
            </a:r>
            <a:r>
              <a:rPr lang="ru-RU" i="1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Иногда числа Фибоначчи рассматривают и для отрицательных номеров </a:t>
            </a:r>
            <a:r>
              <a:rPr lang="ru-RU" i="1" dirty="0" err="1" smtClean="0">
                <a:solidFill>
                  <a:srgbClr val="7030A0"/>
                </a:solidFill>
              </a:rPr>
              <a:t>n</a:t>
            </a:r>
            <a:r>
              <a:rPr lang="ru-RU" i="1" dirty="0" smtClean="0">
                <a:solidFill>
                  <a:srgbClr val="7030A0"/>
                </a:solidFill>
              </a:rPr>
              <a:t> как двусторонне бесконечную последовательность, удовлетворяющую тому же рекуррентному соотношению. При этом члены с отрицательными индексами легко получить с помощью эквивалентной формулы «назад»: 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Числа Фибоначчи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007-007-Tablitsa-pervykh-40-chisel-Fibonachch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8548555" cy="641141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</TotalTime>
  <Words>107</Words>
  <Application>Microsoft Office PowerPoint</Application>
  <PresentationFormat>Экран (4:3)</PresentationFormat>
  <Paragraphs>22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«Золотое сечение» и «числа Фибоначчи»</vt:lpstr>
      <vt:lpstr>    Золотое сечение </vt:lpstr>
      <vt:lpstr>Слайд 3</vt:lpstr>
      <vt:lpstr>         Кто такой Фибоначчи?</vt:lpstr>
      <vt:lpstr>Числа Фибоначчи</vt:lpstr>
      <vt:lpstr>Слайд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«Золотое сечение» и «числа Фибоначчи»</dc:title>
  <dc:creator>РОМАНОВА</dc:creator>
  <cp:lastModifiedBy>Сивалкин</cp:lastModifiedBy>
  <cp:revision>5</cp:revision>
  <dcterms:created xsi:type="dcterms:W3CDTF">2014-01-21T15:16:41Z</dcterms:created>
  <dcterms:modified xsi:type="dcterms:W3CDTF">2014-01-21T18:34:30Z</dcterms:modified>
</cp:coreProperties>
</file>