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0" r:id="rId5"/>
    <p:sldId id="259" r:id="rId6"/>
    <p:sldId id="261" r:id="rId7"/>
    <p:sldId id="262" r:id="rId8"/>
  </p:sldIdLst>
  <p:sldSz cx="9144000" cy="6858000" type="screen4x3"/>
  <p:notesSz cx="6858000" cy="9144000"/>
  <p:defaultTextStyle>
    <a:defPPr>
      <a:defRPr lang="cs-CZ"/>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75102"/>
    <a:srgbClr val="FF9D00"/>
    <a:srgbClr val="FF6702"/>
    <a:srgbClr val="FF3305"/>
    <a:srgbClr val="CF3E00"/>
    <a:srgbClr val="236F7A"/>
    <a:srgbClr val="EEB42D"/>
    <a:srgbClr val="57066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30" autoAdjust="0"/>
    <p:restoredTop sz="94600" autoAdjust="0"/>
  </p:normalViewPr>
  <p:slideViewPr>
    <p:cSldViewPr>
      <p:cViewPr varScale="1">
        <p:scale>
          <a:sx n="89" d="100"/>
          <a:sy n="89" d="100"/>
        </p:scale>
        <p:origin x="-89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09600" y="2286000"/>
            <a:ext cx="7467600" cy="1371600"/>
          </a:xfrm>
        </p:spPr>
        <p:txBody>
          <a:bodyPr/>
          <a:lstStyle>
            <a:lvl1pPr algn="r">
              <a:lnSpc>
                <a:spcPct val="80000"/>
              </a:lnSpc>
              <a:defRPr sz="5600"/>
            </a:lvl1pPr>
          </a:lstStyle>
          <a:p>
            <a:r>
              <a:rPr lang="ru-RU" smtClean="0"/>
              <a:t>Образец заголовка</a:t>
            </a:r>
            <a:endParaRPr lang="ru-RU"/>
          </a:p>
        </p:txBody>
      </p:sp>
      <p:sp>
        <p:nvSpPr>
          <p:cNvPr id="3075" name="Rectangle 3"/>
          <p:cNvSpPr>
            <a:spLocks noGrp="1" noChangeArrowheads="1"/>
          </p:cNvSpPr>
          <p:nvPr>
            <p:ph type="subTitle" idx="1"/>
          </p:nvPr>
        </p:nvSpPr>
        <p:spPr>
          <a:xfrm>
            <a:off x="2667000" y="4038600"/>
            <a:ext cx="5410200" cy="1066800"/>
          </a:xfrm>
        </p:spPr>
        <p:txBody>
          <a:bodyPr/>
          <a:lstStyle>
            <a:lvl1pPr marL="0" indent="0" algn="r">
              <a:buFontTx/>
              <a:buNone/>
              <a:defRPr/>
            </a:lvl1pPr>
          </a:lstStyle>
          <a:p>
            <a:r>
              <a:rPr lang="ru-RU" smtClean="0"/>
              <a:t>Образец подзаголовка</a:t>
            </a:r>
            <a:endParaRPr lang="ru-RU"/>
          </a:p>
        </p:txBody>
      </p:sp>
      <p:sp>
        <p:nvSpPr>
          <p:cNvPr id="4" name="Rectangle 4"/>
          <p:cNvSpPr>
            <a:spLocks noGrp="1" noChangeArrowheads="1"/>
          </p:cNvSpPr>
          <p:nvPr>
            <p:ph type="dt" sz="half" idx="10"/>
          </p:nvPr>
        </p:nvSpPr>
        <p:spPr>
          <a:xfrm>
            <a:off x="228600" y="6172200"/>
            <a:ext cx="1905000" cy="457200"/>
          </a:xfrm>
        </p:spPr>
        <p:txBody>
          <a:bodyPr/>
          <a:lstStyle>
            <a:lvl1pPr>
              <a:defRPr/>
            </a:lvl1pPr>
          </a:lstStyle>
          <a:p>
            <a:pPr>
              <a:defRPr/>
            </a:pPr>
            <a:endParaRPr lang="ru-RU"/>
          </a:p>
        </p:txBody>
      </p:sp>
      <p:sp>
        <p:nvSpPr>
          <p:cNvPr id="5" name="Rectangle 5"/>
          <p:cNvSpPr>
            <a:spLocks noGrp="1" noChangeArrowheads="1"/>
          </p:cNvSpPr>
          <p:nvPr>
            <p:ph type="ftr" sz="quarter" idx="11"/>
          </p:nvPr>
        </p:nvSpPr>
        <p:spPr>
          <a:xfrm>
            <a:off x="2362200" y="6172200"/>
            <a:ext cx="4343400" cy="457200"/>
          </a:xfrm>
        </p:spPr>
        <p:txBody>
          <a:bodyPr/>
          <a:lstStyle>
            <a:lvl1pPr>
              <a:defRPr/>
            </a:lvl1pPr>
          </a:lstStyle>
          <a:p>
            <a:pPr>
              <a:defRPr/>
            </a:pPr>
            <a:endParaRPr lang="ru-RU"/>
          </a:p>
        </p:txBody>
      </p:sp>
      <p:sp>
        <p:nvSpPr>
          <p:cNvPr id="6" name="Rectangle 6"/>
          <p:cNvSpPr>
            <a:spLocks noGrp="1" noChangeArrowheads="1"/>
          </p:cNvSpPr>
          <p:nvPr>
            <p:ph type="sldNum" sz="quarter" idx="12"/>
          </p:nvPr>
        </p:nvSpPr>
        <p:spPr>
          <a:xfrm>
            <a:off x="7010400" y="6172200"/>
            <a:ext cx="1905000" cy="457200"/>
          </a:xfrm>
        </p:spPr>
        <p:txBody>
          <a:bodyPr/>
          <a:lstStyle>
            <a:lvl1pPr>
              <a:defRPr/>
            </a:lvl1pPr>
          </a:lstStyle>
          <a:p>
            <a:pPr>
              <a:defRPr/>
            </a:pPr>
            <a:fld id="{F812A702-D97C-41DC-B33C-0A2EDEDE8F14}"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5861A6D6-D922-441A-8913-AAED3F8997D4}"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419850" y="304800"/>
            <a:ext cx="1885950" cy="5715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762000" y="304800"/>
            <a:ext cx="5505450" cy="5715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E628CFC-7B0A-44CE-9205-8F3296A8A74E}"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791E90E2-E346-479E-8AC9-97BC4D37C7EE}"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609A015-CCB8-4104-9C60-4A4D899C3E60}"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762000" y="1524000"/>
            <a:ext cx="36957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10100" y="1524000"/>
            <a:ext cx="36957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948FEDCD-86B5-4370-9F56-26A75C227672}"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8D481B2B-DB45-4B00-88DE-75043C008333}"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AE55D1BD-CB4B-4D28-990F-E4DC0EE88AD3}"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27B449F9-23FF-43B6-A757-73523B69A0BF}"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922B82F4-FB37-4BF3-9E4A-55E9223E479E}"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603FDD42-F24C-46AB-B797-F0B6FA21283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304800"/>
            <a:ext cx="7543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762000" y="1524000"/>
            <a:ext cx="75438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2590800" y="6096000"/>
            <a:ext cx="1295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cs typeface="+mn-cs"/>
              </a:defRPr>
            </a:lvl1pPr>
          </a:lstStyle>
          <a:p>
            <a:pPr>
              <a:defRPr/>
            </a:pPr>
            <a:endParaRPr lang="ru-RU"/>
          </a:p>
        </p:txBody>
      </p:sp>
      <p:sp>
        <p:nvSpPr>
          <p:cNvPr id="1029" name="Rectangle 5"/>
          <p:cNvSpPr>
            <a:spLocks noGrp="1" noChangeArrowheads="1"/>
          </p:cNvSpPr>
          <p:nvPr>
            <p:ph type="ftr" sz="quarter" idx="3"/>
          </p:nvPr>
        </p:nvSpPr>
        <p:spPr bwMode="auto">
          <a:xfrm>
            <a:off x="3962400" y="60960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cs typeface="+mn-cs"/>
              </a:defRPr>
            </a:lvl1pPr>
          </a:lstStyle>
          <a:p>
            <a:pPr>
              <a:defRPr/>
            </a:pPr>
            <a:endParaRPr lang="ru-RU"/>
          </a:p>
        </p:txBody>
      </p:sp>
      <p:sp>
        <p:nvSpPr>
          <p:cNvPr id="1030" name="Rectangle 6"/>
          <p:cNvSpPr>
            <a:spLocks noGrp="1" noChangeArrowheads="1"/>
          </p:cNvSpPr>
          <p:nvPr>
            <p:ph type="sldNum" sz="quarter" idx="4"/>
          </p:nvPr>
        </p:nvSpPr>
        <p:spPr bwMode="auto">
          <a:xfrm>
            <a:off x="6934200" y="6096000"/>
            <a:ext cx="1295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cs typeface="+mn-cs"/>
              </a:defRPr>
            </a:lvl1pPr>
          </a:lstStyle>
          <a:p>
            <a:pPr>
              <a:defRPr/>
            </a:pPr>
            <a:fld id="{85EC224A-02B2-4B40-89B1-9D158D4EEC5D}"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p:txStyles>
    <p:titleStyle>
      <a:lvl1pPr algn="l" rtl="0" fontAlgn="base">
        <a:spcBef>
          <a:spcPct val="0"/>
        </a:spcBef>
        <a:spcAft>
          <a:spcPct val="0"/>
        </a:spcAft>
        <a:defRPr sz="4000">
          <a:solidFill>
            <a:schemeClr val="tx2"/>
          </a:solidFill>
          <a:latin typeface="+mj-lt"/>
          <a:ea typeface="+mj-ea"/>
          <a:cs typeface="+mj-cs"/>
        </a:defRPr>
      </a:lvl1pPr>
      <a:lvl2pPr algn="l" rtl="0" fontAlgn="base">
        <a:spcBef>
          <a:spcPct val="0"/>
        </a:spcBef>
        <a:spcAft>
          <a:spcPct val="0"/>
        </a:spcAft>
        <a:defRPr sz="4000">
          <a:solidFill>
            <a:schemeClr val="tx2"/>
          </a:solidFill>
          <a:latin typeface="Arial Black" pitchFamily="34" charset="0"/>
        </a:defRPr>
      </a:lvl2pPr>
      <a:lvl3pPr algn="l" rtl="0" fontAlgn="base">
        <a:spcBef>
          <a:spcPct val="0"/>
        </a:spcBef>
        <a:spcAft>
          <a:spcPct val="0"/>
        </a:spcAft>
        <a:defRPr sz="4000">
          <a:solidFill>
            <a:schemeClr val="tx2"/>
          </a:solidFill>
          <a:latin typeface="Arial Black" pitchFamily="34" charset="0"/>
        </a:defRPr>
      </a:lvl3pPr>
      <a:lvl4pPr algn="l" rtl="0" fontAlgn="base">
        <a:spcBef>
          <a:spcPct val="0"/>
        </a:spcBef>
        <a:spcAft>
          <a:spcPct val="0"/>
        </a:spcAft>
        <a:defRPr sz="4000">
          <a:solidFill>
            <a:schemeClr val="tx2"/>
          </a:solidFill>
          <a:latin typeface="Arial Black" pitchFamily="34" charset="0"/>
        </a:defRPr>
      </a:lvl4pPr>
      <a:lvl5pPr algn="l" rtl="0" fontAlgn="base">
        <a:spcBef>
          <a:spcPct val="0"/>
        </a:spcBef>
        <a:spcAft>
          <a:spcPct val="0"/>
        </a:spcAft>
        <a:defRPr sz="4000">
          <a:solidFill>
            <a:schemeClr val="tx2"/>
          </a:solidFill>
          <a:latin typeface="Arial Black" pitchFamily="34" charset="0"/>
        </a:defRPr>
      </a:lvl5pPr>
      <a:lvl6pPr marL="457200" algn="l" rtl="0" eaLnBrk="1" fontAlgn="base" hangingPunct="1">
        <a:spcBef>
          <a:spcPct val="0"/>
        </a:spcBef>
        <a:spcAft>
          <a:spcPct val="0"/>
        </a:spcAft>
        <a:defRPr sz="4000">
          <a:solidFill>
            <a:schemeClr val="tx2"/>
          </a:solidFill>
          <a:latin typeface="Arial Black" pitchFamily="34" charset="0"/>
        </a:defRPr>
      </a:lvl6pPr>
      <a:lvl7pPr marL="914400" algn="l" rtl="0" eaLnBrk="1" fontAlgn="base" hangingPunct="1">
        <a:spcBef>
          <a:spcPct val="0"/>
        </a:spcBef>
        <a:spcAft>
          <a:spcPct val="0"/>
        </a:spcAft>
        <a:defRPr sz="4000">
          <a:solidFill>
            <a:schemeClr val="tx2"/>
          </a:solidFill>
          <a:latin typeface="Arial Black" pitchFamily="34" charset="0"/>
        </a:defRPr>
      </a:lvl7pPr>
      <a:lvl8pPr marL="1371600" algn="l" rtl="0" eaLnBrk="1" fontAlgn="base" hangingPunct="1">
        <a:spcBef>
          <a:spcPct val="0"/>
        </a:spcBef>
        <a:spcAft>
          <a:spcPct val="0"/>
        </a:spcAft>
        <a:defRPr sz="4000">
          <a:solidFill>
            <a:schemeClr val="tx2"/>
          </a:solidFill>
          <a:latin typeface="Arial Black" pitchFamily="34" charset="0"/>
        </a:defRPr>
      </a:lvl8pPr>
      <a:lvl9pPr marL="1828800" algn="l" rtl="0" eaLnBrk="1" fontAlgn="base" hangingPunct="1">
        <a:spcBef>
          <a:spcPct val="0"/>
        </a:spcBef>
        <a:spcAft>
          <a:spcPct val="0"/>
        </a:spcAft>
        <a:defRPr sz="4000">
          <a:solidFill>
            <a:schemeClr val="tx2"/>
          </a:solidFill>
          <a:latin typeface="Arial Black"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ctrTitle"/>
          </p:nvPr>
        </p:nvSpPr>
        <p:spPr/>
        <p:txBody>
          <a:bodyPr/>
          <a:lstStyle/>
          <a:p>
            <a:pPr algn="ctr"/>
            <a:r>
              <a:rPr lang="en-US" sz="5400" smtClean="0"/>
              <a:t>The Bermuda triangle</a:t>
            </a:r>
            <a:endParaRPr lang="ru-RU" sz="54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Картинка 31 из 17142"/>
          <p:cNvPicPr>
            <a:picLocks noChangeAspect="1" noChangeArrowheads="1"/>
          </p:cNvPicPr>
          <p:nvPr/>
        </p:nvPicPr>
        <p:blipFill>
          <a:blip r:embed="rId2"/>
          <a:srcRect/>
          <a:stretch>
            <a:fillRect/>
          </a:stretch>
        </p:blipFill>
        <p:spPr bwMode="auto">
          <a:xfrm>
            <a:off x="241300" y="260350"/>
            <a:ext cx="8578850" cy="6396038"/>
          </a:xfrm>
          <a:prstGeom prst="rect">
            <a:avLst/>
          </a:prstGeom>
          <a:noFill/>
          <a:ln w="9525">
            <a:noFill/>
            <a:miter lim="800000"/>
            <a:headEnd/>
            <a:tailEnd/>
          </a:ln>
        </p:spPr>
      </p:pic>
      <p:sp>
        <p:nvSpPr>
          <p:cNvPr id="2" name="Прямоугольник 1"/>
          <p:cNvSpPr/>
          <p:nvPr/>
        </p:nvSpPr>
        <p:spPr>
          <a:xfrm>
            <a:off x="900113" y="692150"/>
            <a:ext cx="4572000" cy="923925"/>
          </a:xfrm>
          <a:prstGeom prst="rect">
            <a:avLst/>
          </a:prstGeom>
        </p:spPr>
        <p:txBody>
          <a:bodyPr>
            <a:spAutoFit/>
          </a:bodyPr>
          <a:lstStyle/>
          <a:p>
            <a:pPr>
              <a:defRPr/>
            </a:pPr>
            <a:r>
              <a:rPr lang="en-US" b="1" dirty="0">
                <a:solidFill>
                  <a:schemeClr val="accent4">
                    <a:lumMod val="10000"/>
                  </a:schemeClr>
                </a:solidFill>
                <a:cs typeface="+mn-cs"/>
              </a:rPr>
              <a:t>Bermuda Triangle or Devil's Triangle located in the northwest Atlantic.</a:t>
            </a:r>
            <a:endParaRPr lang="ru-RU" b="1" dirty="0">
              <a:solidFill>
                <a:schemeClr val="accent4">
                  <a:lumMod val="10000"/>
                </a:schemeClr>
              </a:solidFill>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850" y="333375"/>
            <a:ext cx="3527425" cy="2584450"/>
          </a:xfrm>
          <a:prstGeom prst="rect">
            <a:avLst/>
          </a:prstGeom>
        </p:spPr>
        <p:style>
          <a:lnRef idx="1">
            <a:schemeClr val="accent1"/>
          </a:lnRef>
          <a:fillRef idx="3">
            <a:schemeClr val="accent1"/>
          </a:fillRef>
          <a:effectRef idx="2">
            <a:schemeClr val="accent1"/>
          </a:effectRef>
          <a:fontRef idx="minor">
            <a:schemeClr val="lt1"/>
          </a:fontRef>
        </p:style>
        <p:txBody>
          <a:bodyPr>
            <a:spAutoFit/>
          </a:bodyPr>
          <a:lstStyle/>
          <a:p>
            <a:pPr>
              <a:defRPr/>
            </a:pPr>
            <a:r>
              <a:rPr lang="en-US" dirty="0">
                <a:solidFill>
                  <a:schemeClr val="tx1"/>
                </a:solidFill>
              </a:rPr>
              <a:t>Mystery of the Bermuda </a:t>
            </a:r>
            <a:r>
              <a:rPr lang="en-US" dirty="0">
                <a:solidFill>
                  <a:schemeClr val="tx1"/>
                </a:solidFill>
              </a:rPr>
              <a:t>Triangle -</a:t>
            </a:r>
            <a:r>
              <a:rPr lang="en-US" dirty="0">
                <a:solidFill>
                  <a:schemeClr val="tx1"/>
                </a:solidFill>
              </a:rPr>
              <a:t> </a:t>
            </a:r>
            <a:r>
              <a:rPr lang="en-US" dirty="0">
                <a:solidFill>
                  <a:schemeClr val="tx1"/>
                </a:solidFill>
              </a:rPr>
              <a:t>this is a</a:t>
            </a:r>
            <a:r>
              <a:rPr lang="en-US" dirty="0">
                <a:solidFill>
                  <a:schemeClr val="tx1"/>
                </a:solidFill>
              </a:rPr>
              <a:t> secret life stopped </a:t>
            </a:r>
            <a:r>
              <a:rPr lang="en-US" dirty="0">
                <a:solidFill>
                  <a:schemeClr val="tx1"/>
                </a:solidFill>
              </a:rPr>
              <a:t>abruptly </a:t>
            </a:r>
            <a:r>
              <a:rPr lang="en-US" dirty="0">
                <a:solidFill>
                  <a:schemeClr val="tx1"/>
                </a:solidFill>
              </a:rPr>
              <a:t>Today, the </a:t>
            </a:r>
            <a:r>
              <a:rPr lang="en-US" dirty="0">
                <a:solidFill>
                  <a:schemeClr val="tx1"/>
                </a:solidFill>
              </a:rPr>
              <a:t>Bermuda triangle</a:t>
            </a:r>
            <a:r>
              <a:rPr lang="en-US" dirty="0">
                <a:solidFill>
                  <a:schemeClr val="tx1"/>
                </a:solidFill>
              </a:rPr>
              <a:t> is often called the most dangerous of the anomalous zone in the world - </a:t>
            </a:r>
            <a:r>
              <a:rPr lang="en-US" dirty="0">
                <a:solidFill>
                  <a:schemeClr val="tx1"/>
                </a:solidFill>
              </a:rPr>
              <a:t>people, ships </a:t>
            </a:r>
            <a:r>
              <a:rPr lang="en-US" dirty="0">
                <a:solidFill>
                  <a:schemeClr val="tx1"/>
                </a:solidFill>
              </a:rPr>
              <a:t>and planes disappear without a trace.</a:t>
            </a:r>
            <a:endParaRPr lang="ru-RU" dirty="0">
              <a:solidFill>
                <a:schemeClr val="tx1"/>
              </a:solidFill>
            </a:endParaRPr>
          </a:p>
        </p:txBody>
      </p:sp>
      <p:sp>
        <p:nvSpPr>
          <p:cNvPr id="4" name="Прямоугольник 3"/>
          <p:cNvSpPr/>
          <p:nvPr/>
        </p:nvSpPr>
        <p:spPr>
          <a:xfrm>
            <a:off x="4211638" y="4221163"/>
            <a:ext cx="4572000" cy="2308225"/>
          </a:xfrm>
          <a:prstGeom prst="rect">
            <a:avLst/>
          </a:prstGeom>
        </p:spPr>
        <p:style>
          <a:lnRef idx="1">
            <a:schemeClr val="dk1"/>
          </a:lnRef>
          <a:fillRef idx="3">
            <a:schemeClr val="dk1"/>
          </a:fillRef>
          <a:effectRef idx="2">
            <a:schemeClr val="dk1"/>
          </a:effectRef>
          <a:fontRef idx="minor">
            <a:schemeClr val="lt1"/>
          </a:fontRef>
        </p:style>
        <p:txBody>
          <a:bodyPr>
            <a:spAutoFit/>
          </a:bodyPr>
          <a:lstStyle/>
          <a:p>
            <a:pPr>
              <a:defRPr/>
            </a:pPr>
            <a:r>
              <a:rPr lang="en-US" dirty="0"/>
              <a:t>Conventionally, the symbolic nodes </a:t>
            </a:r>
            <a:r>
              <a:rPr lang="en-US" dirty="0"/>
              <a:t>of the</a:t>
            </a:r>
            <a:r>
              <a:rPr lang="en-US" dirty="0"/>
              <a:t> Bermuda Triangle </a:t>
            </a:r>
            <a:r>
              <a:rPr lang="en-US" dirty="0"/>
              <a:t>are southern </a:t>
            </a:r>
            <a:r>
              <a:rPr lang="en-US" dirty="0"/>
              <a:t>cape of Florida(Miami), Bermuda and Puerto Rico</a:t>
            </a:r>
            <a:r>
              <a:rPr lang="en-US" dirty="0"/>
              <a:t>. </a:t>
            </a:r>
            <a:r>
              <a:rPr lang="en-US" dirty="0"/>
              <a:t> </a:t>
            </a:r>
            <a:r>
              <a:rPr lang="en-US" dirty="0"/>
              <a:t>The </a:t>
            </a:r>
            <a:r>
              <a:rPr lang="en-US" dirty="0"/>
              <a:t>shape of a triangle is also </a:t>
            </a:r>
            <a:r>
              <a:rPr lang="en-US" dirty="0"/>
              <a:t>quite conventional</a:t>
            </a:r>
            <a:r>
              <a:rPr lang="en-US" dirty="0"/>
              <a:t>, the tragic disappearance occurring within and outside the Gulf of </a:t>
            </a:r>
            <a:r>
              <a:rPr lang="en-US" dirty="0"/>
              <a:t>Mexico and northern part of</a:t>
            </a:r>
            <a:r>
              <a:rPr lang="en-US" dirty="0"/>
              <a:t> </a:t>
            </a:r>
            <a:r>
              <a:rPr lang="en-US" dirty="0"/>
              <a:t>Caribbean sea.</a:t>
            </a:r>
            <a:endParaRPr lang="ru-RU" dirty="0"/>
          </a:p>
        </p:txBody>
      </p:sp>
      <p:pic>
        <p:nvPicPr>
          <p:cNvPr id="99332" name="Picture 4" descr="Картинка 69 из 17240"/>
          <p:cNvPicPr>
            <a:picLocks noChangeAspect="1" noChangeArrowheads="1"/>
          </p:cNvPicPr>
          <p:nvPr/>
        </p:nvPicPr>
        <p:blipFill>
          <a:blip r:embed="rId2" cstate="print">
            <a:duotone>
              <a:prstClr val="black"/>
              <a:schemeClr val="accent3">
                <a:tint val="45000"/>
                <a:satMod val="400000"/>
              </a:schemeClr>
            </a:duotone>
            <a:lum contrast="10000"/>
          </a:blip>
          <a:srcRect/>
          <a:stretch>
            <a:fillRect/>
          </a:stretch>
        </p:blipFill>
        <p:spPr bwMode="auto">
          <a:xfrm>
            <a:off x="4572000" y="332656"/>
            <a:ext cx="3923928" cy="2615953"/>
          </a:xfrm>
          <a:prstGeom prst="rect">
            <a:avLst/>
          </a:prstGeom>
          <a:ln>
            <a:noFill/>
          </a:ln>
          <a:effectLst>
            <a:outerShdw blurRad="292100" dist="139700" dir="2700000" algn="tl" rotWithShape="0">
              <a:srgbClr val="333333">
                <a:alpha val="65000"/>
              </a:srgbClr>
            </a:outerShdw>
          </a:effectLst>
        </p:spPr>
      </p:pic>
      <p:pic>
        <p:nvPicPr>
          <p:cNvPr id="99334" name="Picture 6" descr="Картинка 106 из 17240"/>
          <p:cNvPicPr>
            <a:picLocks noChangeAspect="1" noChangeArrowheads="1"/>
          </p:cNvPicPr>
          <p:nvPr/>
        </p:nvPicPr>
        <p:blipFill>
          <a:blip r:embed="rId3"/>
          <a:srcRect/>
          <a:stretch>
            <a:fillRect/>
          </a:stretch>
        </p:blipFill>
        <p:spPr bwMode="auto">
          <a:xfrm>
            <a:off x="250825" y="4005263"/>
            <a:ext cx="3529013" cy="247015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Картинка 56 из 390"/>
          <p:cNvPicPr>
            <a:picLocks noChangeAspect="1" noChangeArrowheads="1"/>
          </p:cNvPicPr>
          <p:nvPr/>
        </p:nvPicPr>
        <p:blipFill>
          <a:blip r:embed="rId2">
            <a:lum contrast="20000"/>
          </a:blip>
          <a:srcRect/>
          <a:stretch>
            <a:fillRect/>
          </a:stretch>
        </p:blipFill>
        <p:spPr bwMode="auto">
          <a:xfrm>
            <a:off x="0" y="0"/>
            <a:ext cx="9144000" cy="6858000"/>
          </a:xfrm>
          <a:prstGeom prst="rect">
            <a:avLst/>
          </a:prstGeom>
          <a:noFill/>
          <a:ln w="9525">
            <a:noFill/>
            <a:miter lim="800000"/>
            <a:headEnd/>
            <a:tailEnd/>
          </a:ln>
        </p:spPr>
      </p:pic>
      <p:sp>
        <p:nvSpPr>
          <p:cNvPr id="2" name="Прямоугольник 1"/>
          <p:cNvSpPr/>
          <p:nvPr/>
        </p:nvSpPr>
        <p:spPr>
          <a:xfrm>
            <a:off x="179512" y="4869160"/>
            <a:ext cx="4572000" cy="1754326"/>
          </a:xfrm>
          <a:prstGeom prst="rect">
            <a:avLst/>
          </a:prstGeom>
        </p:spPr>
        <p:txBody>
          <a:bodyPr>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defRPr/>
            </a:pPr>
            <a:r>
              <a:rPr lang="en-US" b="1" dirty="0">
                <a:ln/>
                <a:solidFill>
                  <a:schemeClr val="accent3"/>
                </a:solidFill>
                <a:cs typeface="+mn-cs"/>
              </a:rPr>
              <a:t>Modern history </a:t>
            </a:r>
            <a:r>
              <a:rPr lang="en-US" b="1" dirty="0">
                <a:ln/>
                <a:solidFill>
                  <a:schemeClr val="accent3"/>
                </a:solidFill>
                <a:cs typeface="+mn-cs"/>
              </a:rPr>
              <a:t>has</a:t>
            </a:r>
            <a:r>
              <a:rPr lang="en-US" b="1" dirty="0">
                <a:ln/>
                <a:solidFill>
                  <a:schemeClr val="accent3"/>
                </a:solidFill>
                <a:cs typeface="+mn-cs"/>
              </a:rPr>
              <a:t> about a hundred of mysterious disappearances in the </a:t>
            </a:r>
            <a:r>
              <a:rPr lang="en-US" b="1" dirty="0" err="1">
                <a:ln/>
                <a:solidFill>
                  <a:schemeClr val="accent3"/>
                </a:solidFill>
                <a:cs typeface="+mn-cs"/>
              </a:rPr>
              <a:t>BermudaTriangle</a:t>
            </a:r>
            <a:r>
              <a:rPr lang="en-US" b="1" dirty="0">
                <a:ln/>
                <a:solidFill>
                  <a:schemeClr val="accent3"/>
                </a:solidFill>
                <a:cs typeface="+mn-cs"/>
              </a:rPr>
              <a:t>. This is an area with difficult weather conditions and with very heavy traffic on the water and air.</a:t>
            </a:r>
            <a:endParaRPr lang="ru-RU" b="1" dirty="0">
              <a:ln/>
              <a:solidFill>
                <a:schemeClr val="accent3"/>
              </a:solidFill>
              <a:cs typeface="+mn-cs"/>
            </a:endParaRPr>
          </a:p>
        </p:txBody>
      </p:sp>
      <p:sp>
        <p:nvSpPr>
          <p:cNvPr id="16387" name="Прямоугольник 3"/>
          <p:cNvSpPr>
            <a:spLocks noChangeArrowheads="1"/>
          </p:cNvSpPr>
          <p:nvPr/>
        </p:nvSpPr>
        <p:spPr bwMode="auto">
          <a:xfrm>
            <a:off x="6480175" y="6550025"/>
            <a:ext cx="2663825" cy="307975"/>
          </a:xfrm>
          <a:prstGeom prst="rect">
            <a:avLst/>
          </a:prstGeom>
          <a:noFill/>
          <a:ln w="9525">
            <a:noFill/>
            <a:miter lim="800000"/>
            <a:headEnd/>
            <a:tailEnd/>
          </a:ln>
        </p:spPr>
        <p:txBody>
          <a:bodyPr>
            <a:spAutoFit/>
          </a:bodyPr>
          <a:lstStyle/>
          <a:p>
            <a:r>
              <a:rPr lang="en-US" sz="1400"/>
              <a:t>area of ​​the Bermuda Triangle</a:t>
            </a:r>
            <a:endParaRPr lang="ru-RU" sz="1400"/>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Картинка 14 из 101"/>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7410" name="Прямоугольник 3"/>
          <p:cNvSpPr>
            <a:spLocks noChangeArrowheads="1"/>
          </p:cNvSpPr>
          <p:nvPr/>
        </p:nvSpPr>
        <p:spPr bwMode="auto">
          <a:xfrm>
            <a:off x="4211638" y="404813"/>
            <a:ext cx="4572000" cy="646112"/>
          </a:xfrm>
          <a:prstGeom prst="rect">
            <a:avLst/>
          </a:prstGeom>
          <a:noFill/>
          <a:ln w="9525">
            <a:noFill/>
            <a:miter lim="800000"/>
            <a:headEnd/>
            <a:tailEnd/>
          </a:ln>
        </p:spPr>
        <p:txBody>
          <a:bodyPr>
            <a:spAutoFit/>
          </a:bodyPr>
          <a:lstStyle/>
          <a:p>
            <a:r>
              <a:rPr lang="en-US"/>
              <a:t>In 1963 he disappears cargo ship Marine Sulphur Queen 130m. </a:t>
            </a:r>
          </a:p>
        </p:txBody>
      </p:sp>
      <p:sp>
        <p:nvSpPr>
          <p:cNvPr id="17411" name="Прямоугольник 4"/>
          <p:cNvSpPr>
            <a:spLocks noChangeArrowheads="1"/>
          </p:cNvSpPr>
          <p:nvPr/>
        </p:nvSpPr>
        <p:spPr bwMode="auto">
          <a:xfrm>
            <a:off x="250825" y="4508500"/>
            <a:ext cx="4572000" cy="2032000"/>
          </a:xfrm>
          <a:prstGeom prst="rect">
            <a:avLst/>
          </a:prstGeom>
          <a:noFill/>
          <a:ln w="9525">
            <a:noFill/>
            <a:miter lim="800000"/>
            <a:headEnd/>
            <a:tailEnd/>
          </a:ln>
        </p:spPr>
        <p:txBody>
          <a:bodyPr>
            <a:spAutoFit/>
          </a:bodyPr>
          <a:lstStyle/>
          <a:p>
            <a:r>
              <a:rPr lang="en-US"/>
              <a:t>Long ship disappeared without distress, and his remains were not found. The exact location of the vessel at the time of extinction is unknown, but his course has given reason to talk about the disappearance of Marine Sulphur Queen in the Bermuda Triangle.</a:t>
            </a:r>
            <a:endParaRPr lang="ru-RU"/>
          </a:p>
        </p:txBody>
      </p:sp>
    </p:spTree>
  </p:cSld>
  <p:clrMapOvr>
    <a:masterClrMapping/>
  </p:clrMapOvr>
  <p:transition>
    <p:diamon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3789040"/>
            <a:ext cx="3744416" cy="1477328"/>
          </a:xfrm>
          <a:prstGeom prst="rect">
            <a:avLst/>
          </a:prstGeom>
        </p:spPr>
        <p:style>
          <a:lnRef idx="1">
            <a:schemeClr val="accent1"/>
          </a:lnRef>
          <a:fillRef idx="3">
            <a:schemeClr val="accent1"/>
          </a:fillRef>
          <a:effectRef idx="2">
            <a:schemeClr val="accent1"/>
          </a:effectRef>
          <a:fontRef idx="minor">
            <a:schemeClr val="lt1"/>
          </a:fontRef>
        </p:style>
        <p:txBody>
          <a:bodyPr>
            <a:spAutoFit/>
          </a:bodyPr>
          <a:lstStyle/>
          <a:p>
            <a:pPr>
              <a:defRPr/>
            </a:pPr>
            <a:r>
              <a:rPr lang="en-US"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The last words of the crew: </a:t>
            </a:r>
            <a:r>
              <a:rPr lang="en-US" b="1" i="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"We </a:t>
            </a:r>
            <a:r>
              <a:rPr lang="en-US" b="1" i="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are entering white water, nothing seems right. We don't know where we are, the water is green, no white". </a:t>
            </a:r>
            <a:endParaRPr lang="ru-RU" b="1" i="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18434" name="Прямоугольник 2"/>
          <p:cNvSpPr>
            <a:spLocks noChangeArrowheads="1"/>
          </p:cNvSpPr>
          <p:nvPr/>
        </p:nvSpPr>
        <p:spPr bwMode="auto">
          <a:xfrm>
            <a:off x="395288" y="908050"/>
            <a:ext cx="4068762" cy="1477963"/>
          </a:xfrm>
          <a:prstGeom prst="rect">
            <a:avLst/>
          </a:prstGeom>
          <a:noFill/>
          <a:ln w="9525">
            <a:noFill/>
            <a:miter lim="800000"/>
            <a:headEnd/>
            <a:tailEnd/>
          </a:ln>
        </p:spPr>
        <p:txBody>
          <a:bodyPr>
            <a:spAutoFit/>
          </a:bodyPr>
          <a:lstStyle/>
          <a:p>
            <a:r>
              <a:rPr lang="en-US"/>
              <a:t>Five torpedo bombers of the "Avenger" with an experienced crew, and suddenly disappeared during a routine flight in clear weather and calm seas over.</a:t>
            </a:r>
            <a:endParaRPr lang="ru-RU"/>
          </a:p>
        </p:txBody>
      </p:sp>
      <p:pic>
        <p:nvPicPr>
          <p:cNvPr id="112642" name="Picture 2" descr="Картинка 4 из 49"/>
          <p:cNvPicPr>
            <a:picLocks noChangeAspect="1" noChangeArrowheads="1"/>
          </p:cNvPicPr>
          <p:nvPr/>
        </p:nvPicPr>
        <p:blipFill>
          <a:blip r:embed="rId2" cstate="print">
            <a:duotone>
              <a:schemeClr val="bg2">
                <a:shade val="45000"/>
                <a:satMod val="135000"/>
              </a:schemeClr>
              <a:prstClr val="white"/>
            </a:duotone>
            <a:lum contrast="10000"/>
          </a:blip>
          <a:srcRect/>
          <a:stretch>
            <a:fillRect/>
          </a:stretch>
        </p:blipFill>
        <p:spPr bwMode="auto">
          <a:xfrm>
            <a:off x="4788024" y="548680"/>
            <a:ext cx="3816424" cy="579516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spli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2" descr="Картинка 8 из 1948"/>
          <p:cNvPicPr>
            <a:picLocks noChangeAspect="1" noChangeArrowheads="1"/>
          </p:cNvPicPr>
          <p:nvPr/>
        </p:nvPicPr>
        <p:blipFill>
          <a:blip r:embed="rId2"/>
          <a:srcRect l="3000" t="4605" r="3986" b="14808"/>
          <a:stretch>
            <a:fillRect/>
          </a:stretch>
        </p:blipFill>
        <p:spPr bwMode="auto">
          <a:xfrm>
            <a:off x="2411413" y="2492375"/>
            <a:ext cx="4464050" cy="2519363"/>
          </a:xfrm>
          <a:prstGeom prst="rect">
            <a:avLst/>
          </a:prstGeom>
          <a:ln>
            <a:noFill/>
          </a:ln>
          <a:effectLst>
            <a:outerShdw blurRad="292100" dist="139700" dir="2700000" algn="tl" rotWithShape="0">
              <a:srgbClr val="333333">
                <a:alpha val="65000"/>
              </a:srgbClr>
            </a:outerShdw>
          </a:effectLst>
        </p:spPr>
      </p:pic>
      <p:pic>
        <p:nvPicPr>
          <p:cNvPr id="114692" name="Picture 4" descr="Картинка 32 из 387"/>
          <p:cNvPicPr>
            <a:picLocks noChangeAspect="1" noChangeArrowheads="1"/>
          </p:cNvPicPr>
          <p:nvPr/>
        </p:nvPicPr>
        <p:blipFill>
          <a:blip r:embed="rId3">
            <a:lum contrast="10000"/>
          </a:blip>
          <a:srcRect/>
          <a:stretch>
            <a:fillRect/>
          </a:stretch>
        </p:blipFill>
        <p:spPr bwMode="auto">
          <a:xfrm>
            <a:off x="2195513" y="5084763"/>
            <a:ext cx="4884737" cy="1651000"/>
          </a:xfrm>
          <a:prstGeom prst="rect">
            <a:avLst/>
          </a:prstGeom>
          <a:ln>
            <a:noFill/>
          </a:ln>
          <a:effectLst>
            <a:outerShdw blurRad="292100" dist="139700" dir="2700000" algn="tl" rotWithShape="0">
              <a:srgbClr val="333333">
                <a:alpha val="65000"/>
              </a:srgbClr>
            </a:outerShdw>
          </a:effectLst>
        </p:spPr>
      </p:pic>
      <p:sp>
        <p:nvSpPr>
          <p:cNvPr id="19459" name="Прямоугольник 1"/>
          <p:cNvSpPr>
            <a:spLocks noChangeArrowheads="1"/>
          </p:cNvSpPr>
          <p:nvPr/>
        </p:nvSpPr>
        <p:spPr bwMode="auto">
          <a:xfrm>
            <a:off x="395288" y="333375"/>
            <a:ext cx="4572000" cy="922338"/>
          </a:xfrm>
          <a:prstGeom prst="rect">
            <a:avLst/>
          </a:prstGeom>
          <a:noFill/>
          <a:ln w="9525">
            <a:noFill/>
            <a:miter lim="800000"/>
            <a:headEnd/>
            <a:tailEnd/>
          </a:ln>
        </p:spPr>
        <p:txBody>
          <a:bodyPr>
            <a:spAutoFit/>
          </a:bodyPr>
          <a:lstStyle/>
          <a:p>
            <a:r>
              <a:rPr lang="en-US" i="1"/>
              <a:t>The best-known theories that attempt to explain the mystery of the Bermuda Triangle are:</a:t>
            </a:r>
            <a:endParaRPr lang="ru-RU" i="1"/>
          </a:p>
        </p:txBody>
      </p:sp>
      <p:sp>
        <p:nvSpPr>
          <p:cNvPr id="19460" name="Прямоугольник 2"/>
          <p:cNvSpPr>
            <a:spLocks noChangeArrowheads="1"/>
          </p:cNvSpPr>
          <p:nvPr/>
        </p:nvSpPr>
        <p:spPr bwMode="auto">
          <a:xfrm>
            <a:off x="3492500" y="692150"/>
            <a:ext cx="5305425" cy="1739900"/>
          </a:xfrm>
          <a:prstGeom prst="rect">
            <a:avLst/>
          </a:prstGeom>
          <a:noFill/>
          <a:ln w="9525">
            <a:noFill/>
            <a:miter lim="800000"/>
            <a:headEnd/>
            <a:tailEnd/>
          </a:ln>
        </p:spPr>
        <p:txBody>
          <a:bodyPr>
            <a:spAutoFit/>
          </a:bodyPr>
          <a:lstStyle/>
          <a:p>
            <a:pPr>
              <a:buFont typeface="Wingdings" pitchFamily="2" charset="2"/>
              <a:buChar char="v"/>
            </a:pPr>
            <a:r>
              <a:rPr lang="en-US"/>
              <a:t> wandering huge wave height 30m</a:t>
            </a:r>
          </a:p>
          <a:p>
            <a:pPr>
              <a:buFont typeface="Wingdings" pitchFamily="2" charset="2"/>
              <a:buChar char="v"/>
            </a:pPr>
            <a:r>
              <a:rPr lang="en-US"/>
              <a:t> powerful warm Gulf Stream, which    </a:t>
            </a:r>
          </a:p>
          <a:p>
            <a:r>
              <a:rPr lang="en-US"/>
              <a:t>causes sudden changes in weather in the Bermuda Triangle</a:t>
            </a:r>
          </a:p>
          <a:p>
            <a:pPr>
              <a:buFont typeface="Wingdings" pitchFamily="2" charset="2"/>
              <a:buChar char="v"/>
            </a:pPr>
            <a:r>
              <a:rPr lang="en-US"/>
              <a:t> features of bottom topography under the water the Bermuda Triangle, and others.</a:t>
            </a:r>
            <a:endParaRPr lang="ru-RU"/>
          </a:p>
        </p:txBody>
      </p:sp>
      <p:sp>
        <p:nvSpPr>
          <p:cNvPr id="19461" name="Прямоугольник 4"/>
          <p:cNvSpPr>
            <a:spLocks noChangeArrowheads="1"/>
          </p:cNvSpPr>
          <p:nvPr/>
        </p:nvSpPr>
        <p:spPr bwMode="auto">
          <a:xfrm>
            <a:off x="3348038" y="4221163"/>
            <a:ext cx="1416050" cy="369887"/>
          </a:xfrm>
          <a:prstGeom prst="rect">
            <a:avLst/>
          </a:prstGeom>
          <a:noFill/>
          <a:ln w="9525">
            <a:noFill/>
            <a:miter lim="800000"/>
            <a:headEnd/>
            <a:tailEnd/>
          </a:ln>
        </p:spPr>
        <p:txBody>
          <a:bodyPr wrap="none">
            <a:spAutoFit/>
          </a:bodyPr>
          <a:lstStyle/>
          <a:p>
            <a:r>
              <a:rPr lang="en-US"/>
              <a:t>Gulf Stream</a:t>
            </a: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114690"/>
                                        </p:tgtEl>
                                        <p:attrNameLst>
                                          <p:attrName>style.visibility</p:attrName>
                                        </p:attrNameLst>
                                      </p:cBhvr>
                                      <p:to>
                                        <p:strVal val="visible"/>
                                      </p:to>
                                    </p:set>
                                    <p:animEffect transition="in" filter="diamond(in)">
                                      <p:cBhvr>
                                        <p:cTn id="7" dur="2000"/>
                                        <p:tgtEl>
                                          <p:spTgt spid="114690"/>
                                        </p:tgtEl>
                                      </p:cBhvr>
                                    </p:animEffect>
                                  </p:childTnLst>
                                </p:cTn>
                              </p:par>
                            </p:childTnLst>
                          </p:cTn>
                        </p:par>
                        <p:par>
                          <p:cTn id="8" fill="hold">
                            <p:stCondLst>
                              <p:cond delay="2000"/>
                            </p:stCondLst>
                            <p:childTnLst>
                              <p:par>
                                <p:cTn id="9" presetID="8" presetClass="entr" presetSubtype="16" fill="hold" nodeType="afterEffect">
                                  <p:stCondLst>
                                    <p:cond delay="0"/>
                                  </p:stCondLst>
                                  <p:childTnLst>
                                    <p:set>
                                      <p:cBhvr>
                                        <p:cTn id="10" dur="1" fill="hold">
                                          <p:stCondLst>
                                            <p:cond delay="0"/>
                                          </p:stCondLst>
                                        </p:cTn>
                                        <p:tgtEl>
                                          <p:spTgt spid="114692"/>
                                        </p:tgtEl>
                                        <p:attrNameLst>
                                          <p:attrName>style.visibility</p:attrName>
                                        </p:attrNameLst>
                                      </p:cBhvr>
                                      <p:to>
                                        <p:strVal val="visible"/>
                                      </p:to>
                                    </p:set>
                                    <p:animEffect transition="in" filter="diamond(in)">
                                      <p:cBhvr>
                                        <p:cTn id="11" dur="2000"/>
                                        <p:tgtEl>
                                          <p:spTgt spid="1146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01072121">
  <a:themeElements>
    <a:clrScheme name="Тема Office 11">
      <a:dk1>
        <a:srgbClr val="005A58"/>
      </a:dk1>
      <a:lt1>
        <a:srgbClr val="FFFFFF"/>
      </a:lt1>
      <a:dk2>
        <a:srgbClr val="33CCCC"/>
      </a:dk2>
      <a:lt2>
        <a:srgbClr val="FFFF99"/>
      </a:lt2>
      <a:accent1>
        <a:srgbClr val="006462"/>
      </a:accent1>
      <a:accent2>
        <a:srgbClr val="6D6FC7"/>
      </a:accent2>
      <a:accent3>
        <a:srgbClr val="ADE2E2"/>
      </a:accent3>
      <a:accent4>
        <a:srgbClr val="DADADA"/>
      </a:accent4>
      <a:accent5>
        <a:srgbClr val="AAB8B7"/>
      </a:accent5>
      <a:accent6>
        <a:srgbClr val="6264B4"/>
      </a:accent6>
      <a:hlink>
        <a:srgbClr val="00FFFF"/>
      </a:hlink>
      <a:folHlink>
        <a:srgbClr val="00FF00"/>
      </a:folHlink>
    </a:clrScheme>
    <a:fontScheme name="Тема Office">
      <a:majorFont>
        <a:latin typeface="Arial Black"/>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Тема Office 6">
        <a:dk1>
          <a:srgbClr val="DCEBE6"/>
        </a:dk1>
        <a:lt1>
          <a:srgbClr val="FFFFFF"/>
        </a:lt1>
        <a:dk2>
          <a:srgbClr val="000000"/>
        </a:dk2>
        <a:lt2>
          <a:srgbClr val="333333"/>
        </a:lt2>
        <a:accent1>
          <a:srgbClr val="3374A1"/>
        </a:accent1>
        <a:accent2>
          <a:srgbClr val="3B2E8A"/>
        </a:accent2>
        <a:accent3>
          <a:srgbClr val="FFFFFF"/>
        </a:accent3>
        <a:accent4>
          <a:srgbClr val="BCC9C4"/>
        </a:accent4>
        <a:accent5>
          <a:srgbClr val="ADBCCD"/>
        </a:accent5>
        <a:accent6>
          <a:srgbClr val="35297D"/>
        </a:accent6>
        <a:hlink>
          <a:srgbClr val="00FFFF"/>
        </a:hlink>
        <a:folHlink>
          <a:srgbClr val="FFCC00"/>
        </a:folHlink>
      </a:clrScheme>
      <a:clrMap bg1="lt1" tx1="dk1" bg2="lt2" tx2="dk2" accent1="accent1" accent2="accent2" accent3="accent3" accent4="accent4" accent5="accent5" accent6="accent6" hlink="hlink" folHlink="folHlink"/>
    </a:extraClrScheme>
    <a:extraClrScheme>
      <a:clrScheme name="Тема Office 7">
        <a:dk1>
          <a:srgbClr val="3E3E5C"/>
        </a:dk1>
        <a:lt1>
          <a:srgbClr val="FFFFFF"/>
        </a:lt1>
        <a:dk2>
          <a:srgbClr val="B9B9D7"/>
        </a:dk2>
        <a:lt2>
          <a:srgbClr val="FFFFFF"/>
        </a:lt2>
        <a:accent1>
          <a:srgbClr val="60597B"/>
        </a:accent1>
        <a:accent2>
          <a:srgbClr val="6666FF"/>
        </a:accent2>
        <a:accent3>
          <a:srgbClr val="D9D9E8"/>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Тема Office 8">
        <a:dk1>
          <a:srgbClr val="CCCC99"/>
        </a:dk1>
        <a:lt1>
          <a:srgbClr val="FFFFCC"/>
        </a:lt1>
        <a:dk2>
          <a:srgbClr val="DFD293"/>
        </a:dk2>
        <a:lt2>
          <a:srgbClr val="5C1F00"/>
        </a:lt2>
        <a:accent1>
          <a:srgbClr val="78783C"/>
        </a:accent1>
        <a:accent2>
          <a:srgbClr val="FFFFCC"/>
        </a:accent2>
        <a:accent3>
          <a:srgbClr val="FFFFE2"/>
        </a:accent3>
        <a:accent4>
          <a:srgbClr val="AEAE82"/>
        </a:accent4>
        <a:accent5>
          <a:srgbClr val="BEBEAF"/>
        </a:accent5>
        <a:accent6>
          <a:srgbClr val="E7E7B9"/>
        </a:accent6>
        <a:hlink>
          <a:srgbClr val="990000"/>
        </a:hlink>
        <a:folHlink>
          <a:srgbClr val="663300"/>
        </a:folHlink>
      </a:clrScheme>
      <a:clrMap bg1="lt1" tx1="dk1" bg2="lt2" tx2="dk2" accent1="accent1" accent2="accent2" accent3="accent3" accent4="accent4" accent5="accent5" accent6="accent6" hlink="hlink" folHlink="folHlink"/>
    </a:extraClrScheme>
    <a:extraClrScheme>
      <a:clrScheme name="Тема Office 9">
        <a:dk1>
          <a:srgbClr val="2D2015"/>
        </a:dk1>
        <a:lt1>
          <a:srgbClr val="D2D2D2"/>
        </a:lt1>
        <a:dk2>
          <a:srgbClr val="CCCCA5"/>
        </a:dk2>
        <a:lt2>
          <a:srgbClr val="DFC08D"/>
        </a:lt2>
        <a:accent1>
          <a:srgbClr val="666666"/>
        </a:accent1>
        <a:accent2>
          <a:srgbClr val="0066FF"/>
        </a:accent2>
        <a:accent3>
          <a:srgbClr val="E2E2CF"/>
        </a:accent3>
        <a:accent4>
          <a:srgbClr val="B3B3B3"/>
        </a:accent4>
        <a:accent5>
          <a:srgbClr val="B8B8B8"/>
        </a:accent5>
        <a:accent6>
          <a:srgbClr val="005CE7"/>
        </a:accent6>
        <a:hlink>
          <a:srgbClr val="66CCFF"/>
        </a:hlink>
        <a:folHlink>
          <a:srgbClr val="FAF0C8"/>
        </a:folHlink>
      </a:clrScheme>
      <a:clrMap bg1="dk2" tx1="lt1" bg2="dk1" tx2="lt2" accent1="accent1" accent2="accent2" accent3="accent3" accent4="accent4" accent5="accent5" accent6="accent6" hlink="hlink" folHlink="folHlink"/>
    </a:extraClrScheme>
    <a:extraClrScheme>
      <a:clrScheme name="Тема Office 10">
        <a:dk1>
          <a:srgbClr val="2D2015"/>
        </a:dk1>
        <a:lt1>
          <a:srgbClr val="D2D2D2"/>
        </a:lt1>
        <a:dk2>
          <a:srgbClr val="73CDFF"/>
        </a:dk2>
        <a:lt2>
          <a:srgbClr val="DFC08D"/>
        </a:lt2>
        <a:accent1>
          <a:srgbClr val="666666"/>
        </a:accent1>
        <a:accent2>
          <a:srgbClr val="0066FF"/>
        </a:accent2>
        <a:accent3>
          <a:srgbClr val="BCE3FF"/>
        </a:accent3>
        <a:accent4>
          <a:srgbClr val="B3B3B3"/>
        </a:accent4>
        <a:accent5>
          <a:srgbClr val="B8B8B8"/>
        </a:accent5>
        <a:accent6>
          <a:srgbClr val="005CE7"/>
        </a:accent6>
        <a:hlink>
          <a:srgbClr val="66CCFF"/>
        </a:hlink>
        <a:folHlink>
          <a:srgbClr val="FAF0C8"/>
        </a:folHlink>
      </a:clrScheme>
      <a:clrMap bg1="dk2" tx1="lt1" bg2="dk1" tx2="lt2" accent1="accent1" accent2="accent2" accent3="accent3" accent4="accent4" accent5="accent5" accent6="accent6" hlink="hlink" folHlink="folHlink"/>
    </a:extraClrScheme>
    <a:extraClrScheme>
      <a:clrScheme name="Тема Office 11">
        <a:dk1>
          <a:srgbClr val="005A58"/>
        </a:dk1>
        <a:lt1>
          <a:srgbClr val="FFFFFF"/>
        </a:lt1>
        <a:dk2>
          <a:srgbClr val="33CCCC"/>
        </a:dk2>
        <a:lt2>
          <a:srgbClr val="FFFF99"/>
        </a:lt2>
        <a:accent1>
          <a:srgbClr val="006462"/>
        </a:accent1>
        <a:accent2>
          <a:srgbClr val="6D6FC7"/>
        </a:accent2>
        <a:accent3>
          <a:srgbClr val="ADE2E2"/>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Тема Office 12">
        <a:dk1>
          <a:srgbClr val="003366"/>
        </a:dk1>
        <a:lt1>
          <a:srgbClr val="FFFFFF"/>
        </a:lt1>
        <a:dk2>
          <a:srgbClr val="000066"/>
        </a:dk2>
        <a:lt2>
          <a:srgbClr val="CCFFFF"/>
        </a:lt2>
        <a:accent1>
          <a:srgbClr val="3366CC"/>
        </a:accent1>
        <a:accent2>
          <a:srgbClr val="00B000"/>
        </a:accent2>
        <a:accent3>
          <a:srgbClr val="AAAAB8"/>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01072121</Template>
  <TotalTime>122</TotalTime>
  <Words>222</Words>
  <Application>Microsoft Office PowerPoint</Application>
  <PresentationFormat>Экран (4:3)</PresentationFormat>
  <Paragraphs>14</Paragraphs>
  <Slides>7</Slides>
  <Notes>0</Notes>
  <HiddenSlides>0</HiddenSlides>
  <MMClips>0</MMClips>
  <ScaleCrop>false</ScaleCrop>
  <HeadingPairs>
    <vt:vector size="6" baseType="variant">
      <vt:variant>
        <vt:lpstr>Использованные шрифты</vt:lpstr>
      </vt:variant>
      <vt:variant>
        <vt:i4>4</vt:i4>
      </vt:variant>
      <vt:variant>
        <vt:lpstr>Шаблон оформления</vt:lpstr>
      </vt:variant>
      <vt:variant>
        <vt:i4>2</vt:i4>
      </vt:variant>
      <vt:variant>
        <vt:lpstr>Заголовки слайдов</vt:lpstr>
      </vt:variant>
      <vt:variant>
        <vt:i4>7</vt:i4>
      </vt:variant>
    </vt:vector>
  </HeadingPairs>
  <TitlesOfParts>
    <vt:vector size="13" baseType="lpstr">
      <vt:lpstr>Arial</vt:lpstr>
      <vt:lpstr>Arial Black</vt:lpstr>
      <vt:lpstr>Calibri</vt:lpstr>
      <vt:lpstr>Wingdings</vt:lpstr>
      <vt:lpstr>01072121</vt:lpstr>
      <vt:lpstr>01072121</vt:lpstr>
      <vt:lpstr>The Bermuda triangle</vt:lpstr>
      <vt:lpstr>Слайд 2</vt:lpstr>
      <vt:lpstr>Слайд 3</vt:lpstr>
      <vt:lpstr>Слайд 4</vt:lpstr>
      <vt:lpstr>Слайд 5</vt:lpstr>
      <vt:lpstr>Слайд 6</vt:lpstr>
      <vt:lpstr>Слайд 7</vt:lpstr>
    </vt:vector>
  </TitlesOfParts>
  <Manager/>
  <Company>INOE.NAME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Bermuda triangle</dc:title>
  <dc:subject/>
  <dc:creator>Дениска</dc:creator>
  <cp:keywords/>
  <dc:description/>
  <cp:lastModifiedBy>Пользователь</cp:lastModifiedBy>
  <cp:revision>14</cp:revision>
  <dcterms:created xsi:type="dcterms:W3CDTF">2012-03-13T17:20:34Z</dcterms:created>
  <dcterms:modified xsi:type="dcterms:W3CDTF">2013-12-03T15:46:21Z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TC010721211049</vt:lpwstr>
  </property>
</Properties>
</file>