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6" r:id="rId2"/>
    <p:sldId id="262" r:id="rId3"/>
    <p:sldId id="263" r:id="rId4"/>
    <p:sldId id="264" r:id="rId5"/>
    <p:sldId id="265" r:id="rId6"/>
    <p:sldId id="267" r:id="rId7"/>
    <p:sldId id="258" r:id="rId8"/>
    <p:sldId id="259" r:id="rId9"/>
    <p:sldId id="260" r:id="rId10"/>
    <p:sldId id="261" r:id="rId11"/>
    <p:sldId id="269" r:id="rId12"/>
    <p:sldId id="268" r:id="rId13"/>
    <p:sldId id="271" r:id="rId14"/>
    <p:sldId id="273" r:id="rId15"/>
    <p:sldId id="274" r:id="rId16"/>
    <p:sldId id="275" r:id="rId17"/>
    <p:sldId id="276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2" autoAdjust="0"/>
    <p:restoredTop sz="94639" autoAdjust="0"/>
  </p:normalViewPr>
  <p:slideViewPr>
    <p:cSldViewPr>
      <p:cViewPr varScale="1">
        <p:scale>
          <a:sx n="75" d="100"/>
          <a:sy n="75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89A3831-6831-4EE8-A28B-64BF1811FAD9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E4E8A3-6AF7-4762-9542-508DDEB2CA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868" y="428604"/>
            <a:ext cx="5256584" cy="107721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Сеть торговых автоматов по продаже горячих напитков.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0430" y="1857364"/>
            <a:ext cx="5245466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 Ларин М.С. 10 «В»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cer\Desktop\5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2" y="260648"/>
            <a:ext cx="2527927" cy="547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214686"/>
            <a:ext cx="4687893" cy="3514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00430" y="2571744"/>
            <a:ext cx="5245466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0162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828" y="303039"/>
            <a:ext cx="8578652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Юридический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план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3828" y="1443091"/>
            <a:ext cx="8578652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Установка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автоматов не требует лицензирования и получения специальных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разрешений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(ГРАЖДАНСКИЙ КОДЕКС РФ. СТАТЬЯ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498).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828" y="2169730"/>
            <a:ext cx="8578652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случаях, когда продажа товаров производится с использованием автоматов, владелец автоматов обязан довести до покупателей информацию о продавце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товаров.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044" y="2895327"/>
            <a:ext cx="8578652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Договор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розничной купли-продажи с использованием автоматов считается заключенным с момента совершения покупателем действий, необходимых для получения товара</a:t>
            </a:r>
            <a:r>
              <a:rPr lang="ru-RU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260" y="3933056"/>
            <a:ext cx="8575436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покупателю не предоставляется оплаченный товар, продавец обязан по требованию покупателя незамедлительно предоставить покупателю товар или возвратить уплаченную им сумму.</a:t>
            </a:r>
          </a:p>
        </p:txBody>
      </p:sp>
    </p:spTree>
    <p:extLst>
      <p:ext uri="{BB962C8B-B14F-4D97-AF65-F5344CB8AC3E}">
        <p14:creationId xmlns:p14="http://schemas.microsoft.com/office/powerpoint/2010/main" xmlns="" val="3348682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134" y="260648"/>
            <a:ext cx="8424936" cy="11079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 Финансовый план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5134" y="1772816"/>
            <a:ext cx="8424936" cy="120032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выборе цены продажи необходимо учитывать не только себестоимость продукта, но и место установки автомата, и покупательную способность клиентов.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 окупаемости проекта достигается в момент, когда нарастающий итог прибыли от реализации продукции перекрывает инвестиционные затраты проекта.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5134" y="3140968"/>
            <a:ext cx="8453330" cy="175432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Окупаемость торгового автомата зависит от многих факторов: от цены торгового автомата, от количества выпиваемых чашек, от цены на ингредиенты, от наличия пункта общественного питания рядом с автоматом и др. Каждый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вендор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может повлиять на сроки окупаемости приобретенного автомата, установив его в заранее проходимом месте или в месте, где люди подолгу находятся, а в радиусе 300 метров нет конкурентов.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2816742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0762329"/>
              </p:ext>
            </p:extLst>
          </p:nvPr>
        </p:nvGraphicFramePr>
        <p:xfrm>
          <a:off x="719572" y="1700808"/>
          <a:ext cx="7632848" cy="42484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{22838BEF-8BB2-4498-84A7-C5851F593DF1}</a:tableStyleId>
              </a:tblPr>
              <a:tblGrid>
                <a:gridCol w="1496670"/>
                <a:gridCol w="170599"/>
                <a:gridCol w="1568394"/>
                <a:gridCol w="255747"/>
                <a:gridCol w="954493"/>
                <a:gridCol w="1136111"/>
                <a:gridCol w="1136111"/>
                <a:gridCol w="914723"/>
              </a:tblGrid>
              <a:tr h="996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напитка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Ингредиенты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Норма расхода на 1 порцию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Ед. измерения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Стоимость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(руб.)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Цена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продажи (руб.)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4569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кофе "</a:t>
                      </a:r>
                      <a:r>
                        <a:rPr lang="ru-RU" sz="1400" dirty="0" smtClean="0">
                          <a:effectLst/>
                        </a:rPr>
                        <a:t>Экспрессо</a:t>
                      </a:r>
                      <a:r>
                        <a:rPr lang="ru-RU" sz="1400" dirty="0">
                          <a:effectLst/>
                        </a:rPr>
                        <a:t>" 160 мл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кофе зерно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Гр.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6.62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90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сахар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Гр.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0.32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0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стакан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Шт.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6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размешиватель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Шт.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0.37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841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Себестоимость порции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8.31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17.15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8046">
                <a:tc rowSpan="4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кофе "Классик" 160 мл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кофе зерно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6.16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902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сахар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0.32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02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стакан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Шт.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536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размешиватель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Шт.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0.37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628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Себестоимость порции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9.05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20.00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260648"/>
            <a:ext cx="8280920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полной загрузки автомата требуются кофейные зерна — 3 кг, сливки — 3,5 кг, шоколад — 3,5 кг, сахар – 3 кг.,  чай — 3,5 кг, вода — 20 л, пластиковые (картонные) стаканы — 600 штук, палочки для размешивания — 600 штук.</a:t>
            </a:r>
          </a:p>
        </p:txBody>
      </p:sp>
    </p:spTree>
    <p:extLst>
      <p:ext uri="{BB962C8B-B14F-4D97-AF65-F5344CB8AC3E}">
        <p14:creationId xmlns:p14="http://schemas.microsoft.com/office/powerpoint/2010/main" xmlns="" val="3599798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24936" cy="110799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Капитальные 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затраты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1725603"/>
              </p:ext>
            </p:extLst>
          </p:nvPr>
        </p:nvGraphicFramePr>
        <p:xfrm>
          <a:off x="683567" y="1988840"/>
          <a:ext cx="7704857" cy="3312369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440083"/>
                <a:gridCol w="3154778"/>
                <a:gridCol w="1208522"/>
                <a:gridCol w="1329629"/>
                <a:gridCol w="1571845"/>
              </a:tblGrid>
              <a:tr h="427632">
                <a:tc gridSpan="2"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Объекты инвестиций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Кол-во ед./кг 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Цена за ед./кг (руб.)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Всего (руб.)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2506"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1.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Кофе-автоматы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100000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100000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3816"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2.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</a:rPr>
                        <a:t>Ингредиенты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3307"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2.1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Кофе «Классик» зерна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3 (кг)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880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2640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7161"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2.2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Кофе «</a:t>
                      </a:r>
                      <a:r>
                        <a:rPr lang="ru-RU" sz="1400" dirty="0" smtClean="0">
                          <a:effectLst/>
                        </a:rPr>
                        <a:t>Экспрессо</a:t>
                      </a:r>
                      <a:r>
                        <a:rPr lang="ru-RU" sz="1400" dirty="0">
                          <a:effectLst/>
                        </a:rPr>
                        <a:t>» зерна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3 (кг)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946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2838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17161"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2.3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Сливки растворимые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3 (кг)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200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600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3816"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2.4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Шоколад растворимый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3 (кг)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190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480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25398"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2.5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Сахар растворимый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3 (кг)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40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120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43216"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2.6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Чай растворимый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3 (кг)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180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540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3816"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3.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Стаканчики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700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700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4888"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4.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Размешиватель 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700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>
                          <a:effectLst/>
                        </a:rPr>
                        <a:t>0.37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259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9652">
                <a:tc gridSpan="4"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Итого: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108177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48235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20688"/>
            <a:ext cx="8568952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Расчет окупаемости оборудования в зависимости от количества продаж напитков в торговой точке за 1 месяц на 1 автомат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04171072"/>
              </p:ext>
            </p:extLst>
          </p:nvPr>
        </p:nvGraphicFramePr>
        <p:xfrm>
          <a:off x="323528" y="1772814"/>
          <a:ext cx="8496944" cy="316835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{22838BEF-8BB2-4498-84A7-C5851F593DF1}</a:tableStyleId>
              </a:tblPr>
              <a:tblGrid>
                <a:gridCol w="1229462"/>
                <a:gridCol w="1092854"/>
                <a:gridCol w="846961"/>
                <a:gridCol w="956247"/>
                <a:gridCol w="601830"/>
                <a:gridCol w="718703"/>
                <a:gridCol w="818639"/>
                <a:gridCol w="1139394"/>
                <a:gridCol w="1092854"/>
              </a:tblGrid>
              <a:tr h="17263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Стоимость автомата в руб.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Прогноз на кол-во продаж за 1 раб. день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Кол-во дней работы в сети в месяц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Себестоимость ингредиентов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Продажная цена напитка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Арендная плата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Налоговые платежи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Автоматизация авто и расходы на бензин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Срок окупаемости (месяцев)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7721"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100000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7.65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11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10.8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77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7.4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77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5.6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77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4.5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16257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Подсчет выручки и прибыли с одного торгового автомата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месяц) в зависимости от количества продаж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55896579"/>
              </p:ext>
            </p:extLst>
          </p:nvPr>
        </p:nvGraphicFramePr>
        <p:xfrm>
          <a:off x="467546" y="1412774"/>
          <a:ext cx="8352927" cy="396044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{22838BEF-8BB2-4498-84A7-C5851F593DF1}</a:tableStyleId>
              </a:tblPr>
              <a:tblGrid>
                <a:gridCol w="1523232"/>
                <a:gridCol w="1006548"/>
                <a:gridCol w="1005758"/>
                <a:gridCol w="1006548"/>
                <a:gridCol w="1006548"/>
                <a:gridCol w="899267"/>
                <a:gridCol w="1006548"/>
                <a:gridCol w="898478"/>
              </a:tblGrid>
              <a:tr h="2376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Кол-во продаж за 1 раб. День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Кол-во дней работы в сети в месяц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Себестоимость ингредиентов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Продажная цена напитка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Суммированные расходы (аренда, налоги, амортизация авто и т. д.) 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Оборот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Общие расходы включая ингредиенты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Прибыль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28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7.65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3600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16200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11252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4948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28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24300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15078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9222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40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32400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18904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13496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28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40500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22730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17770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1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48600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26556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22044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6747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00808"/>
            <a:ext cx="8280920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форс-мажорные обстоятельства;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вандализм, хищение оборудования;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падение спроса на напитки в летний период;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4) простой оборудования в результате поломки;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5) снижение продаж в виду увеличения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конкуренции.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04664"/>
            <a:ext cx="8352928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Риски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 пути их разрешения:</a:t>
            </a:r>
          </a:p>
        </p:txBody>
      </p:sp>
    </p:spTree>
    <p:extLst>
      <p:ext uri="{BB962C8B-B14F-4D97-AF65-F5344CB8AC3E}">
        <p14:creationId xmlns:p14="http://schemas.microsoft.com/office/powerpoint/2010/main" xmlns="" val="1805651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96944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Возможные проблемы в реализации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проекта: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96752"/>
            <a:ext cx="8496944" cy="258532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реализации проекта могут возникнуть следующие проблемы: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Введение лицензирования торговли через автоматы со стороны государства посредством продажи патентов или другим способом.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Введение необходимости получение разрешений санитарных служб или иных организаций.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Резкое повышение арендной платы со стороны владельцев помещения.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Факты воровства и недобросовестной работы оператора.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Сбои в электропитании автоматов и иные обстоятельства поломки автоматов, не покрываемые гарантийными обязательствами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8712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424936" cy="132343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Работа автомата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1860687" cy="4036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2276872"/>
            <a:ext cx="5472608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Срок службы 10 лет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Acer\Desktop\432657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13" t="6034" r="7089" b="7046"/>
          <a:stretch/>
        </p:blipFill>
        <p:spPr bwMode="auto">
          <a:xfrm>
            <a:off x="7192825" y="2978185"/>
            <a:ext cx="1661063" cy="167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04409" y="3501008"/>
            <a:ext cx="3888432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Монета 5 рублей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Acer\Desktop\2921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061"/>
          <a:stretch/>
        </p:blipFill>
        <p:spPr bwMode="auto">
          <a:xfrm>
            <a:off x="7141676" y="4797152"/>
            <a:ext cx="1763359" cy="175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31839" y="5301208"/>
            <a:ext cx="3861001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Монета 10 рублей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7598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280920" cy="486287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Times New Roman"/>
              </a:rPr>
              <a:t>Р</a:t>
            </a:r>
            <a:r>
              <a:rPr lang="ru-RU" sz="3600" dirty="0" smtClean="0">
                <a:effectLst/>
                <a:latin typeface="Times New Roman"/>
                <a:ea typeface="Times New Roman"/>
              </a:rPr>
              <a:t>еализация проекта является создание доходной сети торговых автоматов по предоставлению сервиса – продажа горячих напитков и удовлетворение потребностей населения большим ассортиментом высококачественной продукции</a:t>
            </a:r>
            <a:r>
              <a:rPr lang="ru-RU" sz="4000" dirty="0" smtClean="0">
                <a:effectLst/>
                <a:latin typeface="Times New Roman"/>
                <a:ea typeface="Times New Roman"/>
              </a:rPr>
              <a:t>.</a:t>
            </a:r>
            <a:endParaRPr lang="ru-RU" sz="3600" dirty="0" smtClean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375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8208912" cy="338554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742950" indent="-74295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Сбор и обработка информации</a:t>
            </a:r>
          </a:p>
          <a:p>
            <a:pPr marL="742950" indent="-74295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Описание структуры бизнес – планирования по плану бизнес – проекта.</a:t>
            </a:r>
          </a:p>
          <a:p>
            <a:pPr marL="742950" indent="-74295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Получение технической прибыли в процессе работы предприятия</a:t>
            </a:r>
          </a:p>
        </p:txBody>
      </p:sp>
    </p:spTree>
    <p:extLst>
      <p:ext uri="{BB962C8B-B14F-4D97-AF65-F5344CB8AC3E}">
        <p14:creationId xmlns:p14="http://schemas.microsoft.com/office/powerpoint/2010/main" xmlns="" val="3811382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Актуальность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cer\Desktop\4143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14468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8019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5089"/>
            <a:ext cx="8352928" cy="92333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План маркетинга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35640" y="2531512"/>
            <a:ext cx="5012824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Вендинг – это сфера коммерческой деятельности, основанная на торговых автоматах и автоматических продажах это один из наиболее динамичных и перспективных видов розничной торговли и способов предоставления услуг.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Acer\Desktop\mahin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5" b="3503"/>
          <a:stretch/>
        </p:blipFill>
        <p:spPr bwMode="auto">
          <a:xfrm>
            <a:off x="395536" y="1619774"/>
            <a:ext cx="3024336" cy="390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9165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496944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Преимущества и недостатки вендинга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8252429"/>
              </p:ext>
            </p:extLst>
          </p:nvPr>
        </p:nvGraphicFramePr>
        <p:xfrm>
          <a:off x="1547664" y="1340768"/>
          <a:ext cx="6310484" cy="396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167212"/>
                <a:gridCol w="31432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Преимущества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Недостатки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43097922"/>
              </p:ext>
            </p:extLst>
          </p:nvPr>
        </p:nvGraphicFramePr>
        <p:xfrm>
          <a:off x="1547664" y="1700808"/>
          <a:ext cx="6310484" cy="42285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167212"/>
                <a:gridCol w="3143272"/>
              </a:tblGrid>
              <a:tr h="4228522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Привлекает всё большее и большее количество людей.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Минимальный стартовый капитал.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Срок окупаемости торговых автоматов в России колеблется от 2 до 11 месяцев.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Нет необходимости в офисных и складских помещениях.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рекламу также невелики.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Минимальные временные затраты на бизнес.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1) Торговый автомат это машина. И как любая машина он может сломаться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10562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8064896" cy="307776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Ценообразование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Предприятие намерена в первый год придерживаться стратегии нейтральных цен, которая предполагает установление средних рыночных цен. На втором году своей деятельности мы, возможно, увеличим цены на 10-15%.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cer\Desktop\cena-kont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5024"/>
            <a:ext cx="4392488" cy="3212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cer\Desktop\4badf387b50aadaa58feaf91b5caa2e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428" t="47218" r="11831" b="15313"/>
          <a:stretch/>
        </p:blipFill>
        <p:spPr bwMode="auto">
          <a:xfrm>
            <a:off x="755576" y="3657814"/>
            <a:ext cx="2088858" cy="146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7808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127196B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38"/>
            <a:ext cx="4898470" cy="326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476672"/>
            <a:ext cx="8496944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Производственный план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924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496944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Варианты установки автоматов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cer\Desktop\m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988840"/>
            <a:ext cx="2258565" cy="157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cer\Desktop\Office-Desig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2232248" cy="157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23832" y="1542290"/>
            <a:ext cx="81998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Офис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1382" y="1556792"/>
            <a:ext cx="1080120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Магазин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217800" y="3652531"/>
            <a:ext cx="432048" cy="504056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925418" y="3635703"/>
            <a:ext cx="432048" cy="504056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C:\Users\Acer\Desktop\090320_0030_1_full336x4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2235" y="4267140"/>
            <a:ext cx="1763505" cy="2342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cer\Desktop\1271427009_88236373_1-----12714270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2628" y="4270163"/>
            <a:ext cx="1757628" cy="2342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3085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645</TotalTime>
  <Words>941</Words>
  <Application>Microsoft Office PowerPoint</Application>
  <PresentationFormat>Экран (4:3)</PresentationFormat>
  <Paragraphs>249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MAX</cp:lastModifiedBy>
  <cp:revision>41</cp:revision>
  <dcterms:created xsi:type="dcterms:W3CDTF">2012-05-28T05:24:37Z</dcterms:created>
  <dcterms:modified xsi:type="dcterms:W3CDTF">2012-05-29T05:28:08Z</dcterms:modified>
</cp:coreProperties>
</file>