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5071E-BD3A-4FF6-9357-6B2F88DFFE8E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4208C-B810-413D-918C-C7DDF11814E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5071E-BD3A-4FF6-9357-6B2F88DFFE8E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4208C-B810-413D-918C-C7DDF11814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5071E-BD3A-4FF6-9357-6B2F88DFFE8E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4208C-B810-413D-918C-C7DDF11814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5071E-BD3A-4FF6-9357-6B2F88DFFE8E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4208C-B810-413D-918C-C7DDF11814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5071E-BD3A-4FF6-9357-6B2F88DFFE8E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4208C-B810-413D-918C-C7DDF11814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5071E-BD3A-4FF6-9357-6B2F88DFFE8E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4208C-B810-413D-918C-C7DDF11814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5071E-BD3A-4FF6-9357-6B2F88DFFE8E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4208C-B810-413D-918C-C7DDF11814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5071E-BD3A-4FF6-9357-6B2F88DFFE8E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4208C-B810-413D-918C-C7DDF11814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5071E-BD3A-4FF6-9357-6B2F88DFFE8E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4208C-B810-413D-918C-C7DDF11814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5071E-BD3A-4FF6-9357-6B2F88DFFE8E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4208C-B810-413D-918C-C7DDF11814E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B875071E-BD3A-4FF6-9357-6B2F88DFFE8E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4444208C-B810-413D-918C-C7DDF11814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875071E-BD3A-4FF6-9357-6B2F88DFFE8E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4444208C-B810-413D-918C-C7DDF11814E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Золотое сечение.</a:t>
            </a:r>
            <a:br>
              <a:rPr lang="ru-RU" dirty="0" smtClean="0"/>
            </a:br>
            <a:r>
              <a:rPr lang="ru-RU" dirty="0" smtClean="0"/>
              <a:t> Числа Фибоначчи.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3088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536" y="2924944"/>
            <a:ext cx="8580626" cy="2059022"/>
          </a:xfrm>
        </p:spPr>
        <p:txBody>
          <a:bodyPr>
            <a:normAutofit/>
          </a:bodyPr>
          <a:lstStyle/>
          <a:p>
            <a:r>
              <a:rPr lang="ru-RU" sz="2400" dirty="0"/>
              <a:t>Последовательность Фибоначчи была хорошо известна в древней Индии, где она применялась в метрических науках (просодии, другими словами — стихосложении), намного раньше, чем она стала известна в Европе.</a:t>
            </a:r>
          </a:p>
        </p:txBody>
      </p:sp>
    </p:spTree>
    <p:extLst>
      <p:ext uri="{BB962C8B-B14F-4D97-AF65-F5344CB8AC3E}">
        <p14:creationId xmlns:p14="http://schemas.microsoft.com/office/powerpoint/2010/main" xmlns="" val="3536340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03404" y="2190727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Страница Книги абака (лат. </a:t>
            </a:r>
            <a:r>
              <a:rPr lang="ru-RU" dirty="0" err="1" smtClean="0"/>
              <a:t>Liber</a:t>
            </a:r>
            <a:r>
              <a:rPr lang="ru-RU" dirty="0" smtClean="0"/>
              <a:t> </a:t>
            </a:r>
            <a:r>
              <a:rPr lang="ru-RU" dirty="0" err="1" smtClean="0"/>
              <a:t>abaci</a:t>
            </a:r>
            <a:r>
              <a:rPr lang="ru-RU" dirty="0" smtClean="0"/>
              <a:t>) Фибоначчи из Национальной центральной библиотеки Флоренции.</a:t>
            </a:r>
          </a:p>
          <a:p>
            <a:r>
              <a:rPr lang="ru-RU" dirty="0" smtClean="0"/>
              <a:t>В правом блоке демонстрируется последовательность Фибоначчи.</a:t>
            </a:r>
          </a:p>
          <a:p>
            <a:r>
              <a:rPr lang="ru-RU" dirty="0" smtClean="0"/>
              <a:t>Позиции от 0 до 12 обозначены тёмным цветом римскими цифрами, а значения красным цветом индо-арабскими цифрами.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11" y="1"/>
            <a:ext cx="4481595" cy="684190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600273" y="602128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Главный труд Фибоначчи.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71061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Золотое сечение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75191"/>
            <a:ext cx="7283152" cy="3165977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В математике пропорцией (лат. </a:t>
            </a:r>
            <a:r>
              <a:rPr lang="ru-RU" dirty="0" err="1"/>
              <a:t>proportio</a:t>
            </a:r>
            <a:r>
              <a:rPr lang="ru-RU" dirty="0"/>
              <a:t>) называют равенство двух отношений: a : b = c : d.</a:t>
            </a:r>
          </a:p>
          <a:p>
            <a:endParaRPr lang="ru-RU" dirty="0"/>
          </a:p>
          <a:p>
            <a:r>
              <a:rPr lang="ru-RU" dirty="0"/>
              <a:t>Отрезок прямой АВ можно разделить на две части следующими способами:</a:t>
            </a:r>
          </a:p>
          <a:p>
            <a:endParaRPr lang="ru-RU" dirty="0"/>
          </a:p>
          <a:p>
            <a:r>
              <a:rPr lang="ru-RU" dirty="0"/>
              <a:t>    на две равные части – АВ : АС = АВ : ВС;</a:t>
            </a:r>
          </a:p>
          <a:p>
            <a:r>
              <a:rPr lang="ru-RU" dirty="0"/>
              <a:t>    на две неравные части в любом отношении (такие части пропорции не образуют);</a:t>
            </a:r>
          </a:p>
          <a:p>
            <a:r>
              <a:rPr lang="ru-RU" dirty="0"/>
              <a:t>    таким образом, когда АВ : АС = АС : ВС.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11760" y="4945178"/>
            <a:ext cx="5666476" cy="1296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05747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Геометрическое изображение золотой пропорции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19872" y="2564904"/>
            <a:ext cx="5134388" cy="280831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2000" dirty="0"/>
              <a:t>Практическое знакомство с золотым сечением начинают с деления отрезка прямой в золотой пропорции с помощью циркуля и линейки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1720703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Деление отрезка прямой по золотому сечению. BC = 1/2 AB; CD = BC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59632" y="4797152"/>
            <a:ext cx="2429272" cy="121463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8508618" cy="4795326"/>
          </a:xfrm>
        </p:spPr>
        <p:txBody>
          <a:bodyPr/>
          <a:lstStyle/>
          <a:p>
            <a:r>
              <a:rPr lang="ru-RU" sz="1800" dirty="0"/>
              <a:t>Отрезки золотой пропорции выражаются бесконечной иррациональной дробью AE = 0,618..., если АВ принять за единицу, ВЕ = 0,382... Для практических целей часто используют приближенные значения 0,62 и 0,38. Если отрезок </a:t>
            </a:r>
            <a:r>
              <a:rPr lang="ru-RU" sz="1800" dirty="0" smtClean="0"/>
              <a:t>АВ </a:t>
            </a:r>
            <a:r>
              <a:rPr lang="ru-RU" sz="1800" dirty="0"/>
              <a:t>принять за 100 частей, то большая часть отрезка равна 62, а меньшая – 38 частям</a:t>
            </a:r>
            <a:r>
              <a:rPr lang="ru-RU" sz="1800" dirty="0" smtClean="0"/>
              <a:t>.</a:t>
            </a:r>
          </a:p>
          <a:p>
            <a:endParaRPr lang="ru-RU" sz="1800" dirty="0"/>
          </a:p>
          <a:p>
            <a:r>
              <a:rPr lang="ru-RU" sz="1800" dirty="0"/>
              <a:t>Свойства золотого сечения описываются уравнением:</a:t>
            </a:r>
          </a:p>
          <a:p>
            <a:endParaRPr lang="ru-RU" sz="1800" dirty="0"/>
          </a:p>
          <a:p>
            <a:r>
              <a:rPr lang="ru-RU" sz="1800" dirty="0"/>
              <a:t>x2 – x – 1 = 0.</a:t>
            </a:r>
          </a:p>
          <a:p>
            <a:endParaRPr lang="ru-RU" sz="1800" dirty="0"/>
          </a:p>
          <a:p>
            <a:r>
              <a:rPr lang="ru-RU" sz="1800" dirty="0"/>
              <a:t>Решение этого уравнения:</a:t>
            </a:r>
          </a:p>
          <a:p>
            <a:endParaRPr lang="ru-RU" dirty="0"/>
          </a:p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35624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Золотое сечение в пропорциях тела человека.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03647" y="2204864"/>
            <a:ext cx="7139537" cy="3506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36972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Числа Фибоначчи.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35491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Леонардо Пизанский (Фибоначчи)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55976" y="1916832"/>
            <a:ext cx="3240360" cy="426107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1800" dirty="0" err="1"/>
              <a:t>Леона́рдо</a:t>
            </a:r>
            <a:r>
              <a:rPr lang="ru-RU" sz="1800" dirty="0"/>
              <a:t> </a:t>
            </a:r>
            <a:r>
              <a:rPr lang="ru-RU" sz="1800" dirty="0" err="1"/>
              <a:t>Пиза́нский</a:t>
            </a:r>
            <a:r>
              <a:rPr lang="ru-RU" sz="1800" dirty="0"/>
              <a:t> (лат. </a:t>
            </a:r>
            <a:r>
              <a:rPr lang="ru-RU" sz="1800" dirty="0" err="1"/>
              <a:t>Leonardus</a:t>
            </a:r>
            <a:r>
              <a:rPr lang="ru-RU" sz="1800" dirty="0"/>
              <a:t> </a:t>
            </a:r>
            <a:r>
              <a:rPr lang="ru-RU" sz="1800" dirty="0" err="1"/>
              <a:t>Pisanus</a:t>
            </a:r>
            <a:r>
              <a:rPr lang="ru-RU" sz="1800" dirty="0"/>
              <a:t>, итал. </a:t>
            </a:r>
            <a:r>
              <a:rPr lang="ru-RU" sz="1800" dirty="0" err="1"/>
              <a:t>Leonardo</a:t>
            </a:r>
            <a:r>
              <a:rPr lang="ru-RU" sz="1800" dirty="0"/>
              <a:t> </a:t>
            </a:r>
            <a:r>
              <a:rPr lang="ru-RU" sz="1800" dirty="0" err="1"/>
              <a:t>Pisano</a:t>
            </a:r>
            <a:r>
              <a:rPr lang="ru-RU" sz="1800" dirty="0"/>
              <a:t>, около 1170 года, Пиза — около 1250 года, там же) — первый крупный математик средневековой Европы. Наиболее известен под прозвищем </a:t>
            </a:r>
            <a:r>
              <a:rPr lang="ru-RU" sz="1800" dirty="0" err="1"/>
              <a:t>Фибона́ччи</a:t>
            </a:r>
            <a:r>
              <a:rPr lang="ru-RU" sz="1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1847170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Числа Фибоначчи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3674" y="2204864"/>
            <a:ext cx="8868658" cy="3715206"/>
          </a:xfrm>
        </p:spPr>
        <p:txBody>
          <a:bodyPr>
            <a:normAutofit/>
          </a:bodyPr>
          <a:lstStyle/>
          <a:p>
            <a:r>
              <a:rPr lang="ru-RU" sz="2400" dirty="0" err="1"/>
              <a:t>Чи́сла</a:t>
            </a:r>
            <a:r>
              <a:rPr lang="ru-RU" sz="2400" dirty="0"/>
              <a:t> </a:t>
            </a:r>
            <a:r>
              <a:rPr lang="ru-RU" sz="2400" dirty="0" err="1"/>
              <a:t>Фибона́ччи</a:t>
            </a:r>
            <a:r>
              <a:rPr lang="ru-RU" sz="2400" dirty="0"/>
              <a:t> — элементы числовой </a:t>
            </a:r>
            <a:r>
              <a:rPr lang="ru-RU" sz="2400" dirty="0" err="1" smtClean="0"/>
              <a:t>последовательности,в</a:t>
            </a:r>
            <a:r>
              <a:rPr lang="ru-RU" sz="2400" dirty="0" smtClean="0"/>
              <a:t> </a:t>
            </a:r>
            <a:r>
              <a:rPr lang="ru-RU" sz="2400" dirty="0"/>
              <a:t>которой каждое последующее число равно сумме двух предыдущих чисел. Название по имени средневекового математика Леонардо Пизанского (известного как Фибоначчи</a:t>
            </a:r>
            <a:r>
              <a:rPr lang="ru-RU" sz="2400" dirty="0" smtClean="0"/>
              <a:t>). </a:t>
            </a:r>
            <a:r>
              <a:rPr lang="ru-RU" sz="2400" dirty="0"/>
              <a:t>Иногда число 0 не рассматривается как член последовательности.</a:t>
            </a:r>
          </a:p>
        </p:txBody>
      </p:sp>
    </p:spTree>
    <p:extLst>
      <p:ext uri="{BB962C8B-B14F-4D97-AF65-F5344CB8AC3E}">
        <p14:creationId xmlns:p14="http://schemas.microsoft.com/office/powerpoint/2010/main" xmlns="" val="1064264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738900" y="2196516"/>
            <a:ext cx="720080" cy="22174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1988840"/>
            <a:ext cx="8796650" cy="4752528"/>
          </a:xfrm>
        </p:spPr>
        <p:txBody>
          <a:bodyPr/>
          <a:lstStyle/>
          <a:p>
            <a:r>
              <a:rPr lang="ru-RU" sz="2400" dirty="0"/>
              <a:t>Более формально, последовательность чисел </a:t>
            </a:r>
            <a:r>
              <a:rPr lang="ru-RU" sz="2400" dirty="0" smtClean="0"/>
              <a:t>Фибоначчи                задается </a:t>
            </a:r>
            <a:r>
              <a:rPr lang="ru-RU" sz="2400" dirty="0"/>
              <a:t>линейным рекуррентным соотношением</a:t>
            </a:r>
            <a:r>
              <a:rPr lang="ru-RU" sz="2400" dirty="0" smtClean="0"/>
              <a:t>: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31640" y="3041526"/>
            <a:ext cx="6129851" cy="21259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39551" y="3501008"/>
            <a:ext cx="734481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Иногда числа Фибоначчи рассматривают и для отрицательных номеров n как двусторонне бесконечную последовательность, удовлетворяющую тому же рекуррентному соотношению. При этом члены с отрицательными индексами легко получить с помощью эквивалентной формулы «назад»: </a:t>
            </a:r>
            <a:endParaRPr lang="ru-RU" sz="2000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24128" y="4847620"/>
            <a:ext cx="2403323" cy="284604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115616" y="5589240"/>
            <a:ext cx="24606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/>
              <a:t>Легко заметить, что:</a:t>
            </a:r>
            <a:endParaRPr lang="ru-RU" sz="2000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08900" y="6165304"/>
            <a:ext cx="1967150" cy="303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47842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27</TotalTime>
  <Words>412</Words>
  <Application>Microsoft Office PowerPoint</Application>
  <PresentationFormat>Экран (4:3)</PresentationFormat>
  <Paragraphs>35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Модульная</vt:lpstr>
      <vt:lpstr>Золотое сечение.  Числа Фибоначчи.</vt:lpstr>
      <vt:lpstr>Золотое сечение</vt:lpstr>
      <vt:lpstr> Геометрическое изображение золотой пропорции</vt:lpstr>
      <vt:lpstr>Деление отрезка прямой по золотому сечению. BC = 1/2 AB; CD = BC</vt:lpstr>
      <vt:lpstr>Золотое сечение в пропорциях тела человека.</vt:lpstr>
      <vt:lpstr>Числа Фибоначчи.</vt:lpstr>
      <vt:lpstr>Леонардо Пизанский (Фибоначчи)</vt:lpstr>
      <vt:lpstr>Числа Фибоначчи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Золотое сечение.  Числа Фибоначчи.</dc:title>
  <dc:creator>Dasha Umrihina</dc:creator>
  <cp:lastModifiedBy>Сивалкин</cp:lastModifiedBy>
  <cp:revision>4</cp:revision>
  <dcterms:created xsi:type="dcterms:W3CDTF">2006-12-31T21:06:48Z</dcterms:created>
  <dcterms:modified xsi:type="dcterms:W3CDTF">2014-01-21T19:52:55Z</dcterms:modified>
</cp:coreProperties>
</file>