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2" r:id="rId2"/>
    <p:sldId id="325" r:id="rId3"/>
    <p:sldId id="300" r:id="rId4"/>
    <p:sldId id="302" r:id="rId5"/>
    <p:sldId id="326" r:id="rId6"/>
    <p:sldId id="259" r:id="rId7"/>
    <p:sldId id="321" r:id="rId8"/>
    <p:sldId id="323" r:id="rId9"/>
    <p:sldId id="317" r:id="rId10"/>
    <p:sldId id="261" r:id="rId11"/>
    <p:sldId id="328" r:id="rId12"/>
    <p:sldId id="279" r:id="rId13"/>
    <p:sldId id="280" r:id="rId14"/>
    <p:sldId id="281" r:id="rId15"/>
    <p:sldId id="282" r:id="rId16"/>
    <p:sldId id="329" r:id="rId17"/>
    <p:sldId id="330" r:id="rId18"/>
    <p:sldId id="309" r:id="rId19"/>
    <p:sldId id="310" r:id="rId20"/>
    <p:sldId id="311" r:id="rId21"/>
    <p:sldId id="313" r:id="rId22"/>
    <p:sldId id="296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3333FF"/>
    <a:srgbClr val="3366FF"/>
    <a:srgbClr val="0033CC"/>
    <a:srgbClr val="FF0000"/>
    <a:srgbClr val="FF9900"/>
    <a:srgbClr val="FFFF00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9545" autoAdjust="0"/>
    <p:restoredTop sz="94326" autoAdjust="0"/>
  </p:normalViewPr>
  <p:slideViewPr>
    <p:cSldViewPr>
      <p:cViewPr varScale="1">
        <p:scale>
          <a:sx n="65" d="100"/>
          <a:sy n="65" d="100"/>
        </p:scale>
        <p:origin x="-115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73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AB460D-3B0E-4B3F-8C92-6F630E6C46E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wedge/>
    <p:sndAc>
      <p:stSnd>
        <p:snd r:embed="rId1" name="Windows XP - восстановление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CD00FF-5FA0-4086-A047-B9DDD223736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wedge/>
    <p:sndAc>
      <p:stSnd>
        <p:snd r:embed="rId1" name="Windows XP - восстановление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E6D2BD-C236-49A7-9EB4-4986B81B72F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wedge/>
    <p:sndAc>
      <p:stSnd>
        <p:snd r:embed="rId1" name="Windows XP - восстановление.wav"/>
      </p:stSnd>
    </p:sndAc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1513B7D-D7FB-4099-BE02-FA103B9186A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wedge/>
    <p:sndAc>
      <p:stSnd>
        <p:snd r:embed="rId1" name="Windows XP - восстановление.wav"/>
      </p:stSnd>
    </p:sndAc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89EB74A-687C-448A-9F8A-1677E713734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wedge/>
    <p:sndAc>
      <p:stSnd>
        <p:snd r:embed="rId1" name="Windows XP - восстановление.wav"/>
      </p:stSnd>
    </p:sndAc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23C3A6A-FE42-4575-9635-5D12301489C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wedge/>
    <p:sndAc>
      <p:stSnd>
        <p:snd r:embed="rId1" name="Windows XP - восстановление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81C7C2-D66A-4244-8300-88A942584B2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wedge/>
    <p:sndAc>
      <p:stSnd>
        <p:snd r:embed="rId1" name="Windows XP - восстановление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ADF475-28D7-4507-AC84-AB0B329BFCB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wedge/>
    <p:sndAc>
      <p:stSnd>
        <p:snd r:embed="rId1" name="Windows XP - восстановление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94E239-09B0-4820-9E4F-35A7684DDCD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wedge/>
    <p:sndAc>
      <p:stSnd>
        <p:snd r:embed="rId1" name="Windows XP - восстановление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02C761-3927-4292-9580-7205CC4B79B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wedge/>
    <p:sndAc>
      <p:stSnd>
        <p:snd r:embed="rId1" name="Windows XP - восстановление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F4491A-0BC8-4CBD-B3B9-B7B1DA1CF2E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wedge/>
    <p:sndAc>
      <p:stSnd>
        <p:snd r:embed="rId1" name="Windows XP - восстановление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075CAC-94E2-438F-B673-FC3E4B2EBE3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wedge/>
    <p:sndAc>
      <p:stSnd>
        <p:snd r:embed="rId1" name="Windows XP - восстановление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84CD04-3CE7-4203-A2E8-2CD33FAC3EE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wedge/>
    <p:sndAc>
      <p:stSnd>
        <p:snd r:embed="rId1" name="Windows XP - восстановление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E9E993-7C57-4D5D-8DAF-29FBAB66D8B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wedge/>
    <p:sndAc>
      <p:stSnd>
        <p:snd r:embed="rId1" name="Windows XP - восстановление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7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061B7BC-1968-40E8-B30B-00A288647B54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 spd="med" advClick="0">
    <p:wedge/>
    <p:sndAc>
      <p:stSnd>
        <p:snd r:embed="rId16" name="Windows XP - восстановление.wav"/>
      </p:stSnd>
    </p:sndAc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4.jpeg"/><Relationship Id="rId5" Type="http://schemas.openxmlformats.org/officeDocument/2006/relationships/image" Target="../media/image23.gif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8.jpeg"/><Relationship Id="rId5" Type="http://schemas.openxmlformats.org/officeDocument/2006/relationships/image" Target="../media/image27.gif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214290"/>
            <a:ext cx="8786842" cy="2428892"/>
          </a:xfrm>
        </p:spPr>
        <p:txBody>
          <a:bodyPr/>
          <a:lstStyle/>
          <a:p>
            <a:r>
              <a:rPr lang="ru-RU" dirty="0" smtClean="0"/>
              <a:t>Влияние витаминов на организм человека</a:t>
            </a:r>
            <a:endParaRPr lang="ru-RU" dirty="0"/>
          </a:p>
        </p:txBody>
      </p:sp>
      <p:sp>
        <p:nvSpPr>
          <p:cNvPr id="614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43306" y="3429000"/>
            <a:ext cx="5500694" cy="342900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ru-RU" sz="2000" b="1" dirty="0" smtClean="0"/>
              <a:t>Автор</a:t>
            </a:r>
            <a:r>
              <a:rPr lang="ru-RU" sz="2000" dirty="0" smtClean="0"/>
              <a:t>: Гусев Анатолий Витальевич</a:t>
            </a:r>
          </a:p>
          <a:p>
            <a:pPr>
              <a:spcBef>
                <a:spcPts val="0"/>
              </a:spcBef>
            </a:pPr>
            <a:r>
              <a:rPr lang="ru-RU" sz="2000" dirty="0" smtClean="0"/>
              <a:t>  учащийся 4Б класса </a:t>
            </a:r>
          </a:p>
          <a:p>
            <a:pPr>
              <a:spcBef>
                <a:spcPts val="0"/>
              </a:spcBef>
            </a:pPr>
            <a:r>
              <a:rPr lang="ru-RU" sz="2000" dirty="0" smtClean="0"/>
              <a:t>  МБОУ «СОШ № 12»</a:t>
            </a:r>
          </a:p>
          <a:p>
            <a:pPr>
              <a:spcBef>
                <a:spcPts val="0"/>
              </a:spcBef>
            </a:pPr>
            <a:endParaRPr lang="ru-RU" sz="2000" dirty="0" smtClean="0"/>
          </a:p>
          <a:p>
            <a:pPr>
              <a:spcBef>
                <a:spcPts val="0"/>
              </a:spcBef>
            </a:pPr>
            <a:r>
              <a:rPr lang="ru-RU" sz="2000" b="1" dirty="0" smtClean="0"/>
              <a:t>Руководитель</a:t>
            </a:r>
            <a:r>
              <a:rPr lang="ru-RU" sz="2000" dirty="0" smtClean="0"/>
              <a:t>: Москвитина Виктория Алексеевна </a:t>
            </a:r>
          </a:p>
          <a:p>
            <a:pPr>
              <a:spcBef>
                <a:spcPts val="0"/>
              </a:spcBef>
            </a:pPr>
            <a:r>
              <a:rPr lang="ru-RU" sz="2000" dirty="0" smtClean="0"/>
              <a:t>учитель 4 класса Б МБОУ «СОШ № 12»</a:t>
            </a:r>
          </a:p>
          <a:p>
            <a:pPr>
              <a:spcBef>
                <a:spcPts val="0"/>
              </a:spcBef>
            </a:pPr>
            <a:endParaRPr lang="ru-RU" sz="2000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 bwMode="auto">
          <a:xfrm>
            <a:off x="3214678" y="3000372"/>
            <a:ext cx="5286412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0" rIns="4572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SzPct val="73000"/>
              <a:buFont typeface="Wingdings 2" pitchFamily="18" charset="2"/>
              <a:buNone/>
              <a:tabLst/>
              <a:defRPr/>
            </a:pPr>
            <a:endParaRPr kumimoji="0" lang="ru-RU" sz="22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 bwMode="auto">
          <a:xfrm>
            <a:off x="928662" y="2357430"/>
            <a:ext cx="7643866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0" rIns="4572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SzPct val="73000"/>
              <a:buFont typeface="Wingdings 2" pitchFamily="18" charset="2"/>
              <a:buNone/>
              <a:tabLst/>
              <a:defRPr/>
            </a:pPr>
            <a:r>
              <a:rPr lang="ru-RU" sz="2200" i="1" dirty="0" smtClean="0">
                <a:latin typeface="+mn-lt"/>
                <a:cs typeface="+mn-cs"/>
              </a:rPr>
              <a:t>Проблемно</a:t>
            </a:r>
            <a:r>
              <a:rPr lang="ru-RU" sz="2200" i="1" dirty="0" smtClean="0">
                <a:latin typeface="+mn-lt"/>
              </a:rPr>
              <a:t>-описательная </a:t>
            </a:r>
            <a:r>
              <a:rPr lang="ru-RU" sz="2200" i="1" dirty="0" smtClean="0">
                <a:latin typeface="+mn-lt"/>
                <a:cs typeface="+mn-cs"/>
              </a:rPr>
              <a:t>работа</a:t>
            </a:r>
            <a:endParaRPr kumimoji="0" lang="ru-RU" sz="2200" b="0" i="1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 advClick="0">
    <p:wedge/>
    <p:sndAc>
      <p:stSnd>
        <p:snd r:embed="rId2" name="Windows XP - восстановление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351837" cy="647700"/>
          </a:xfrm>
        </p:spPr>
        <p:txBody>
          <a:bodyPr/>
          <a:lstStyle/>
          <a:p>
            <a:pPr algn="r"/>
            <a:r>
              <a:rPr lang="ru-RU" sz="3600" b="1"/>
              <a:t>ВИТАМИН</a:t>
            </a:r>
            <a:r>
              <a:rPr lang="en-US" sz="3600" b="1"/>
              <a:t> A</a:t>
            </a:r>
            <a:endParaRPr lang="ru-RU" sz="3600" b="1"/>
          </a:p>
        </p:txBody>
      </p:sp>
      <p:sp>
        <p:nvSpPr>
          <p:cNvPr id="7231" name="Text Box 63"/>
          <p:cNvSpPr txBox="1">
            <a:spLocks noChangeArrowheads="1"/>
          </p:cNvSpPr>
          <p:nvPr/>
        </p:nvSpPr>
        <p:spPr bwMode="auto">
          <a:xfrm>
            <a:off x="107950" y="692150"/>
            <a:ext cx="59769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FF0000"/>
                </a:solidFill>
              </a:rPr>
              <a:t>ДЛЯ ЧЕГО ОН</a:t>
            </a:r>
            <a:r>
              <a:rPr lang="ru-RU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7249" name="Text Box 81"/>
          <p:cNvSpPr txBox="1">
            <a:spLocks noChangeArrowheads="1"/>
          </p:cNvSpPr>
          <p:nvPr/>
        </p:nvSpPr>
        <p:spPr bwMode="auto">
          <a:xfrm>
            <a:off x="107950" y="1916113"/>
            <a:ext cx="59769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 smtClean="0">
                <a:solidFill>
                  <a:srgbClr val="0033CC"/>
                </a:solidFill>
              </a:rPr>
              <a:t>ИСТОЧНИКИ </a:t>
            </a:r>
            <a:br>
              <a:rPr lang="ru-RU" b="1" dirty="0" smtClean="0">
                <a:solidFill>
                  <a:srgbClr val="0033CC"/>
                </a:solidFill>
              </a:rPr>
            </a:br>
            <a:endParaRPr lang="ru-RU" dirty="0">
              <a:solidFill>
                <a:srgbClr val="0033CC"/>
              </a:solidFill>
            </a:endParaRPr>
          </a:p>
        </p:txBody>
      </p:sp>
      <p:sp>
        <p:nvSpPr>
          <p:cNvPr id="7251" name="Text Box 83"/>
          <p:cNvSpPr txBox="1">
            <a:spLocks noChangeArrowheads="1"/>
          </p:cNvSpPr>
          <p:nvPr/>
        </p:nvSpPr>
        <p:spPr bwMode="auto">
          <a:xfrm>
            <a:off x="107950" y="5229225"/>
            <a:ext cx="59769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 smtClean="0">
                <a:solidFill>
                  <a:srgbClr val="FF9900"/>
                </a:solidFill>
              </a:rPr>
              <a:t> </a:t>
            </a:r>
            <a:endParaRPr lang="ru-RU" dirty="0">
              <a:solidFill>
                <a:srgbClr val="FF9900"/>
              </a:solidFill>
            </a:endParaRPr>
          </a:p>
        </p:txBody>
      </p:sp>
      <p:sp>
        <p:nvSpPr>
          <p:cNvPr id="7252" name="Text Box 84"/>
          <p:cNvSpPr txBox="1">
            <a:spLocks noChangeArrowheads="1"/>
          </p:cNvSpPr>
          <p:nvPr/>
        </p:nvSpPr>
        <p:spPr bwMode="auto">
          <a:xfrm>
            <a:off x="900113" y="1125538"/>
            <a:ext cx="59769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rgbClr val="FF5050"/>
                </a:solidFill>
              </a:rPr>
              <a:t>Для здоровой кожи, глаз и иммунной системы. Помогает развитию и росту ребенка. </a:t>
            </a:r>
          </a:p>
        </p:txBody>
      </p:sp>
      <p:sp>
        <p:nvSpPr>
          <p:cNvPr id="7253" name="Text Box 85"/>
          <p:cNvSpPr txBox="1">
            <a:spLocks noChangeArrowheads="1"/>
          </p:cNvSpPr>
          <p:nvPr/>
        </p:nvSpPr>
        <p:spPr bwMode="auto">
          <a:xfrm>
            <a:off x="827088" y="2492375"/>
            <a:ext cx="597693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>
                <a:solidFill>
                  <a:srgbClr val="0033CC"/>
                </a:solidFill>
              </a:rPr>
              <a:t>Печень, молочные продукты, яйца и жирная рыба </a:t>
            </a:r>
            <a:br>
              <a:rPr lang="ru-RU" dirty="0">
                <a:solidFill>
                  <a:srgbClr val="0033CC"/>
                </a:solidFill>
              </a:rPr>
            </a:br>
            <a:endParaRPr lang="ru-RU" dirty="0">
              <a:solidFill>
                <a:srgbClr val="0033CC"/>
              </a:solidFill>
            </a:endParaRPr>
          </a:p>
        </p:txBody>
      </p:sp>
      <p:pic>
        <p:nvPicPr>
          <p:cNvPr id="7261" name="Picture 93" descr="a_md_wht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16913" y="0"/>
            <a:ext cx="571500" cy="619125"/>
          </a:xfrm>
          <a:prstGeom prst="rect">
            <a:avLst/>
          </a:prstGeom>
          <a:noFill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3000372"/>
            <a:ext cx="3286148" cy="2628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66" descr="a2"/>
          <p:cNvPicPr>
            <a:picLocks noChangeAspect="1" noChangeArrowheads="1"/>
          </p:cNvPicPr>
          <p:nvPr/>
        </p:nvPicPr>
        <p:blipFill>
          <a:blip r:embed="rId5"/>
          <a:srcRect t="18916"/>
          <a:stretch>
            <a:fillRect/>
          </a:stretch>
        </p:blipFill>
        <p:spPr bwMode="auto">
          <a:xfrm>
            <a:off x="6500826" y="1500174"/>
            <a:ext cx="2430659" cy="2374901"/>
          </a:xfrm>
          <a:prstGeom prst="rect">
            <a:avLst/>
          </a:prstGeom>
          <a:noFill/>
        </p:spPr>
      </p:pic>
      <p:pic>
        <p:nvPicPr>
          <p:cNvPr id="13" name="Picture 68" descr="a1"/>
          <p:cNvPicPr>
            <a:picLocks noChangeAspect="1" noChangeArrowheads="1"/>
          </p:cNvPicPr>
          <p:nvPr/>
        </p:nvPicPr>
        <p:blipFill>
          <a:blip r:embed="rId6"/>
          <a:srcRect r="26334"/>
          <a:stretch>
            <a:fillRect/>
          </a:stretch>
        </p:blipFill>
        <p:spPr bwMode="auto">
          <a:xfrm>
            <a:off x="3571868" y="3286124"/>
            <a:ext cx="2571768" cy="2320666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>
    <p:wedge/>
    <p:sndAc>
      <p:stSnd>
        <p:snd r:embed="rId2" name="Windows XP - восстановление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31" grpId="0"/>
      <p:bldP spid="7249" grpId="0"/>
      <p:bldP spid="7251" grpId="0"/>
      <p:bldP spid="7252" grpId="0"/>
      <p:bldP spid="725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43" name="Picture 15" descr="b5-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3071810"/>
            <a:ext cx="2247905" cy="2792429"/>
          </a:xfrm>
          <a:prstGeom prst="rect">
            <a:avLst/>
          </a:prstGeom>
          <a:noFill/>
        </p:spPr>
      </p:pic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5219700" y="44450"/>
            <a:ext cx="3744913" cy="574675"/>
          </a:xfrm>
        </p:spPr>
        <p:txBody>
          <a:bodyPr/>
          <a:lstStyle/>
          <a:p>
            <a:pPr algn="r"/>
            <a:r>
              <a:rPr lang="ru-RU" sz="3600" b="1"/>
              <a:t>ВИТАМИН</a:t>
            </a:r>
            <a:r>
              <a:rPr lang="en-US" sz="3600" b="1"/>
              <a:t>    B</a:t>
            </a:r>
            <a:r>
              <a:rPr lang="ru-RU" sz="3600" b="1"/>
              <a:t>5</a:t>
            </a: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107950" y="771525"/>
            <a:ext cx="59769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FF0000"/>
                </a:solidFill>
              </a:rPr>
              <a:t>ДЛЯ ЧЕГО ОН</a:t>
            </a:r>
            <a:r>
              <a:rPr lang="ru-RU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107950" y="1844675"/>
            <a:ext cx="59769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0033CC"/>
                </a:solidFill>
              </a:rPr>
              <a:t>ИСТОЧНИКИ </a:t>
            </a:r>
            <a:br>
              <a:rPr lang="ru-RU" b="1">
                <a:solidFill>
                  <a:srgbClr val="0033CC"/>
                </a:solidFill>
              </a:rPr>
            </a:br>
            <a:endParaRPr lang="ru-RU">
              <a:solidFill>
                <a:srgbClr val="0033CC"/>
              </a:solidFill>
            </a:endParaRPr>
          </a:p>
        </p:txBody>
      </p:sp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107950" y="3284538"/>
            <a:ext cx="597693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 smtClean="0">
                <a:solidFill>
                  <a:srgbClr val="008000"/>
                </a:solidFill>
              </a:rPr>
              <a:t> </a:t>
            </a:r>
            <a:endParaRPr lang="ru-RU" dirty="0">
              <a:solidFill>
                <a:srgbClr val="008000"/>
              </a:solidFill>
            </a:endParaRPr>
          </a:p>
        </p:txBody>
      </p:sp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285720" y="4429132"/>
            <a:ext cx="59769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 smtClean="0">
                <a:solidFill>
                  <a:srgbClr val="FF9900"/>
                </a:solidFill>
              </a:rPr>
              <a:t> </a:t>
            </a:r>
            <a:endParaRPr lang="ru-RU" dirty="0">
              <a:solidFill>
                <a:srgbClr val="FF9900"/>
              </a:solidFill>
            </a:endParaRPr>
          </a:p>
        </p:txBody>
      </p:sp>
      <p:sp>
        <p:nvSpPr>
          <p:cNvPr id="22536" name="Text Box 8"/>
          <p:cNvSpPr txBox="1">
            <a:spLocks noChangeArrowheads="1"/>
          </p:cNvSpPr>
          <p:nvPr/>
        </p:nvSpPr>
        <p:spPr bwMode="auto">
          <a:xfrm>
            <a:off x="900113" y="1203325"/>
            <a:ext cx="69119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rgbClr val="FF0000"/>
                </a:solidFill>
              </a:rPr>
              <a:t>Здоровая нервная система. Также помогает вашему организму извлекать полезные вещества из еды. </a:t>
            </a:r>
          </a:p>
        </p:txBody>
      </p:sp>
      <p:sp>
        <p:nvSpPr>
          <p:cNvPr id="22537" name="Text Box 9"/>
          <p:cNvSpPr txBox="1">
            <a:spLocks noChangeArrowheads="1"/>
          </p:cNvSpPr>
          <p:nvPr/>
        </p:nvSpPr>
        <p:spPr bwMode="auto">
          <a:xfrm>
            <a:off x="827088" y="2205038"/>
            <a:ext cx="655320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>
                <a:solidFill>
                  <a:srgbClr val="0033CC"/>
                </a:solidFill>
              </a:rPr>
              <a:t>Печень, почки, дрожжи, орехи, хлеб из непросеянной муки, обогащенные витаминами хлопья для завтрака, бобовые и свежие овощи. </a:t>
            </a:r>
          </a:p>
        </p:txBody>
      </p:sp>
      <p:sp>
        <p:nvSpPr>
          <p:cNvPr id="22538" name="Text Box 10"/>
          <p:cNvSpPr txBox="1">
            <a:spLocks noChangeArrowheads="1"/>
          </p:cNvSpPr>
          <p:nvPr/>
        </p:nvSpPr>
        <p:spPr bwMode="auto">
          <a:xfrm>
            <a:off x="857224" y="4000504"/>
            <a:ext cx="59769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 smtClean="0">
                <a:solidFill>
                  <a:srgbClr val="008000"/>
                </a:solidFill>
              </a:rPr>
              <a:t> </a:t>
            </a:r>
            <a:endParaRPr lang="ru-RU" dirty="0">
              <a:solidFill>
                <a:srgbClr val="008000"/>
              </a:solidFill>
            </a:endParaRPr>
          </a:p>
        </p:txBody>
      </p:sp>
      <p:sp>
        <p:nvSpPr>
          <p:cNvPr id="22539" name="Text Box 11"/>
          <p:cNvSpPr txBox="1">
            <a:spLocks noChangeArrowheads="1"/>
          </p:cNvSpPr>
          <p:nvPr/>
        </p:nvSpPr>
        <p:spPr bwMode="auto">
          <a:xfrm>
            <a:off x="682625" y="5019675"/>
            <a:ext cx="72739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 smtClean="0">
                <a:solidFill>
                  <a:srgbClr val="FF9900"/>
                </a:solidFill>
              </a:rPr>
              <a:t> </a:t>
            </a:r>
            <a:endParaRPr lang="ru-RU" dirty="0">
              <a:solidFill>
                <a:srgbClr val="FF9900"/>
              </a:solidFill>
            </a:endParaRPr>
          </a:p>
        </p:txBody>
      </p:sp>
      <p:pic>
        <p:nvPicPr>
          <p:cNvPr id="22542" name="Picture 14" descr="b5-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00826" y="2928934"/>
            <a:ext cx="2257430" cy="2786951"/>
          </a:xfrm>
          <a:prstGeom prst="rect">
            <a:avLst/>
          </a:prstGeom>
          <a:noFill/>
        </p:spPr>
      </p:pic>
      <p:pic>
        <p:nvPicPr>
          <p:cNvPr id="22548" name="Picture 20" descr="b_md_wht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143900" y="0"/>
            <a:ext cx="785818" cy="928694"/>
          </a:xfrm>
          <a:prstGeom prst="rect">
            <a:avLst/>
          </a:prstGeom>
          <a:noFill/>
        </p:spPr>
      </p:pic>
      <p:pic>
        <p:nvPicPr>
          <p:cNvPr id="1026" name="Picture 2" descr="http://im7-tub-ru.yandex.net/i?id=65884789-36-72&amp;n=2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00364" y="3071810"/>
            <a:ext cx="3214710" cy="2768223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>
    <p:wedge/>
    <p:sndAc>
      <p:stSnd>
        <p:snd r:embed="rId2" name="Windows XP - восстановление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2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/>
      <p:bldP spid="22533" grpId="0"/>
      <p:bldP spid="22534" grpId="0"/>
      <p:bldP spid="22535" grpId="0"/>
      <p:bldP spid="22536" grpId="0"/>
      <p:bldP spid="22537" grpId="0"/>
      <p:bldP spid="22538" grpId="0"/>
      <p:bldP spid="2253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39" name="Picture 15" descr="c2"/>
          <p:cNvPicPr>
            <a:picLocks noChangeAspect="1" noChangeArrowheads="1"/>
          </p:cNvPicPr>
          <p:nvPr/>
        </p:nvPicPr>
        <p:blipFill>
          <a:blip r:embed="rId3" cstate="print"/>
          <a:srcRect r="39583"/>
          <a:stretch>
            <a:fillRect/>
          </a:stretch>
        </p:blipFill>
        <p:spPr bwMode="auto">
          <a:xfrm>
            <a:off x="428596" y="3357562"/>
            <a:ext cx="1954437" cy="2571768"/>
          </a:xfrm>
          <a:prstGeom prst="rect">
            <a:avLst/>
          </a:prstGeom>
          <a:noFill/>
        </p:spPr>
      </p:pic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5435600" y="44450"/>
            <a:ext cx="3529013" cy="574675"/>
          </a:xfrm>
        </p:spPr>
        <p:txBody>
          <a:bodyPr/>
          <a:lstStyle/>
          <a:p>
            <a:pPr algn="r"/>
            <a:r>
              <a:rPr lang="ru-RU" sz="3600" b="1"/>
              <a:t>ВИТАМИН</a:t>
            </a:r>
            <a:r>
              <a:rPr lang="en-US" sz="3600" b="1"/>
              <a:t>   </a:t>
            </a:r>
            <a:r>
              <a:rPr lang="ru-RU" sz="3600" b="1"/>
              <a:t>С</a:t>
            </a:r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107950" y="692150"/>
            <a:ext cx="59769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FF0000"/>
                </a:solidFill>
              </a:rPr>
              <a:t>ДЛЯ ЧЕГО ОН</a:t>
            </a:r>
            <a:r>
              <a:rPr lang="ru-RU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107950" y="1995488"/>
            <a:ext cx="59769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>
                <a:solidFill>
                  <a:srgbClr val="0033CC"/>
                </a:solidFill>
              </a:rPr>
              <a:t>ИСТОЧНИКИ </a:t>
            </a:r>
            <a:br>
              <a:rPr lang="ru-RU" b="1" dirty="0">
                <a:solidFill>
                  <a:srgbClr val="0033CC"/>
                </a:solidFill>
              </a:rPr>
            </a:br>
            <a:endParaRPr lang="ru-RU" dirty="0">
              <a:solidFill>
                <a:srgbClr val="0033CC"/>
              </a:solidFill>
            </a:endParaRPr>
          </a:p>
        </p:txBody>
      </p:sp>
      <p:sp>
        <p:nvSpPr>
          <p:cNvPr id="26632" name="Text Box 8"/>
          <p:cNvSpPr txBox="1">
            <a:spLocks noChangeArrowheads="1"/>
          </p:cNvSpPr>
          <p:nvPr/>
        </p:nvSpPr>
        <p:spPr bwMode="auto">
          <a:xfrm>
            <a:off x="900113" y="1125538"/>
            <a:ext cx="6911975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rgbClr val="FF0000"/>
                </a:solidFill>
              </a:rPr>
              <a:t>Предохраняет от некоторых видов рака и коронарного заболевания сердца. Здоровые кости, зубы, десны, кровяные капилляры и все соединительные ткани. </a:t>
            </a:r>
          </a:p>
        </p:txBody>
      </p:sp>
      <p:sp>
        <p:nvSpPr>
          <p:cNvPr id="26633" name="Text Box 9"/>
          <p:cNvSpPr txBox="1">
            <a:spLocks noChangeArrowheads="1"/>
          </p:cNvSpPr>
          <p:nvPr/>
        </p:nvSpPr>
        <p:spPr bwMode="auto">
          <a:xfrm>
            <a:off x="827088" y="2468563"/>
            <a:ext cx="6840537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>
                <a:solidFill>
                  <a:srgbClr val="0033CC"/>
                </a:solidFill>
              </a:rPr>
              <a:t>Большинство фруктов и овощей. Киви, цитрусовые, сладкие перцы, черная смородина и клубника - все они особенно богатые источники витамина С. </a:t>
            </a:r>
            <a:br>
              <a:rPr lang="ru-RU" dirty="0">
                <a:solidFill>
                  <a:srgbClr val="0033CC"/>
                </a:solidFill>
              </a:rPr>
            </a:br>
            <a:endParaRPr lang="ru-RU" dirty="0">
              <a:solidFill>
                <a:srgbClr val="0033CC"/>
              </a:solidFill>
            </a:endParaRPr>
          </a:p>
        </p:txBody>
      </p:sp>
      <p:pic>
        <p:nvPicPr>
          <p:cNvPr id="26638" name="Picture 14" descr="c1"/>
          <p:cNvPicPr>
            <a:picLocks noChangeAspect="1" noChangeArrowheads="1"/>
          </p:cNvPicPr>
          <p:nvPr/>
        </p:nvPicPr>
        <p:blipFill>
          <a:blip r:embed="rId4" cstate="print"/>
          <a:srcRect l="15167" r="24333"/>
          <a:stretch>
            <a:fillRect/>
          </a:stretch>
        </p:blipFill>
        <p:spPr bwMode="auto">
          <a:xfrm>
            <a:off x="6429388" y="3214686"/>
            <a:ext cx="2469713" cy="2714644"/>
          </a:xfrm>
          <a:prstGeom prst="rect">
            <a:avLst/>
          </a:prstGeom>
          <a:noFill/>
        </p:spPr>
      </p:pic>
      <p:pic>
        <p:nvPicPr>
          <p:cNvPr id="26642" name="Picture 18" descr="c_md_wht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16913" y="0"/>
            <a:ext cx="628650" cy="619125"/>
          </a:xfrm>
          <a:prstGeom prst="rect">
            <a:avLst/>
          </a:prstGeom>
          <a:noFill/>
        </p:spPr>
      </p:pic>
      <p:pic>
        <p:nvPicPr>
          <p:cNvPr id="12290" name="Picture 2" descr="http://im5-tub-ru.yandex.net/i?id=162837927-48-72&amp;n=2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786050" y="3411140"/>
            <a:ext cx="3286148" cy="2464612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>
    <p:wedge/>
    <p:sndAc>
      <p:stSnd>
        <p:snd r:embed="rId2" name="Windows XP - восстановление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6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/>
      <p:bldP spid="26629" grpId="0"/>
      <p:bldP spid="26632" grpId="0"/>
      <p:bldP spid="2663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5435600" y="44450"/>
            <a:ext cx="3529013" cy="574675"/>
          </a:xfrm>
        </p:spPr>
        <p:txBody>
          <a:bodyPr/>
          <a:lstStyle/>
          <a:p>
            <a:pPr algn="r"/>
            <a:r>
              <a:rPr lang="ru-RU" sz="3600" b="1"/>
              <a:t>ВИТАМИН</a:t>
            </a:r>
            <a:r>
              <a:rPr lang="en-US" sz="3600" b="1"/>
              <a:t>  D</a:t>
            </a:r>
            <a:endParaRPr lang="ru-RU" sz="3600" b="1"/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107950" y="700088"/>
            <a:ext cx="59769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FF0000"/>
                </a:solidFill>
              </a:rPr>
              <a:t>ДЛЯ ЧЕГО ОН</a:t>
            </a:r>
            <a:r>
              <a:rPr lang="ru-RU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107950" y="1844675"/>
            <a:ext cx="59769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>
                <a:solidFill>
                  <a:srgbClr val="0033CC"/>
                </a:solidFill>
              </a:rPr>
              <a:t>ИСТОЧНИКИ </a:t>
            </a:r>
            <a:br>
              <a:rPr lang="ru-RU" b="1" dirty="0">
                <a:solidFill>
                  <a:srgbClr val="0033CC"/>
                </a:solidFill>
              </a:rPr>
            </a:br>
            <a:endParaRPr lang="ru-RU" dirty="0">
              <a:solidFill>
                <a:srgbClr val="0033CC"/>
              </a:solidFill>
            </a:endParaRPr>
          </a:p>
        </p:txBody>
      </p:sp>
      <p:sp>
        <p:nvSpPr>
          <p:cNvPr id="27655" name="Text Box 7"/>
          <p:cNvSpPr txBox="1">
            <a:spLocks noChangeArrowheads="1"/>
          </p:cNvSpPr>
          <p:nvPr/>
        </p:nvSpPr>
        <p:spPr bwMode="auto">
          <a:xfrm>
            <a:off x="107950" y="4941888"/>
            <a:ext cx="59769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 smtClean="0">
                <a:solidFill>
                  <a:srgbClr val="FF9900"/>
                </a:solidFill>
              </a:rPr>
              <a:t> </a:t>
            </a:r>
            <a:endParaRPr lang="ru-RU" dirty="0">
              <a:solidFill>
                <a:srgbClr val="FF9900"/>
              </a:solidFill>
            </a:endParaRPr>
          </a:p>
        </p:txBody>
      </p:sp>
      <p:sp>
        <p:nvSpPr>
          <p:cNvPr id="27656" name="Text Box 8"/>
          <p:cNvSpPr txBox="1">
            <a:spLocks noChangeArrowheads="1"/>
          </p:cNvSpPr>
          <p:nvPr/>
        </p:nvSpPr>
        <p:spPr bwMode="auto">
          <a:xfrm>
            <a:off x="827088" y="1125538"/>
            <a:ext cx="69119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rgbClr val="FF0000"/>
                </a:solidFill>
              </a:rPr>
              <a:t>Здоровая нервная система и формирование здоровых костей и зубов. </a:t>
            </a:r>
          </a:p>
        </p:txBody>
      </p:sp>
      <p:sp>
        <p:nvSpPr>
          <p:cNvPr id="27657" name="Text Box 9"/>
          <p:cNvSpPr txBox="1">
            <a:spLocks noChangeArrowheads="1"/>
          </p:cNvSpPr>
          <p:nvPr/>
        </p:nvSpPr>
        <p:spPr bwMode="auto">
          <a:xfrm>
            <a:off x="827088" y="2420938"/>
            <a:ext cx="681674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>
                <a:solidFill>
                  <a:srgbClr val="0033CC"/>
                </a:solidFill>
              </a:rPr>
              <a:t>Жирная рыба, яйца и молочные продукты. Некоторые продукты, как например, маргарин, обогащены витамином D. </a:t>
            </a:r>
            <a:br>
              <a:rPr lang="ru-RU" dirty="0">
                <a:solidFill>
                  <a:srgbClr val="0033CC"/>
                </a:solidFill>
              </a:rPr>
            </a:br>
            <a:endParaRPr lang="ru-RU" dirty="0">
              <a:solidFill>
                <a:srgbClr val="0033CC"/>
              </a:solidFill>
            </a:endParaRPr>
          </a:p>
        </p:txBody>
      </p:sp>
      <p:pic>
        <p:nvPicPr>
          <p:cNvPr id="27664" name="Picture 16" descr="d_md_wht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16913" y="0"/>
            <a:ext cx="609600" cy="619125"/>
          </a:xfrm>
          <a:prstGeom prst="rect">
            <a:avLst/>
          </a:prstGeom>
          <a:noFill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24" y="3071810"/>
            <a:ext cx="2857520" cy="2730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00958" y="1500174"/>
            <a:ext cx="1643042" cy="1332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6" name="Picture 2" descr="http://im7-tub-ru.yandex.net/i?id=264727343-39-72&amp;n=2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357686" y="3167061"/>
            <a:ext cx="4143404" cy="2762269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>
    <p:wedge/>
    <p:sndAc>
      <p:stSnd>
        <p:snd r:embed="rId2" name="Windows XP - восстановление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7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7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/>
      <p:bldP spid="27653" grpId="0"/>
      <p:bldP spid="27655" grpId="0"/>
      <p:bldP spid="27656" grpId="0"/>
      <p:bldP spid="2765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5435600" y="44450"/>
            <a:ext cx="3529013" cy="574675"/>
          </a:xfrm>
        </p:spPr>
        <p:txBody>
          <a:bodyPr/>
          <a:lstStyle/>
          <a:p>
            <a:pPr algn="r"/>
            <a:r>
              <a:rPr lang="ru-RU" sz="3600" b="1"/>
              <a:t>ВИТАМИН</a:t>
            </a:r>
            <a:r>
              <a:rPr lang="en-US" sz="3600" b="1"/>
              <a:t>   E</a:t>
            </a:r>
            <a:endParaRPr lang="ru-RU" sz="3600" b="1"/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107950" y="712788"/>
            <a:ext cx="59769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FF0000"/>
                </a:solidFill>
              </a:rPr>
              <a:t>ДЛЯ ЧЕГО ОН</a:t>
            </a:r>
            <a:r>
              <a:rPr lang="ru-RU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107950" y="2035175"/>
            <a:ext cx="59769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>
                <a:solidFill>
                  <a:srgbClr val="0033CC"/>
                </a:solidFill>
              </a:rPr>
              <a:t>ИСТОЧНИКИ </a:t>
            </a:r>
            <a:br>
              <a:rPr lang="ru-RU" b="1" dirty="0">
                <a:solidFill>
                  <a:srgbClr val="0033CC"/>
                </a:solidFill>
              </a:rPr>
            </a:br>
            <a:endParaRPr lang="ru-RU" dirty="0">
              <a:solidFill>
                <a:srgbClr val="0033CC"/>
              </a:solidFill>
            </a:endParaRPr>
          </a:p>
        </p:txBody>
      </p:sp>
      <p:sp>
        <p:nvSpPr>
          <p:cNvPr id="28680" name="Text Box 8"/>
          <p:cNvSpPr txBox="1">
            <a:spLocks noChangeArrowheads="1"/>
          </p:cNvSpPr>
          <p:nvPr/>
        </p:nvSpPr>
        <p:spPr bwMode="auto">
          <a:xfrm>
            <a:off x="900113" y="1144588"/>
            <a:ext cx="6911975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>
                <a:solidFill>
                  <a:srgbClr val="FF0000"/>
                </a:solidFill>
              </a:rPr>
              <a:t>Предохранение от сердечных заболеваний и рака - это мощный антиоксидант, которые предохраняет клетки от повреждения свободными радикалами. </a:t>
            </a:r>
          </a:p>
        </p:txBody>
      </p:sp>
      <p:sp>
        <p:nvSpPr>
          <p:cNvPr id="28681" name="Text Box 9"/>
          <p:cNvSpPr txBox="1">
            <a:spLocks noChangeArrowheads="1"/>
          </p:cNvSpPr>
          <p:nvPr/>
        </p:nvSpPr>
        <p:spPr bwMode="auto">
          <a:xfrm>
            <a:off x="827088" y="2611438"/>
            <a:ext cx="74898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>
                <a:solidFill>
                  <a:srgbClr val="0033CC"/>
                </a:solidFill>
              </a:rPr>
              <a:t>Растительные масла, полиненасыщенный маргарин, подсолнечные семечки, жирная рыба, яйца, фундук, хлопья к завтраку из непросеянной муки, авокадо и шпинат. </a:t>
            </a:r>
            <a:br>
              <a:rPr lang="ru-RU" dirty="0">
                <a:solidFill>
                  <a:srgbClr val="0033CC"/>
                </a:solidFill>
              </a:rPr>
            </a:br>
            <a:endParaRPr lang="ru-RU" dirty="0">
              <a:solidFill>
                <a:srgbClr val="0033CC"/>
              </a:solidFill>
            </a:endParaRPr>
          </a:p>
        </p:txBody>
      </p:sp>
      <p:pic>
        <p:nvPicPr>
          <p:cNvPr id="28686" name="Picture 14" descr="e_md_wht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16913" y="0"/>
            <a:ext cx="609600" cy="619125"/>
          </a:xfrm>
          <a:prstGeom prst="rect">
            <a:avLst/>
          </a:prstGeom>
          <a:noFill/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60" y="3214686"/>
            <a:ext cx="2714644" cy="2696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58" y="3429000"/>
            <a:ext cx="3536179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 advClick="0">
    <p:wedge/>
    <p:sndAc>
      <p:stSnd>
        <p:snd r:embed="rId2" name="Windows XP - восстановление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8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/>
      <p:bldP spid="28677" grpId="0"/>
      <p:bldP spid="28680" grpId="0"/>
      <p:bldP spid="2868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5435600" y="44450"/>
            <a:ext cx="3529013" cy="574675"/>
          </a:xfrm>
        </p:spPr>
        <p:txBody>
          <a:bodyPr/>
          <a:lstStyle/>
          <a:p>
            <a:pPr algn="r"/>
            <a:r>
              <a:rPr lang="ru-RU" sz="3600" b="1"/>
              <a:t>ВИТАМИН</a:t>
            </a:r>
            <a:r>
              <a:rPr lang="en-US" sz="3600" b="1"/>
              <a:t>  K</a:t>
            </a:r>
            <a:endParaRPr lang="ru-RU" sz="3600" b="1"/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107950" y="758825"/>
            <a:ext cx="59769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FF0000"/>
                </a:solidFill>
              </a:rPr>
              <a:t>ДЛЯ ЧЕГО ОН</a:t>
            </a:r>
            <a:r>
              <a:rPr lang="ru-RU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107950" y="1989138"/>
            <a:ext cx="59769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>
                <a:solidFill>
                  <a:srgbClr val="0033CC"/>
                </a:solidFill>
              </a:rPr>
              <a:t>ИСТОЧНИКИ </a:t>
            </a:r>
            <a:br>
              <a:rPr lang="ru-RU" b="1" dirty="0">
                <a:solidFill>
                  <a:srgbClr val="0033CC"/>
                </a:solidFill>
              </a:rPr>
            </a:br>
            <a:endParaRPr lang="ru-RU" dirty="0">
              <a:solidFill>
                <a:srgbClr val="0033CC"/>
              </a:solidFill>
            </a:endParaRPr>
          </a:p>
        </p:txBody>
      </p:sp>
      <p:sp>
        <p:nvSpPr>
          <p:cNvPr id="29703" name="Text Box 7"/>
          <p:cNvSpPr txBox="1">
            <a:spLocks noChangeArrowheads="1"/>
          </p:cNvSpPr>
          <p:nvPr/>
        </p:nvSpPr>
        <p:spPr bwMode="auto">
          <a:xfrm>
            <a:off x="107950" y="4941888"/>
            <a:ext cx="59769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 smtClean="0">
                <a:solidFill>
                  <a:srgbClr val="FF9900"/>
                </a:solidFill>
              </a:rPr>
              <a:t> </a:t>
            </a:r>
            <a:endParaRPr lang="ru-RU" dirty="0">
              <a:solidFill>
                <a:srgbClr val="FF9900"/>
              </a:solidFill>
            </a:endParaRPr>
          </a:p>
        </p:txBody>
      </p:sp>
      <p:sp>
        <p:nvSpPr>
          <p:cNvPr id="29704" name="Text Box 8"/>
          <p:cNvSpPr txBox="1">
            <a:spLocks noChangeArrowheads="1"/>
          </p:cNvSpPr>
          <p:nvPr/>
        </p:nvSpPr>
        <p:spPr bwMode="auto">
          <a:xfrm>
            <a:off x="900113" y="1131888"/>
            <a:ext cx="69119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rgbClr val="FF0000"/>
                </a:solidFill>
              </a:rPr>
              <a:t>Благодаря витамину К кровь свертывается тогда, когда организму это нужно. </a:t>
            </a:r>
          </a:p>
        </p:txBody>
      </p:sp>
      <p:sp>
        <p:nvSpPr>
          <p:cNvPr id="29705" name="Text Box 9"/>
          <p:cNvSpPr txBox="1">
            <a:spLocks noChangeArrowheads="1"/>
          </p:cNvSpPr>
          <p:nvPr/>
        </p:nvSpPr>
        <p:spPr bwMode="auto">
          <a:xfrm>
            <a:off x="827088" y="2565400"/>
            <a:ext cx="65532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>
                <a:solidFill>
                  <a:srgbClr val="0033CC"/>
                </a:solidFill>
              </a:rPr>
              <a:t>Брокколи, белокочанная капуста, шпинат, печень, люцерна, помидоры. </a:t>
            </a:r>
            <a:br>
              <a:rPr lang="ru-RU" dirty="0">
                <a:solidFill>
                  <a:srgbClr val="0033CC"/>
                </a:solidFill>
              </a:rPr>
            </a:br>
            <a:endParaRPr lang="ru-RU" dirty="0">
              <a:solidFill>
                <a:srgbClr val="0033CC"/>
              </a:solidFill>
            </a:endParaRPr>
          </a:p>
        </p:txBody>
      </p:sp>
      <p:pic>
        <p:nvPicPr>
          <p:cNvPr id="29709" name="Picture 13" descr="k_md_wht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16913" y="0"/>
            <a:ext cx="628650" cy="619125"/>
          </a:xfrm>
          <a:prstGeom prst="rect">
            <a:avLst/>
          </a:prstGeom>
          <a:noFill/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29520" y="1071546"/>
            <a:ext cx="1428760" cy="18475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2" name="Picture 4" descr="http://im4-tub-ru.yandex.net/i?id=89464770-15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3143248"/>
            <a:ext cx="3714776" cy="2786083"/>
          </a:xfrm>
          <a:prstGeom prst="rect">
            <a:avLst/>
          </a:prstGeom>
          <a:noFill/>
        </p:spPr>
      </p:pic>
      <p:pic>
        <p:nvPicPr>
          <p:cNvPr id="7174" name="Picture 6" descr="http://im3-tub-ru.yandex.net/i?id=377929200-44-72&amp;n=2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14942" y="2857496"/>
            <a:ext cx="3681418" cy="3001156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>
    <p:wedge/>
    <p:sndAc>
      <p:stSnd>
        <p:snd r:embed="rId2" name="Windows XP - восстановление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9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/>
      <p:bldP spid="29701" grpId="0"/>
      <p:bldP spid="29703" grpId="0"/>
      <p:bldP spid="29704" grpId="0"/>
      <p:bldP spid="2970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323850" y="1628775"/>
            <a:ext cx="864235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numCol="1">
            <a:spAutoFit/>
          </a:bodyPr>
          <a:lstStyle/>
          <a:p>
            <a:pPr indent="722313"/>
            <a:endParaRPr lang="ru-RU" b="1" dirty="0" smtClean="0"/>
          </a:p>
          <a:p>
            <a:pPr indent="722313"/>
            <a:endParaRPr lang="ru-RU" b="1" dirty="0" smtClean="0"/>
          </a:p>
          <a:p>
            <a:pPr indent="722313"/>
            <a:endParaRPr lang="ru-RU" b="1" dirty="0" smtClean="0"/>
          </a:p>
          <a:p>
            <a:pPr indent="722313"/>
            <a:endParaRPr lang="ru-RU" b="1" dirty="0" smtClean="0"/>
          </a:p>
          <a:p>
            <a:pPr indent="722313"/>
            <a:endParaRPr lang="en-US" b="1" dirty="0" smtClean="0"/>
          </a:p>
          <a:p>
            <a:pPr indent="722313"/>
            <a:endParaRPr lang="en-US" b="1" dirty="0" smtClean="0"/>
          </a:p>
          <a:p>
            <a:pPr indent="722313"/>
            <a:endParaRPr lang="en-US" b="1" dirty="0" smtClean="0"/>
          </a:p>
          <a:p>
            <a:pPr indent="722313"/>
            <a:endParaRPr lang="en-US" b="1" dirty="0" smtClean="0"/>
          </a:p>
          <a:p>
            <a:pPr indent="722313"/>
            <a:endParaRPr lang="en-US" b="1" dirty="0" smtClean="0"/>
          </a:p>
          <a:p>
            <a:pPr indent="722313"/>
            <a:endParaRPr lang="en-US" b="1" dirty="0" smtClean="0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title"/>
          </p:nvPr>
        </p:nvSpPr>
        <p:spPr>
          <a:xfrm>
            <a:off x="468313" y="404813"/>
            <a:ext cx="8229600" cy="1143000"/>
          </a:xfrm>
        </p:spPr>
        <p:txBody>
          <a:bodyPr/>
          <a:lstStyle/>
          <a:p>
            <a:r>
              <a:rPr lang="ru-RU" sz="4000" b="1" dirty="0" smtClean="0">
                <a:solidFill>
                  <a:schemeClr val="tx1"/>
                </a:solidFill>
              </a:rPr>
              <a:t>Сравнительная характеристика</a:t>
            </a:r>
            <a:endParaRPr lang="ru-RU" sz="4000" b="1" dirty="0">
              <a:solidFill>
                <a:schemeClr val="tx1"/>
              </a:solidFill>
            </a:endParaRPr>
          </a:p>
        </p:txBody>
      </p:sp>
      <p:pic>
        <p:nvPicPr>
          <p:cNvPr id="6" name="Содержимое 6" descr="C:\Documents and Settings\User\Рабочий стол\img003.jpg"/>
          <p:cNvPicPr>
            <a:picLocks noGrp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500034" y="1285860"/>
            <a:ext cx="4429156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C:\Documents and Settings\User\Рабочий стол\pZtrKAAvMg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9633" y="1785926"/>
            <a:ext cx="4016765" cy="3143272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>
    <p:wedge/>
    <p:sndAc>
      <p:stSnd>
        <p:snd r:embed="rId2" name="Windows XP - восстановление.wav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323850" y="1628775"/>
            <a:ext cx="864235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numCol="1">
            <a:spAutoFit/>
          </a:bodyPr>
          <a:lstStyle/>
          <a:p>
            <a:pPr indent="722313"/>
            <a:endParaRPr lang="ru-RU" b="1" dirty="0" smtClean="0"/>
          </a:p>
          <a:p>
            <a:pPr indent="722313"/>
            <a:endParaRPr lang="ru-RU" b="1" dirty="0" smtClean="0"/>
          </a:p>
          <a:p>
            <a:pPr indent="722313"/>
            <a:endParaRPr lang="ru-RU" b="1" dirty="0" smtClean="0"/>
          </a:p>
          <a:p>
            <a:pPr indent="722313"/>
            <a:endParaRPr lang="ru-RU" b="1" dirty="0" smtClean="0"/>
          </a:p>
          <a:p>
            <a:pPr indent="722313"/>
            <a:endParaRPr lang="en-US" b="1" dirty="0" smtClean="0"/>
          </a:p>
          <a:p>
            <a:pPr indent="722313"/>
            <a:endParaRPr lang="en-US" b="1" dirty="0" smtClean="0"/>
          </a:p>
          <a:p>
            <a:pPr indent="722313"/>
            <a:endParaRPr lang="en-US" b="1" dirty="0" smtClean="0"/>
          </a:p>
          <a:p>
            <a:pPr indent="722313"/>
            <a:endParaRPr lang="en-US" b="1" dirty="0" smtClean="0"/>
          </a:p>
          <a:p>
            <a:pPr indent="722313"/>
            <a:endParaRPr lang="en-US" b="1" dirty="0" smtClean="0"/>
          </a:p>
          <a:p>
            <a:pPr indent="722313"/>
            <a:endParaRPr lang="en-US" b="1" dirty="0" smtClean="0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title"/>
          </p:nvPr>
        </p:nvSpPr>
        <p:spPr>
          <a:xfrm>
            <a:off x="468313" y="404813"/>
            <a:ext cx="8229600" cy="1143000"/>
          </a:xfrm>
        </p:spPr>
        <p:txBody>
          <a:bodyPr/>
          <a:lstStyle/>
          <a:p>
            <a:r>
              <a:rPr lang="ru-RU" sz="4000" b="1" dirty="0" smtClean="0">
                <a:solidFill>
                  <a:schemeClr val="tx1"/>
                </a:solidFill>
              </a:rPr>
              <a:t>Обобщение и вывод</a:t>
            </a:r>
            <a:endParaRPr lang="ru-RU" sz="4000" b="1" dirty="0">
              <a:solidFill>
                <a:schemeClr val="tx1"/>
              </a:solidFill>
            </a:endParaRPr>
          </a:p>
        </p:txBody>
      </p:sp>
      <p:pic>
        <p:nvPicPr>
          <p:cNvPr id="10" name="Содержимое 7" descr="C:\Documents and Settings\User\Рабочий стол\img005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357298"/>
            <a:ext cx="4929222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4" name="Picture 2" descr="http://im8-tub-ru.yandex.net/i?id=56447599-21-72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4" y="1857364"/>
            <a:ext cx="3810027" cy="285752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>
    <p:wedge/>
    <p:sndAc>
      <p:stSnd>
        <p:snd r:embed="rId2" name="Windows XP - восстановление.wav"/>
      </p:stSnd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57213"/>
            <a:ext cx="8229600" cy="1143000"/>
          </a:xfrm>
        </p:spPr>
        <p:txBody>
          <a:bodyPr/>
          <a:lstStyle/>
          <a:p>
            <a:r>
              <a:rPr lang="ru-RU" b="1" i="1"/>
              <a:t>Практическая работа</a:t>
            </a:r>
            <a:r>
              <a:rPr lang="ru-RU"/>
              <a:t> 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1928802"/>
            <a:ext cx="8229600" cy="3805248"/>
          </a:xfrm>
        </p:spPr>
        <p:txBody>
          <a:bodyPr/>
          <a:lstStyle/>
          <a:p>
            <a:pPr>
              <a:buFontTx/>
              <a:buNone/>
            </a:pPr>
            <a:r>
              <a:rPr lang="ru-RU" sz="2800" dirty="0"/>
              <a:t>		</a:t>
            </a:r>
            <a:r>
              <a:rPr lang="ru-RU" b="1" dirty="0">
                <a:latin typeface="Times New Roman" pitchFamily="18" charset="0"/>
              </a:rPr>
              <a:t>Мною </a:t>
            </a:r>
            <a:r>
              <a:rPr lang="ru-RU" b="1" dirty="0" smtClean="0">
                <a:latin typeface="Times New Roman" pitchFamily="18" charset="0"/>
              </a:rPr>
              <a:t>проделан эксперимент, </a:t>
            </a:r>
            <a:r>
              <a:rPr lang="ru-RU" b="1" dirty="0">
                <a:latin typeface="Times New Roman" pitchFamily="18" charset="0"/>
              </a:rPr>
              <a:t>где я </a:t>
            </a:r>
            <a:r>
              <a:rPr lang="ru-RU" b="1" dirty="0" smtClean="0">
                <a:latin typeface="Times New Roman" pitchFamily="18" charset="0"/>
              </a:rPr>
              <a:t>убедился </a:t>
            </a:r>
            <a:r>
              <a:rPr lang="ru-RU" b="1" dirty="0">
                <a:latin typeface="Times New Roman" pitchFamily="18" charset="0"/>
              </a:rPr>
              <a:t>в верном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</a:rPr>
              <a:t> высказывании 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</a:rPr>
              <a:t>ученых 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</a:rPr>
              <a:t>о 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</a:rPr>
              <a:t>том, что </a:t>
            </a:r>
            <a:r>
              <a:rPr lang="en-US" b="1" dirty="0">
                <a:latin typeface="Times New Roman" pitchFamily="18" charset="0"/>
              </a:rPr>
              <a:t>  </a:t>
            </a:r>
            <a:r>
              <a:rPr lang="ru-RU" b="1" dirty="0">
                <a:latin typeface="Times New Roman" pitchFamily="18" charset="0"/>
              </a:rPr>
              <a:t>витамины </a:t>
            </a:r>
            <a:r>
              <a:rPr lang="en-US" b="1" dirty="0">
                <a:latin typeface="Times New Roman" pitchFamily="18" charset="0"/>
              </a:rPr>
              <a:t>  </a:t>
            </a:r>
            <a:r>
              <a:rPr lang="ru-RU" b="1" dirty="0">
                <a:latin typeface="Times New Roman" pitchFamily="18" charset="0"/>
              </a:rPr>
              <a:t>подразделяются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</a:rPr>
              <a:t> 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</a:rPr>
              <a:t>на жирорастворимые</a:t>
            </a:r>
            <a:r>
              <a:rPr lang="en-US" b="1" dirty="0">
                <a:latin typeface="Times New Roman" pitchFamily="18" charset="0"/>
              </a:rPr>
              <a:t>  </a:t>
            </a:r>
            <a:r>
              <a:rPr lang="ru-RU" b="1" dirty="0">
                <a:latin typeface="Times New Roman" pitchFamily="18" charset="0"/>
              </a:rPr>
              <a:t> и </a:t>
            </a:r>
            <a:r>
              <a:rPr lang="en-US" b="1" dirty="0">
                <a:latin typeface="Times New Roman" pitchFamily="18" charset="0"/>
              </a:rPr>
              <a:t>  </a:t>
            </a:r>
            <a:r>
              <a:rPr lang="ru-RU" b="1" dirty="0" err="1">
                <a:latin typeface="Times New Roman" pitchFamily="18" charset="0"/>
              </a:rPr>
              <a:t>водорастворимые</a:t>
            </a:r>
            <a:r>
              <a:rPr lang="ru-RU" b="1" dirty="0" smtClean="0">
                <a:latin typeface="Times New Roman" pitchFamily="18" charset="0"/>
              </a:rPr>
              <a:t>.</a:t>
            </a:r>
            <a:endParaRPr lang="ru-RU" b="1" dirty="0">
              <a:latin typeface="Times New Roman" pitchFamily="18" charset="0"/>
            </a:endParaRPr>
          </a:p>
          <a:p>
            <a:pPr algn="ctr">
              <a:buFontTx/>
              <a:buNone/>
            </a:pPr>
            <a:r>
              <a:rPr lang="ru-RU" dirty="0"/>
              <a:t> </a:t>
            </a:r>
            <a:endParaRPr lang="ru-RU" b="1" i="1" dirty="0">
              <a:solidFill>
                <a:srgbClr val="FF9900"/>
              </a:solidFill>
            </a:endParaRPr>
          </a:p>
        </p:txBody>
      </p:sp>
      <p:pic>
        <p:nvPicPr>
          <p:cNvPr id="12291" name="Picture 3" descr="http://www.zemaitijosgidas.lt/get.php?i.78430:w.200:h.2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4500570"/>
            <a:ext cx="1720831" cy="1500198"/>
          </a:xfrm>
          <a:prstGeom prst="rect">
            <a:avLst/>
          </a:prstGeom>
          <a:noFill/>
        </p:spPr>
      </p:pic>
      <p:sp>
        <p:nvSpPr>
          <p:cNvPr id="12293" name="AutoShape 5" descr="http://www.znaikak.ru/design/pic/visred/sportivnoe_pitanie_readmas_ru_03(1)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295" name="AutoShape 7" descr="http://www.znaikak.ru/design/pic/visred/sportivnoe_pitanie_readmas_ru_03(1)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297" name="AutoShape 9" descr="http://www.znaikak.ru/design/pic/visred/sportivnoe_pitanie_readmas_ru_03(1)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298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7918" y="3929066"/>
            <a:ext cx="2786082" cy="208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 advClick="0">
    <p:wedge/>
    <p:sndAc>
      <p:stSnd>
        <p:snd r:embed="rId2" name="Windows XP - восстановление.wav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5651500" y="4292600"/>
            <a:ext cx="3240088" cy="863600"/>
          </a:xfrm>
        </p:spPr>
        <p:txBody>
          <a:bodyPr/>
          <a:lstStyle/>
          <a:p>
            <a:r>
              <a:rPr lang="ru-RU" sz="1800">
                <a:latin typeface="Times New Roman" pitchFamily="18" charset="0"/>
              </a:rPr>
              <a:t>Кристаллы порошка в масле не растворились</a:t>
            </a:r>
          </a:p>
        </p:txBody>
      </p:sp>
      <p:sp>
        <p:nvSpPr>
          <p:cNvPr id="17" name="Содержимое 16"/>
          <p:cNvSpPr>
            <a:spLocks noGrp="1"/>
          </p:cNvSpPr>
          <p:nvPr>
            <p:ph idx="1"/>
          </p:nvPr>
        </p:nvSpPr>
        <p:spPr>
          <a:xfrm>
            <a:off x="457200" y="1142984"/>
            <a:ext cx="8258204" cy="4983179"/>
          </a:xfrm>
        </p:spPr>
        <p:txBody>
          <a:bodyPr/>
          <a:lstStyle/>
          <a:p>
            <a:pPr algn="ctr"/>
            <a:endParaRPr lang="ru-RU" dirty="0"/>
          </a:p>
        </p:txBody>
      </p:sp>
      <p:sp>
        <p:nvSpPr>
          <p:cNvPr id="70661" name="WordArt 5"/>
          <p:cNvSpPr>
            <a:spLocks noChangeArrowheads="1" noChangeShapeType="1" noTextEdit="1"/>
          </p:cNvSpPr>
          <p:nvPr/>
        </p:nvSpPr>
        <p:spPr bwMode="auto">
          <a:xfrm>
            <a:off x="1042988" y="260350"/>
            <a:ext cx="54006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00"/>
                </a:solidFill>
                <a:latin typeface="Arial"/>
                <a:cs typeface="Arial"/>
              </a:rPr>
              <a:t>        Витамин С</a:t>
            </a:r>
          </a:p>
        </p:txBody>
      </p:sp>
      <p:sp>
        <p:nvSpPr>
          <p:cNvPr id="70664" name="Rectangle 8"/>
          <p:cNvSpPr>
            <a:spLocks noChangeArrowheads="1"/>
          </p:cNvSpPr>
          <p:nvPr/>
        </p:nvSpPr>
        <p:spPr bwMode="auto">
          <a:xfrm>
            <a:off x="250825" y="4221163"/>
            <a:ext cx="3240088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dirty="0">
                <a:solidFill>
                  <a:schemeClr val="tx2"/>
                </a:solidFill>
                <a:latin typeface="Times New Roman" pitchFamily="18" charset="0"/>
              </a:rPr>
              <a:t>Кристаллы порошка в воде растворились</a:t>
            </a:r>
          </a:p>
        </p:txBody>
      </p:sp>
      <p:sp>
        <p:nvSpPr>
          <p:cNvPr id="70665" name="Rectangle 9"/>
          <p:cNvSpPr>
            <a:spLocks noChangeArrowheads="1"/>
          </p:cNvSpPr>
          <p:nvPr/>
        </p:nvSpPr>
        <p:spPr bwMode="auto">
          <a:xfrm>
            <a:off x="684213" y="5229225"/>
            <a:ext cx="795655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2000" b="1" i="1" u="sng">
                <a:solidFill>
                  <a:srgbClr val="FF0000"/>
                </a:solidFill>
              </a:rPr>
              <a:t>Вывод:</a:t>
            </a:r>
            <a:r>
              <a:rPr lang="ru-RU" sz="2000" b="1">
                <a:solidFill>
                  <a:srgbClr val="FF0000"/>
                </a:solidFill>
              </a:rPr>
              <a:t> </a:t>
            </a:r>
            <a:r>
              <a:rPr lang="ru-RU" sz="2000" b="1" i="1" u="sng">
                <a:solidFill>
                  <a:srgbClr val="FF0000"/>
                </a:solidFill>
              </a:rPr>
              <a:t>витамин С относится к водорастворимым.</a:t>
            </a:r>
          </a:p>
        </p:txBody>
      </p:sp>
      <p:pic>
        <p:nvPicPr>
          <p:cNvPr id="11" name="Рисунок 10" descr="G:\DCIM\101CANON\IMG_103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1428736"/>
            <a:ext cx="2428891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G:\DCIM\101CANON\IMG_104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60" y="1714488"/>
            <a:ext cx="2972821" cy="22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>
    <p:wedge/>
    <p:sndAc>
      <p:stSnd>
        <p:snd r:embed="rId2" name="Windows XP - восстановление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serv-frukt-0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500174"/>
            <a:ext cx="4286280" cy="4153595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5286380" y="1600200"/>
            <a:ext cx="3400420" cy="4525963"/>
          </a:xfrm>
        </p:spPr>
        <p:txBody>
          <a:bodyPr/>
          <a:lstStyle/>
          <a:p>
            <a:pPr algn="just">
              <a:buNone/>
            </a:pPr>
            <a:r>
              <a:rPr lang="ru-RU" sz="2400" b="1" dirty="0" smtClean="0"/>
              <a:t>     </a:t>
            </a:r>
            <a:r>
              <a:rPr lang="ru-RU" sz="2400" b="1" dirty="0" smtClean="0">
                <a:latin typeface="Monotype Corsiva" pitchFamily="66" charset="0"/>
              </a:rPr>
              <a:t>Наши питательные вещества должны быть лечебными, а наши лечебные средства должны быть питательными веществами.</a:t>
            </a:r>
          </a:p>
          <a:p>
            <a:pPr algn="r">
              <a:buNone/>
            </a:pPr>
            <a:r>
              <a:rPr lang="ru-RU" sz="2400" b="1" dirty="0" smtClean="0">
                <a:latin typeface="Monotype Corsiva" pitchFamily="66" charset="0"/>
              </a:rPr>
              <a:t>Гиппократ</a:t>
            </a:r>
            <a:endParaRPr lang="ru-RU" sz="2400" b="1" dirty="0">
              <a:latin typeface="Monotype Corsiva" pitchFamily="66" charset="0"/>
            </a:endParaRPr>
          </a:p>
        </p:txBody>
      </p:sp>
    </p:spTree>
  </p:cSld>
  <p:clrMapOvr>
    <a:masterClrMapping/>
  </p:clrMapOvr>
  <p:transition spd="med" advClick="0">
    <p:wedge/>
    <p:sndAc>
      <p:stSnd>
        <p:snd r:embed="rId2" name="Windows XP - восстановление.wav"/>
      </p:stSnd>
    </p:sndAc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5" name="WordArt 5"/>
          <p:cNvSpPr>
            <a:spLocks noChangeArrowheads="1" noChangeShapeType="1" noTextEdit="1"/>
          </p:cNvSpPr>
          <p:nvPr/>
        </p:nvSpPr>
        <p:spPr bwMode="auto">
          <a:xfrm>
            <a:off x="1042988" y="168275"/>
            <a:ext cx="54006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00"/>
                </a:solidFill>
                <a:latin typeface="Arial"/>
                <a:cs typeface="Arial"/>
              </a:rPr>
              <a:t>        Витамин </a:t>
            </a:r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00"/>
                </a:solidFill>
                <a:latin typeface="Arial"/>
                <a:cs typeface="Arial"/>
              </a:rPr>
              <a:t>D</a:t>
            </a:r>
            <a:endParaRPr lang="ru-RU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8000"/>
              </a:solidFill>
              <a:latin typeface="Arial"/>
              <a:cs typeface="Arial"/>
            </a:endParaRPr>
          </a:p>
        </p:txBody>
      </p:sp>
      <p:sp>
        <p:nvSpPr>
          <p:cNvPr id="71690" name="Rectangle 10"/>
          <p:cNvSpPr>
            <a:spLocks noChangeArrowheads="1"/>
          </p:cNvSpPr>
          <p:nvPr/>
        </p:nvSpPr>
        <p:spPr bwMode="auto">
          <a:xfrm>
            <a:off x="179388" y="4149725"/>
            <a:ext cx="3240087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>
                <a:solidFill>
                  <a:schemeClr val="tx2"/>
                </a:solidFill>
                <a:latin typeface="Times New Roman" pitchFamily="18" charset="0"/>
              </a:rPr>
              <a:t>Кристаллы не растворились</a:t>
            </a:r>
          </a:p>
        </p:txBody>
      </p:sp>
      <p:sp>
        <p:nvSpPr>
          <p:cNvPr id="71691" name="Rectangle 11"/>
          <p:cNvSpPr>
            <a:spLocks noChangeArrowheads="1"/>
          </p:cNvSpPr>
          <p:nvPr/>
        </p:nvSpPr>
        <p:spPr bwMode="auto">
          <a:xfrm>
            <a:off x="4284663" y="4149725"/>
            <a:ext cx="4608512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>
                <a:solidFill>
                  <a:schemeClr val="tx2"/>
                </a:solidFill>
                <a:latin typeface="Times New Roman" pitchFamily="18" charset="0"/>
              </a:rPr>
              <a:t>Они медленно растворились. У нас получился масляный раствор витамина </a:t>
            </a:r>
            <a:r>
              <a:rPr lang="en-US">
                <a:solidFill>
                  <a:schemeClr val="tx2"/>
                </a:solidFill>
                <a:latin typeface="Times New Roman" pitchFamily="18" charset="0"/>
              </a:rPr>
              <a:t>D</a:t>
            </a:r>
            <a:r>
              <a:rPr lang="ru-RU">
                <a:solidFill>
                  <a:schemeClr val="tx2"/>
                </a:solidFill>
                <a:latin typeface="Times New Roman" pitchFamily="18" charset="0"/>
              </a:rPr>
              <a:t>, который представляет собой желтую прозрачную жидкость без мути и осадка на дне, запаха и вкуса, свойственных рафинированному маслу, и без порчи масла</a:t>
            </a:r>
          </a:p>
        </p:txBody>
      </p:sp>
      <p:sp>
        <p:nvSpPr>
          <p:cNvPr id="71692" name="Rectangle 12"/>
          <p:cNvSpPr>
            <a:spLocks noChangeArrowheads="1"/>
          </p:cNvSpPr>
          <p:nvPr/>
        </p:nvSpPr>
        <p:spPr bwMode="auto">
          <a:xfrm>
            <a:off x="468313" y="5302250"/>
            <a:ext cx="80645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2000" b="1" i="1" u="sng">
                <a:solidFill>
                  <a:srgbClr val="FF0000"/>
                </a:solidFill>
              </a:rPr>
              <a:t>Вывод:</a:t>
            </a:r>
            <a:r>
              <a:rPr lang="ru-RU" sz="2000" b="1">
                <a:solidFill>
                  <a:srgbClr val="FF0000"/>
                </a:solidFill>
              </a:rPr>
              <a:t> </a:t>
            </a:r>
            <a:r>
              <a:rPr lang="ru-RU" sz="2000" b="1" i="1" u="sng">
                <a:solidFill>
                  <a:srgbClr val="FF0000"/>
                </a:solidFill>
              </a:rPr>
              <a:t>витамин </a:t>
            </a:r>
            <a:r>
              <a:rPr lang="en-US" sz="2000" b="1" i="1" u="sng">
                <a:solidFill>
                  <a:srgbClr val="FF0000"/>
                </a:solidFill>
              </a:rPr>
              <a:t>D</a:t>
            </a:r>
            <a:r>
              <a:rPr lang="ru-RU" sz="2000" b="1" i="1" u="sng">
                <a:solidFill>
                  <a:srgbClr val="FF0000"/>
                </a:solidFill>
              </a:rPr>
              <a:t> является жирорастворимым.</a:t>
            </a:r>
          </a:p>
        </p:txBody>
      </p:sp>
      <p:pic>
        <p:nvPicPr>
          <p:cNvPr id="11" name="Рисунок 10" descr="G:\DCIM\101CANON\IMG_104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1500174"/>
            <a:ext cx="2974410" cy="22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G:\DCIM\101CANON\IMG_1049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4" y="1500174"/>
            <a:ext cx="2974410" cy="22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Содержимое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med" advClick="0">
    <p:wedge/>
    <p:sndAc>
      <p:stSnd>
        <p:snd r:embed="rId2" name="Windows XP - восстановление.wav"/>
      </p:stSnd>
    </p:sndAc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57213"/>
            <a:ext cx="8229600" cy="1143000"/>
          </a:xfrm>
        </p:spPr>
        <p:txBody>
          <a:bodyPr/>
          <a:lstStyle/>
          <a:p>
            <a:r>
              <a:rPr lang="ru-RU" b="1" i="1"/>
              <a:t>Заключение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sz="2200" dirty="0" smtClean="0"/>
              <a:t>        В ходе написания моей работы </a:t>
            </a:r>
            <a:r>
              <a:rPr lang="ru-RU" sz="2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я выяснил, что в овощах </a:t>
            </a:r>
            <a:r>
              <a:rPr lang="ru-RU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 фруктах содержатся почти все витамины. Они занимают одно из первых мест среди продуктов. </a:t>
            </a:r>
            <a:r>
              <a:rPr lang="ru-RU" sz="2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Витамины </a:t>
            </a:r>
            <a:r>
              <a:rPr lang="ru-RU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активно влияют на обмен веществ, рост и развитие организма и на его сопротивляемость к заболеваниям. </a:t>
            </a:r>
            <a:endParaRPr lang="en-US" sz="2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just">
              <a:buNone/>
            </a:pPr>
            <a:r>
              <a:rPr lang="ru-RU" sz="2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endParaRPr lang="en-US" sz="2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just">
              <a:buNone/>
            </a:pPr>
            <a:endParaRPr lang="en-US" sz="2200" dirty="0" smtClean="0"/>
          </a:p>
          <a:p>
            <a:pPr algn="just">
              <a:buNone/>
            </a:pPr>
            <a:endParaRPr lang="en-US" sz="2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just">
              <a:buNone/>
            </a:pPr>
            <a:r>
              <a:rPr lang="en-US" sz="2200" dirty="0" smtClean="0"/>
              <a:t>         </a:t>
            </a:r>
            <a:r>
              <a:rPr lang="ru-RU" sz="2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Проконсультировавшись со специалистами, я узнал, что  рекомендовано </a:t>
            </a:r>
            <a:r>
              <a:rPr lang="ru-RU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принимать препараты, которые содержат в </a:t>
            </a:r>
            <a:r>
              <a:rPr lang="ru-RU" sz="2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своем </a:t>
            </a:r>
            <a:r>
              <a:rPr lang="ru-RU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составе весь спектр жизненно важных </a:t>
            </a:r>
            <a:r>
              <a:rPr lang="ru-RU" sz="2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витаминов.</a:t>
            </a:r>
            <a:endParaRPr lang="ru-RU" sz="2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9223" name="Picture 7" descr="http://assets.a1.ro/original/2012/06/28/15915/avocado-sursa-de-sanatate-pentru-organism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8" y="3000372"/>
            <a:ext cx="2357454" cy="1569016"/>
          </a:xfrm>
          <a:prstGeom prst="rect">
            <a:avLst/>
          </a:prstGeom>
          <a:noFill/>
        </p:spPr>
      </p:pic>
      <p:pic>
        <p:nvPicPr>
          <p:cNvPr id="9226" name="Picture 10" descr="http://im8-tub-ru.yandex.net/i?id=318818724-60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480" y="3286124"/>
            <a:ext cx="2124075" cy="142875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>
    <p:wedge/>
    <p:sndAc>
      <p:stSnd>
        <p:snd r:embed="rId2" name="Windows XP - восстановление.wav"/>
      </p:stSnd>
    </p:sndAc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1484313"/>
            <a:ext cx="8229600" cy="1143000"/>
          </a:xfrm>
        </p:spPr>
        <p:txBody>
          <a:bodyPr/>
          <a:lstStyle/>
          <a:p>
            <a:r>
              <a:rPr lang="ru-RU" dirty="0" smtClean="0"/>
              <a:t>Спасибо за внимание!!!</a:t>
            </a:r>
            <a:endParaRPr lang="ru-RU" dirty="0"/>
          </a:p>
        </p:txBody>
      </p:sp>
      <p:sp>
        <p:nvSpPr>
          <p:cNvPr id="50180" name="Text Box 4"/>
          <p:cNvSpPr txBox="1">
            <a:spLocks noChangeArrowheads="1"/>
          </p:cNvSpPr>
          <p:nvPr/>
        </p:nvSpPr>
        <p:spPr bwMode="auto">
          <a:xfrm>
            <a:off x="900113" y="3284538"/>
            <a:ext cx="70040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4400" dirty="0"/>
              <a:t>Вы узнали много нового!</a:t>
            </a:r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6578" y="3929066"/>
            <a:ext cx="1928825" cy="194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00166" y="4286256"/>
            <a:ext cx="2190752" cy="1643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 advClick="0">
    <p:wedge/>
    <p:sndAc>
      <p:stSnd>
        <p:snd r:embed="rId2" name="Windows XP - восстановление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-679450" y="303213"/>
            <a:ext cx="7772400" cy="1470025"/>
          </a:xfrm>
        </p:spPr>
        <p:txBody>
          <a:bodyPr/>
          <a:lstStyle/>
          <a:p>
            <a:r>
              <a:rPr lang="ru-RU" b="1">
                <a:latin typeface="Comic Sans MS" pitchFamily="66" charset="0"/>
              </a:rPr>
              <a:t>Цель исследования:</a:t>
            </a:r>
          </a:p>
        </p:txBody>
      </p:sp>
      <p:sp>
        <p:nvSpPr>
          <p:cNvPr id="58372" name="Text Box 4"/>
          <p:cNvSpPr txBox="1">
            <a:spLocks noChangeArrowheads="1"/>
          </p:cNvSpPr>
          <p:nvPr/>
        </p:nvSpPr>
        <p:spPr bwMode="auto">
          <a:xfrm>
            <a:off x="323850" y="2090738"/>
            <a:ext cx="8424863" cy="311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/>
              <a:t>Все, что вам нужно знать о витаминах плюс немного больше - Вы узнаете из моей работы!</a:t>
            </a:r>
          </a:p>
          <a:p>
            <a:pPr>
              <a:spcBef>
                <a:spcPct val="50000"/>
              </a:spcBef>
            </a:pPr>
            <a:endParaRPr lang="ru-RU" b="1"/>
          </a:p>
          <a:p>
            <a:pPr>
              <a:spcBef>
                <a:spcPct val="50000"/>
              </a:spcBef>
            </a:pPr>
            <a:endParaRPr lang="ru-RU" b="1"/>
          </a:p>
          <a:p>
            <a:pPr>
              <a:spcBef>
                <a:spcPct val="50000"/>
              </a:spcBef>
            </a:pPr>
            <a:endParaRPr lang="en-US" b="1"/>
          </a:p>
          <a:p>
            <a:pPr>
              <a:spcBef>
                <a:spcPct val="50000"/>
              </a:spcBef>
            </a:pPr>
            <a:endParaRPr lang="en-US" b="1"/>
          </a:p>
          <a:p>
            <a:pPr>
              <a:spcBef>
                <a:spcPct val="50000"/>
              </a:spcBef>
            </a:pPr>
            <a:endParaRPr lang="en-US" b="1"/>
          </a:p>
          <a:p>
            <a:pPr>
              <a:spcBef>
                <a:spcPct val="50000"/>
              </a:spcBef>
            </a:pPr>
            <a:endParaRPr lang="ru-RU" b="1" u="sng">
              <a:solidFill>
                <a:srgbClr val="0033CC"/>
              </a:solidFill>
            </a:endParaRPr>
          </a:p>
        </p:txBody>
      </p:sp>
      <p:sp>
        <p:nvSpPr>
          <p:cNvPr id="58373" name="Rectangle 5"/>
          <p:cNvSpPr>
            <a:spLocks noChangeArrowheads="1"/>
          </p:cNvSpPr>
          <p:nvPr/>
        </p:nvSpPr>
        <p:spPr bwMode="auto">
          <a:xfrm>
            <a:off x="1371600" y="785794"/>
            <a:ext cx="77724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2800" b="1">
                <a:solidFill>
                  <a:srgbClr val="008000"/>
                </a:solidFill>
                <a:latin typeface="Comic Sans MS" pitchFamily="66" charset="0"/>
              </a:rPr>
              <a:t>Значение витаминов в жизни человека</a:t>
            </a:r>
          </a:p>
        </p:txBody>
      </p:sp>
      <p:pic>
        <p:nvPicPr>
          <p:cNvPr id="1026" name="Picture 2" descr="C:\Documents and Settings\User\Рабочий стол\Рисунок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3000372"/>
            <a:ext cx="5057775" cy="2486025"/>
          </a:xfrm>
          <a:prstGeom prst="rect">
            <a:avLst/>
          </a:prstGeom>
          <a:noFill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40667" y="3071810"/>
            <a:ext cx="3174705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 advClick="0">
    <p:wedge/>
    <p:sndAc>
      <p:stSnd>
        <p:snd r:embed="rId2" name="Windows XP - восстановление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230188" y="476250"/>
            <a:ext cx="8229600" cy="1143000"/>
          </a:xfrm>
        </p:spPr>
        <p:txBody>
          <a:bodyPr/>
          <a:lstStyle/>
          <a:p>
            <a:r>
              <a:rPr lang="ru-RU" b="1" i="1" dirty="0">
                <a:latin typeface="Comic Sans MS" pitchFamily="66" charset="0"/>
              </a:rPr>
              <a:t>Задачи: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idx="1"/>
          </p:nvPr>
        </p:nvSpPr>
        <p:spPr>
          <a:xfrm>
            <a:off x="428596" y="1357298"/>
            <a:ext cx="8229600" cy="4525962"/>
          </a:xfrm>
        </p:spPr>
        <p:txBody>
          <a:bodyPr/>
          <a:lstStyle/>
          <a:p>
            <a:pPr>
              <a:buFontTx/>
              <a:buNone/>
            </a:pPr>
            <a:r>
              <a:rPr lang="ru-RU" sz="1800" b="1" i="1" dirty="0"/>
              <a:t>    </a:t>
            </a:r>
            <a:endParaRPr lang="ru-RU" sz="1800" b="1" i="1" dirty="0" smtClean="0"/>
          </a:p>
          <a:p>
            <a:pPr>
              <a:buFontTx/>
              <a:buNone/>
            </a:pPr>
            <a:r>
              <a:rPr lang="ru-RU" sz="1400" b="1" i="1" dirty="0" smtClean="0"/>
              <a:t>     - знакомство с разнообразием витаминов;</a:t>
            </a:r>
          </a:p>
          <a:p>
            <a:pPr>
              <a:buFontTx/>
              <a:buNone/>
            </a:pPr>
            <a:endParaRPr lang="ru-RU" sz="1400" b="1" i="1" dirty="0"/>
          </a:p>
          <a:p>
            <a:pPr>
              <a:buFontTx/>
              <a:buNone/>
            </a:pPr>
            <a:r>
              <a:rPr lang="ru-RU" sz="1400" b="1" i="1" dirty="0" smtClean="0"/>
              <a:t>     - понять причину необходимости открытия витаминов;</a:t>
            </a:r>
          </a:p>
          <a:p>
            <a:pPr>
              <a:buFontTx/>
              <a:buNone/>
            </a:pPr>
            <a:endParaRPr lang="ru-RU" sz="1400" b="1" i="1" dirty="0" smtClean="0"/>
          </a:p>
          <a:p>
            <a:pPr>
              <a:buFontTx/>
              <a:buNone/>
            </a:pPr>
            <a:r>
              <a:rPr lang="ru-RU" sz="1400" b="1" i="1" dirty="0" smtClean="0"/>
              <a:t>     - узнать о значении витаминов в жизни человека;</a:t>
            </a:r>
          </a:p>
          <a:p>
            <a:pPr>
              <a:buFontTx/>
              <a:buNone/>
            </a:pPr>
            <a:endParaRPr lang="ru-RU" sz="1400" b="1" i="1" dirty="0"/>
          </a:p>
          <a:p>
            <a:pPr>
              <a:buFontTx/>
              <a:buNone/>
            </a:pPr>
            <a:r>
              <a:rPr lang="ru-RU" sz="1400" b="1" i="1" dirty="0"/>
              <a:t>     -  узнать о лучших натуральных источниках витаминов;</a:t>
            </a:r>
          </a:p>
          <a:p>
            <a:pPr>
              <a:buFontTx/>
              <a:buNone/>
            </a:pPr>
            <a:endParaRPr lang="ru-RU" sz="1400" b="1" i="1" dirty="0"/>
          </a:p>
          <a:p>
            <a:pPr>
              <a:buFontTx/>
              <a:buNone/>
            </a:pPr>
            <a:r>
              <a:rPr lang="ru-RU" sz="1400" b="1" i="1" dirty="0"/>
              <a:t>     - узнать о проявлениях при недостатке витамина в организме;</a:t>
            </a:r>
          </a:p>
          <a:p>
            <a:pPr>
              <a:buFontTx/>
              <a:buNone/>
            </a:pPr>
            <a:endParaRPr lang="ru-RU" sz="1400" b="1" i="1" dirty="0"/>
          </a:p>
          <a:p>
            <a:pPr>
              <a:buFontTx/>
              <a:buNone/>
            </a:pPr>
            <a:r>
              <a:rPr lang="ru-RU" sz="1400" b="1" i="1" dirty="0"/>
              <a:t>     - провести практическую работу;</a:t>
            </a:r>
          </a:p>
          <a:p>
            <a:pPr>
              <a:buFontTx/>
              <a:buNone/>
            </a:pPr>
            <a:endParaRPr lang="ru-RU" sz="1400" b="1" i="1" dirty="0"/>
          </a:p>
          <a:p>
            <a:pPr>
              <a:buFontTx/>
              <a:buNone/>
            </a:pPr>
            <a:r>
              <a:rPr lang="ru-RU" sz="1400" b="1" i="1" dirty="0"/>
              <a:t>    </a:t>
            </a:r>
            <a:r>
              <a:rPr lang="ru-RU" sz="1400" b="1" i="1" dirty="0" smtClean="0"/>
              <a:t>  </a:t>
            </a:r>
            <a:r>
              <a:rPr lang="ru-RU" sz="1400" b="1" i="1" dirty="0"/>
              <a:t>- проанализировать знания учащихся о значимости витаминов.</a:t>
            </a:r>
          </a:p>
        </p:txBody>
      </p:sp>
      <p:pic>
        <p:nvPicPr>
          <p:cNvPr id="1027" name="Picture 3" descr="C:\Documents and Settings\User\Рабочий стол\yandsearch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96041" y="4286256"/>
            <a:ext cx="2747959" cy="2105097"/>
          </a:xfrm>
          <a:prstGeom prst="rect">
            <a:avLst/>
          </a:prstGeom>
          <a:noFill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53786" y="785794"/>
            <a:ext cx="3090214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 advClick="0">
    <p:wedge/>
    <p:sndAc>
      <p:stSnd>
        <p:snd r:embed="rId2" name="Windows XP - восстановление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571480"/>
            <a:ext cx="8286808" cy="928694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Методы: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Сбор информации о витаминах;</a:t>
            </a:r>
          </a:p>
          <a:p>
            <a:r>
              <a:rPr lang="ru-RU" b="1" dirty="0" smtClean="0">
                <a:latin typeface="Times New Roman" pitchFamily="18" charset="0"/>
              </a:rPr>
              <a:t>Беседы со специалистами;</a:t>
            </a:r>
          </a:p>
          <a:p>
            <a:r>
              <a:rPr lang="ru-RU" b="1" dirty="0" smtClean="0">
                <a:latin typeface="Times New Roman" pitchFamily="18" charset="0"/>
              </a:rPr>
              <a:t>Эксперименты и наблюдения;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atin typeface="Times New Roman" pitchFamily="18" charset="0"/>
              </a:rPr>
              <a:t>Анкетирование;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atin typeface="Times New Roman" pitchFamily="18" charset="0"/>
              </a:rPr>
              <a:t> Обобщение и анализ.</a:t>
            </a:r>
          </a:p>
          <a:p>
            <a:endParaRPr lang="en-US" dirty="0" smtClean="0"/>
          </a:p>
          <a:p>
            <a:endParaRPr lang="ru-RU" dirty="0"/>
          </a:p>
        </p:txBody>
      </p:sp>
      <p:pic>
        <p:nvPicPr>
          <p:cNvPr id="10" name="Picture 1" descr="C:\Documents and Settings\Администратор\Рабочий стол\1327133994_008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8" y="3304258"/>
            <a:ext cx="3571900" cy="2676178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>
    <p:wedge/>
    <p:sndAc>
      <p:stSnd>
        <p:snd r:embed="rId2" name="Windows XP - восстановление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323850" y="1628775"/>
            <a:ext cx="8642350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numCol="1">
            <a:spAutoFit/>
          </a:bodyPr>
          <a:lstStyle/>
          <a:p>
            <a:pPr indent="722313"/>
            <a:r>
              <a:rPr lang="ru-RU" b="1" dirty="0" smtClean="0"/>
              <a:t>На этот вопрос не было ответа до тех пор, пока в 1880 году русский ученый Николай Лунин, изучавший роль минеральных веществ в питании.</a:t>
            </a:r>
          </a:p>
          <a:p>
            <a:pPr indent="722313"/>
            <a:endParaRPr lang="ru-RU" b="1" dirty="0" smtClean="0"/>
          </a:p>
          <a:p>
            <a:pPr indent="722313"/>
            <a:endParaRPr lang="ru-RU" b="1" dirty="0" smtClean="0"/>
          </a:p>
          <a:p>
            <a:pPr indent="722313"/>
            <a:endParaRPr lang="ru-RU" b="1" dirty="0" smtClean="0"/>
          </a:p>
          <a:p>
            <a:pPr indent="722313"/>
            <a:endParaRPr lang="ru-RU" b="1" dirty="0" smtClean="0"/>
          </a:p>
          <a:p>
            <a:pPr indent="722313"/>
            <a:endParaRPr lang="en-US" b="1" dirty="0" smtClean="0"/>
          </a:p>
          <a:p>
            <a:pPr indent="722313"/>
            <a:endParaRPr lang="en-US" b="1" dirty="0" smtClean="0"/>
          </a:p>
          <a:p>
            <a:pPr indent="722313"/>
            <a:endParaRPr lang="en-US" b="1" dirty="0" smtClean="0"/>
          </a:p>
          <a:p>
            <a:pPr indent="722313"/>
            <a:endParaRPr lang="en-US" b="1" dirty="0" smtClean="0"/>
          </a:p>
          <a:p>
            <a:pPr indent="722313"/>
            <a:endParaRPr lang="en-US" b="1" dirty="0" smtClean="0"/>
          </a:p>
          <a:p>
            <a:pPr indent="722313"/>
            <a:endParaRPr lang="en-US" b="1" dirty="0" smtClean="0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title"/>
          </p:nvPr>
        </p:nvSpPr>
        <p:spPr>
          <a:xfrm>
            <a:off x="468313" y="404813"/>
            <a:ext cx="8229600" cy="1143000"/>
          </a:xfrm>
        </p:spPr>
        <p:txBody>
          <a:bodyPr/>
          <a:lstStyle/>
          <a:p>
            <a:r>
              <a:rPr lang="ru-RU" sz="4000" b="1" dirty="0">
                <a:solidFill>
                  <a:schemeClr val="tx1"/>
                </a:solidFill>
              </a:rPr>
              <a:t>История открытия витаминов</a:t>
            </a:r>
          </a:p>
        </p:txBody>
      </p:sp>
      <p:pic>
        <p:nvPicPr>
          <p:cNvPr id="15364" name="Picture 4" descr="http://im6-tub-ru.yandex.net/i?id=100670458-47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0" y="2643182"/>
            <a:ext cx="4714908" cy="3315641"/>
          </a:xfrm>
          <a:prstGeom prst="rect">
            <a:avLst/>
          </a:prstGeom>
          <a:noFill/>
        </p:spPr>
      </p:pic>
      <p:pic>
        <p:nvPicPr>
          <p:cNvPr id="15366" name="Picture 6" descr="http://xvatit.com/upload/medialibrary/faa/faaa6e34f54b70f2e9e12f2aa76b791f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0100" y="2643182"/>
            <a:ext cx="2381250" cy="333375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>
    <p:wedge/>
    <p:sndAc>
      <p:stSnd>
        <p:snd r:embed="rId2" name="Windows XP - восстановление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908050"/>
            <a:ext cx="8229600" cy="5218113"/>
          </a:xfrm>
        </p:spPr>
        <p:txBody>
          <a:bodyPr numCol="1"/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ru-RU" sz="3600" b="1" dirty="0" smtClean="0">
                <a:latin typeface="Comic Sans MS" pitchFamily="66" charset="0"/>
              </a:rPr>
              <a:t>   Значение витаминов</a:t>
            </a:r>
            <a:endParaRPr lang="ru-RU" sz="3600" b="1" dirty="0">
              <a:latin typeface="Comic Sans MS" pitchFamily="66" charset="0"/>
            </a:endParaRPr>
          </a:p>
          <a:p>
            <a:pPr algn="just">
              <a:lnSpc>
                <a:spcPct val="80000"/>
              </a:lnSpc>
              <a:buFontTx/>
              <a:buNone/>
            </a:pPr>
            <a:r>
              <a:rPr lang="ru-RU" sz="2400" dirty="0">
                <a:latin typeface="Times New Roman" pitchFamily="18" charset="0"/>
              </a:rPr>
              <a:t>          В пище, которую </a:t>
            </a:r>
            <a:r>
              <a:rPr lang="ru-RU" sz="2400" dirty="0" smtClean="0">
                <a:latin typeface="Times New Roman" pitchFamily="18" charset="0"/>
              </a:rPr>
              <a:t>мы употребляем</a:t>
            </a:r>
            <a:r>
              <a:rPr lang="ru-RU" sz="2400" dirty="0">
                <a:latin typeface="Times New Roman" pitchFamily="18" charset="0"/>
              </a:rPr>
              <a:t>, содержится большое количество </a:t>
            </a:r>
            <a:r>
              <a:rPr lang="ru-RU" sz="2400" dirty="0" smtClean="0">
                <a:latin typeface="Times New Roman" pitchFamily="18" charset="0"/>
              </a:rPr>
              <a:t>питательных </a:t>
            </a:r>
            <a:r>
              <a:rPr lang="ru-RU" sz="2400" dirty="0">
                <a:latin typeface="Times New Roman" pitchFamily="18" charset="0"/>
              </a:rPr>
              <a:t>веществ, которые называются витаминами и минеральными солями. 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44" y="2500306"/>
            <a:ext cx="2391744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00826" y="3643314"/>
            <a:ext cx="2643174" cy="1605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48" y="3714752"/>
            <a:ext cx="2786082" cy="208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 advClick="0">
    <p:wedge/>
    <p:sndAc>
      <p:stSnd>
        <p:snd r:embed="rId2" name="Windows XP - восстановление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Comic Sans MS" pitchFamily="66" charset="0"/>
              </a:rPr>
              <a:t>Беседы со специалистами</a:t>
            </a:r>
            <a:endParaRPr lang="ru-RU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285720" y="4572008"/>
            <a:ext cx="8501122" cy="1285884"/>
          </a:xfrm>
        </p:spPr>
        <p:txBody>
          <a:bodyPr/>
          <a:lstStyle/>
          <a:p>
            <a:pPr>
              <a:buNone/>
            </a:pPr>
            <a:r>
              <a:rPr lang="ru-RU" sz="1800" b="1" dirty="0" smtClean="0"/>
              <a:t>          Из беседы со специалистами я узнал, что витамины делятся на натуральные и синтетические . Натуральные делятся на растительного и животного происхождения. Синтетические витамины (таблетки)  нужно принимать только по назначению врача.</a:t>
            </a:r>
            <a:endParaRPr lang="ru-RU" sz="1800" b="1" dirty="0"/>
          </a:p>
        </p:txBody>
      </p:sp>
      <p:pic>
        <p:nvPicPr>
          <p:cNvPr id="7" name="Содержимое 6" descr="IMG_1050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00034" y="1285859"/>
            <a:ext cx="3500462" cy="2625347"/>
          </a:xfrm>
        </p:spPr>
      </p:pic>
      <p:pic>
        <p:nvPicPr>
          <p:cNvPr id="10" name="Рисунок 9" descr="IMG_105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0628" y="1357298"/>
            <a:ext cx="3429024" cy="2571768"/>
          </a:xfrm>
          <a:prstGeom prst="rect">
            <a:avLst/>
          </a:prstGeom>
        </p:spPr>
      </p:pic>
    </p:spTree>
  </p:cSld>
  <p:clrMapOvr>
    <a:masterClrMapping/>
  </p:clrMapOvr>
  <p:transition spd="med" advClick="0">
    <p:wedge/>
    <p:sndAc>
      <p:stSnd>
        <p:snd r:embed="rId2" name="Windows XP - восстановление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49275"/>
            <a:ext cx="8229600" cy="1143000"/>
          </a:xfrm>
        </p:spPr>
        <p:txBody>
          <a:bodyPr/>
          <a:lstStyle/>
          <a:p>
            <a:r>
              <a:rPr lang="ru-RU" sz="3200" b="1" i="1" dirty="0"/>
              <a:t>Социологический опрос  друзей    “Что для вас  значат витамины ? ”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12738" y="1600200"/>
            <a:ext cx="8545542" cy="75723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1000" dirty="0" smtClean="0"/>
              <a:t>       		</a:t>
            </a:r>
            <a:r>
              <a:rPr lang="ru-RU" sz="2000" b="1" dirty="0" smtClean="0"/>
              <a:t>С целью  изучения  значимости  витаминов  для  человека  мною  был  проведён социологический  опрос.  </a:t>
            </a:r>
            <a:endParaRPr lang="ru-RU" sz="2000" b="1" i="1" dirty="0"/>
          </a:p>
        </p:txBody>
      </p:sp>
      <p:pic>
        <p:nvPicPr>
          <p:cNvPr id="5" name="Содержимое 4" descr="IMG_1028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714348" y="2500306"/>
            <a:ext cx="3143272" cy="2250273"/>
          </a:xfrm>
        </p:spPr>
      </p:pic>
      <p:pic>
        <p:nvPicPr>
          <p:cNvPr id="7" name="Рисунок 6" descr="IMG_103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72066" y="2428868"/>
            <a:ext cx="3071836" cy="2303877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500034" y="4786322"/>
            <a:ext cx="821537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/>
              <a:t>Таким образом, в результате опроса,  было выявлено: большинство детей знают, что такое витамины, частично обладают информацией о влиянии витаминов на организм и при регулярном применении по совету врача болеют не более 2 раз в год.</a:t>
            </a:r>
            <a:endParaRPr lang="ru-RU" b="1" dirty="0"/>
          </a:p>
        </p:txBody>
      </p:sp>
    </p:spTree>
  </p:cSld>
  <p:clrMapOvr>
    <a:masterClrMapping/>
  </p:clrMapOvr>
  <p:transition spd="med" advClick="0">
    <p:wedge/>
    <p:sndAc>
      <p:stSnd>
        <p:snd r:embed="rId2" name="Windows XP - восстановление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000066"/>
      </a:accent2>
      <a:accent3>
        <a:srgbClr val="FFFFFF"/>
      </a:accent3>
      <a:accent4>
        <a:srgbClr val="000000"/>
      </a:accent4>
      <a:accent5>
        <a:srgbClr val="DAEDEF"/>
      </a:accent5>
      <a:accent6>
        <a:srgbClr val="00005C"/>
      </a:accent6>
      <a:hlink>
        <a:srgbClr val="0033CC"/>
      </a:hlink>
      <a:folHlink>
        <a:srgbClr val="FF99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00005C"/>
        </a:accent6>
        <a:hlink>
          <a:srgbClr val="0033CC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1991</TotalTime>
  <Words>706</Words>
  <Application>Microsoft Office PowerPoint</Application>
  <PresentationFormat>Экран (4:3)</PresentationFormat>
  <Paragraphs>129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Оформление по умолчанию</vt:lpstr>
      <vt:lpstr>Влияние витаминов на организм человека</vt:lpstr>
      <vt:lpstr>Слайд 2</vt:lpstr>
      <vt:lpstr>Цель исследования:</vt:lpstr>
      <vt:lpstr>Задачи:</vt:lpstr>
      <vt:lpstr> Методы: </vt:lpstr>
      <vt:lpstr>История открытия витаминов</vt:lpstr>
      <vt:lpstr>Слайд 7</vt:lpstr>
      <vt:lpstr>Беседы со специалистами</vt:lpstr>
      <vt:lpstr>Социологический опрос  друзей    “Что для вас  значат витамины ? ”</vt:lpstr>
      <vt:lpstr>ВИТАМИН A</vt:lpstr>
      <vt:lpstr>ВИТАМИН    B5</vt:lpstr>
      <vt:lpstr>ВИТАМИН   С</vt:lpstr>
      <vt:lpstr>ВИТАМИН  D</vt:lpstr>
      <vt:lpstr>ВИТАМИН   E</vt:lpstr>
      <vt:lpstr>ВИТАМИН  K</vt:lpstr>
      <vt:lpstr>Сравнительная характеристика</vt:lpstr>
      <vt:lpstr>Обобщение и вывод</vt:lpstr>
      <vt:lpstr>Практическая работа </vt:lpstr>
      <vt:lpstr>Кристаллы порошка в масле не растворились</vt:lpstr>
      <vt:lpstr>Слайд 20</vt:lpstr>
      <vt:lpstr>Заключение</vt:lpstr>
      <vt:lpstr>Спасибо за внимание!!!</vt:lpstr>
    </vt:vector>
  </TitlesOfParts>
  <Company>User 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Витаминный алфавит  </dc:title>
  <dc:creator>User</dc:creator>
  <cp:lastModifiedBy>User</cp:lastModifiedBy>
  <cp:revision>177</cp:revision>
  <dcterms:created xsi:type="dcterms:W3CDTF">2006-12-09T06:04:09Z</dcterms:created>
  <dcterms:modified xsi:type="dcterms:W3CDTF">2013-04-05T08:18:43Z</dcterms:modified>
</cp:coreProperties>
</file>