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9" autoAdjust="0"/>
    <p:restoredTop sz="94660"/>
  </p:normalViewPr>
  <p:slideViewPr>
    <p:cSldViewPr>
      <p:cViewPr>
        <p:scale>
          <a:sx n="66" d="100"/>
          <a:sy n="66" d="100"/>
        </p:scale>
        <p:origin x="-5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B4DA63-2FF2-4335-ADB6-F3B1E6677847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4BF840-E6D8-4447-97A5-DD51914812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hyperlink" Target="http://ru.wikipedia.org/wiki/%D0%94%D0%B5%D0%BB%D0%B5%D0%BD%D0%B8%D0%B5_(%D0%BC%D0%B0%D1%82%D0%B5%D0%BC%D0%B0%D1%82%D0%B8%D0%BA%D0%B0)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eis.org/A000045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://ru.wikipedia.org/wiki/%D0%A7%D0%B8%D1%81%D0%BB%D0%BE%D0%B2%D0%B0%D1%8F_%D0%BF%D0%BE%D1%81%D0%BB%D0%B5%D0%B4%D0%BE%D0%B2%D0%B0%D1%82%D0%B5%D0%BB%D1%8C%D0%BD%D0%BE%D1%81%D1%82%D1%8C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ru.wikipedia.org/wiki/%D0%AD%D0%BD%D1%86%D0%B8%D0%BA%D0%BB%D0%BE%D0%BF%D0%B5%D0%B4%D0%B8%D1%8F_%D1%86%D0%B5%D0%BB%D0%BE%D1%87%D0%B8%D1%81%D0%BB%D0%B5%D0%BD%D0%BD%D1%8B%D1%85_%D0%BF%D0%BE%D1%81%D0%BB%D0%B5%D0%B4%D0%BE%D0%B2%D0%B0%D1%82%D0%B5%D0%BB%D1%8C%D0%BD%D0%BE%D1%81%D1%82%D0%B5%D0%B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“</a:t>
            </a:r>
            <a:r>
              <a:rPr lang="ru-RU" sz="6000" dirty="0" smtClean="0"/>
              <a:t>Золоте Сечение</a:t>
            </a:r>
            <a:r>
              <a:rPr lang="en-US" sz="6000" dirty="0" smtClean="0"/>
              <a:t>”</a:t>
            </a:r>
            <a:r>
              <a:rPr lang="ru-RU" sz="6000" dirty="0" smtClean="0"/>
              <a:t> и Числа Фибоначчи.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Золотое Сечение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556792"/>
            <a:ext cx="3008313" cy="4602163"/>
          </a:xfrm>
        </p:spPr>
        <p:txBody>
          <a:bodyPr/>
          <a:lstStyle/>
          <a:p>
            <a:r>
              <a:rPr lang="ru-RU" b="1" dirty="0" smtClean="0"/>
              <a:t>Золотое сечение</a:t>
            </a:r>
            <a:r>
              <a:rPr lang="ru-RU" dirty="0" smtClean="0"/>
              <a:t> (</a:t>
            </a:r>
            <a:r>
              <a:rPr lang="ru-RU" b="1" dirty="0" smtClean="0"/>
              <a:t>золотая пропорция</a:t>
            </a:r>
            <a:r>
              <a:rPr lang="ru-RU" dirty="0" smtClean="0"/>
              <a:t>, </a:t>
            </a:r>
            <a:r>
              <a:rPr lang="ru-RU" b="1" dirty="0" smtClean="0"/>
              <a:t>деление в крайнем и среднем отношении</a:t>
            </a:r>
            <a:r>
              <a:rPr lang="ru-RU" dirty="0" smtClean="0"/>
              <a:t>) — </a:t>
            </a:r>
            <a:r>
              <a:rPr lang="ru-RU" dirty="0" smtClean="0">
                <a:hlinkClick r:id="rId2" tooltip="Деление (математика)"/>
              </a:rPr>
              <a:t>деление</a:t>
            </a:r>
            <a:r>
              <a:rPr lang="ru-RU" dirty="0" smtClean="0"/>
              <a:t> величины на две части таким образом, при котором отношение большей части к меньшей равно отношению всей величины к её большей части. Или, если использовать вычисленную величину золотого сечения, — это деление величины на две части — 62 % и 38 % (процентные значения округлены).</a:t>
            </a:r>
          </a:p>
          <a:p>
            <a:r>
              <a:rPr lang="ru-RU" dirty="0" smtClean="0"/>
              <a:t>Приблизительная величина золотого сечения равна 1,6180339887.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upload.wikimedia.org/wikipedia/commons/thumb/3/30/Pentagram-phi.svg/200px-Pentagram-phi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3539">
            <a:off x="6444208" y="404664"/>
            <a:ext cx="1905000" cy="1905000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thumb/1/1a/Penrose_Tiling_%28Rhombi%29.svg/200px-Penrose_Tiling_%28Rhombi%29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48701">
            <a:off x="3707904" y="0"/>
            <a:ext cx="1905000" cy="1905000"/>
          </a:xfrm>
          <a:prstGeom prst="rect">
            <a:avLst/>
          </a:prstGeom>
          <a:noFill/>
        </p:spPr>
      </p:pic>
      <p:pic>
        <p:nvPicPr>
          <p:cNvPr id="1030" name="Picture 6" descr="\frac1\varphi=\frac{\sqrt5-1}2=0{,}6180339887\do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2132856"/>
            <a:ext cx="2562225" cy="457200"/>
          </a:xfrm>
          <a:prstGeom prst="rect">
            <a:avLst/>
          </a:prstGeom>
          <a:noFill/>
        </p:spPr>
      </p:pic>
      <p:pic>
        <p:nvPicPr>
          <p:cNvPr id="1032" name="Picture 8" descr="\frac1\varphi=\frac{\sqrt5-1}2=0{,}6180339887\do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2780928"/>
            <a:ext cx="2562225" cy="457200"/>
          </a:xfrm>
          <a:prstGeom prst="rect">
            <a:avLst/>
          </a:prstGeom>
          <a:noFill/>
        </p:spPr>
      </p:pic>
      <p:pic>
        <p:nvPicPr>
          <p:cNvPr id="1034" name="Picture 10" descr="\varphi\cdot (\varphi - 1) = 1,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3861048"/>
            <a:ext cx="1238250" cy="200025"/>
          </a:xfrm>
          <a:prstGeom prst="rect">
            <a:avLst/>
          </a:prstGeom>
          <a:noFill/>
        </p:spPr>
      </p:pic>
      <p:pic>
        <p:nvPicPr>
          <p:cNvPr id="1036" name="Picture 12" descr="\varphi^2 = \varphi + 1,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429000"/>
            <a:ext cx="933450" cy="209550"/>
          </a:xfrm>
          <a:prstGeom prst="rect">
            <a:avLst/>
          </a:prstGeom>
          <a:noFill/>
        </p:spPr>
      </p:pic>
      <p:pic>
        <p:nvPicPr>
          <p:cNvPr id="1038" name="Picture 14" descr="\varphi = \cfrac{1}{\varphi} + 1.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4221088"/>
            <a:ext cx="876300" cy="447675"/>
          </a:xfrm>
          <a:prstGeom prst="rect">
            <a:avLst/>
          </a:prstGeom>
          <a:noFill/>
        </p:spPr>
      </p:pic>
      <p:pic>
        <p:nvPicPr>
          <p:cNvPr id="1040" name="Picture 16" descr="\varphi = 2  \cos \frac{\pi}5 = 2  \cos 36^\circ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3928" y="4725144"/>
            <a:ext cx="1885950" cy="342901"/>
          </a:xfrm>
          <a:prstGeom prst="rect">
            <a:avLst/>
          </a:prstGeom>
          <a:noFill/>
        </p:spPr>
      </p:pic>
      <p:pic>
        <p:nvPicPr>
          <p:cNvPr id="1042" name="Picture 18" descr="\varphi = 2  \sin (3\pi/10) = 2 \sin 54^\circ. 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3928" y="5229200"/>
            <a:ext cx="2286000" cy="200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Числа Фибоначчи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844824"/>
            <a:ext cx="3008313" cy="4602163"/>
          </a:xfrm>
        </p:spPr>
        <p:txBody>
          <a:bodyPr/>
          <a:lstStyle/>
          <a:p>
            <a:r>
              <a:rPr lang="ru-RU" b="1" dirty="0" err="1" smtClean="0"/>
              <a:t>Чи́сла</a:t>
            </a:r>
            <a:r>
              <a:rPr lang="ru-RU" b="1" dirty="0" smtClean="0"/>
              <a:t> </a:t>
            </a:r>
            <a:r>
              <a:rPr lang="ru-RU" b="1" dirty="0" err="1" smtClean="0"/>
              <a:t>Фибона́ччи</a:t>
            </a:r>
            <a:r>
              <a:rPr lang="ru-RU" dirty="0" smtClean="0"/>
              <a:t> — элементы </a:t>
            </a:r>
            <a:r>
              <a:rPr lang="ru-RU" dirty="0" smtClean="0">
                <a:hlinkClick r:id="rId2" tooltip="Числовая последовательность"/>
              </a:rPr>
              <a:t>числовой последовательности</a:t>
            </a:r>
            <a:endParaRPr lang="ru-RU" dirty="0" smtClean="0"/>
          </a:p>
          <a:p>
            <a:r>
              <a:rPr lang="ru-RU" dirty="0" smtClean="0"/>
              <a:t>1, 1, 2, 3, 5, 8, 13, 21, 34, 55, 89, 144, 233, 377, 610, 987, 1597, 2584, 4181, 6765, 10946, … (последовательность </a:t>
            </a:r>
            <a:r>
              <a:rPr lang="ru-RU" dirty="0" smtClean="0">
                <a:hlinkClick r:id="rId3" tooltip="oeis:A000045"/>
              </a:rPr>
              <a:t>A000045</a:t>
            </a:r>
            <a:r>
              <a:rPr lang="ru-RU" dirty="0" smtClean="0"/>
              <a:t> в </a:t>
            </a:r>
            <a:r>
              <a:rPr lang="ru-RU" dirty="0" smtClean="0">
                <a:hlinkClick r:id="rId4" tooltip="Энциклопедия целочисленных последовательностей"/>
              </a:rPr>
              <a:t>OEIS</a:t>
            </a:r>
            <a:r>
              <a:rPr lang="ru-RU" dirty="0" smtClean="0"/>
              <a:t>) в которой каждое последующее число равно сумме двух предыдущих чисел. Название по имени средневекового математика Леонардо Пизанского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\! F_{-n} = (-1)^{n+1}F_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844824"/>
            <a:ext cx="1419225" cy="219075"/>
          </a:xfrm>
          <a:prstGeom prst="rect">
            <a:avLst/>
          </a:prstGeom>
          <a:noFill/>
        </p:spPr>
      </p:pic>
      <p:pic>
        <p:nvPicPr>
          <p:cNvPr id="27652" name="Picture 4" descr="F_0 = 0,\qquad F_1 = 1,\qquad F_{n} = F_{n-1} + F_{n-2}, \quad n\geqslant 2, \quad n\in \Z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2708920"/>
            <a:ext cx="4943475" cy="171450"/>
          </a:xfrm>
          <a:prstGeom prst="rect">
            <a:avLst/>
          </a:prstGeom>
          <a:noFill/>
        </p:spPr>
      </p:pic>
      <p:pic>
        <p:nvPicPr>
          <p:cNvPr id="27654" name="Picture 6" descr="http://www.learncpp.com/images/CppTutorial/Section7/Fibonacc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3861048"/>
            <a:ext cx="2886522" cy="1788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</TotalTime>
  <Words>16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“Золоте Сечение” и Числа Фибоначчи.</vt:lpstr>
      <vt:lpstr>Золотое Сечение</vt:lpstr>
      <vt:lpstr>Числа Фибоначчи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“Золоте Сечение” и Числа Фибоначчи.</dc:title>
  <dc:creator>PETR</dc:creator>
  <cp:lastModifiedBy>Сивалкин</cp:lastModifiedBy>
  <cp:revision>2</cp:revision>
  <dcterms:created xsi:type="dcterms:W3CDTF">2014-01-21T14:30:43Z</dcterms:created>
  <dcterms:modified xsi:type="dcterms:W3CDTF">2014-01-21T18:32:38Z</dcterms:modified>
</cp:coreProperties>
</file>