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diagrams/quickStyle1.xml" ContentType="application/vnd.openxmlformats-officedocument.drawingml.diagramStyle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4"/>
  </p:handoutMasterIdLst>
  <p:sldIdLst>
    <p:sldId id="256" r:id="rId2"/>
    <p:sldId id="280" r:id="rId3"/>
    <p:sldId id="258" r:id="rId4"/>
    <p:sldId id="259" r:id="rId5"/>
    <p:sldId id="290" r:id="rId6"/>
    <p:sldId id="262" r:id="rId7"/>
    <p:sldId id="281" r:id="rId8"/>
    <p:sldId id="282" r:id="rId9"/>
    <p:sldId id="278" r:id="rId10"/>
    <p:sldId id="264" r:id="rId11"/>
    <p:sldId id="296" r:id="rId12"/>
    <p:sldId id="291" r:id="rId13"/>
    <p:sldId id="297" r:id="rId14"/>
    <p:sldId id="266" r:id="rId15"/>
    <p:sldId id="301" r:id="rId16"/>
    <p:sldId id="300" r:id="rId17"/>
    <p:sldId id="298" r:id="rId18"/>
    <p:sldId id="295" r:id="rId19"/>
    <p:sldId id="292" r:id="rId20"/>
    <p:sldId id="302" r:id="rId21"/>
    <p:sldId id="303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</p:showPr>
  <p:clrMru>
    <a:srgbClr val="006600"/>
    <a:srgbClr val="FFFF00"/>
    <a:srgbClr val="FF9900"/>
    <a:srgbClr val="FFCC00"/>
    <a:srgbClr val="CC00FF"/>
    <a:srgbClr val="A50021"/>
    <a:srgbClr val="CC3300"/>
    <a:srgbClr val="FFCCFF"/>
    <a:srgbClr val="FF6699"/>
    <a:srgbClr val="FF99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39" autoAdjust="0"/>
  </p:normalViewPr>
  <p:slideViewPr>
    <p:cSldViewPr>
      <p:cViewPr varScale="1">
        <p:scale>
          <a:sx n="67" d="100"/>
          <a:sy n="67" d="100"/>
        </p:scale>
        <p:origin x="-6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2438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5B383A-6D13-4638-B9A1-6F7E9A66C525}" type="doc">
      <dgm:prSet loTypeId="urn:microsoft.com/office/officeart/2005/8/layout/chevron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0545726-4347-4FFD-9148-0EEB1B1C5F60}">
      <dgm:prSet phldrT="[Текст]" phldr="1"/>
      <dgm:spPr>
        <a:solidFill>
          <a:srgbClr val="FFFF00"/>
        </a:solidFill>
      </dgm:spPr>
      <dgm:t>
        <a:bodyPr/>
        <a:lstStyle/>
        <a:p>
          <a:endParaRPr lang="ru-RU" dirty="0"/>
        </a:p>
      </dgm:t>
    </dgm:pt>
    <dgm:pt modelId="{C1F2DBC4-36BF-48EE-8DC0-E4E43A8AD98E}" type="parTrans" cxnId="{8218903E-3C10-42CD-B3C2-75A81538CE54}">
      <dgm:prSet/>
      <dgm:spPr/>
      <dgm:t>
        <a:bodyPr/>
        <a:lstStyle/>
        <a:p>
          <a:endParaRPr lang="ru-RU"/>
        </a:p>
      </dgm:t>
    </dgm:pt>
    <dgm:pt modelId="{7F35F8F8-E5CE-4363-B298-6DD4DDF9A519}" type="sibTrans" cxnId="{8218903E-3C10-42CD-B3C2-75A81538CE54}">
      <dgm:prSet/>
      <dgm:spPr/>
      <dgm:t>
        <a:bodyPr/>
        <a:lstStyle/>
        <a:p>
          <a:endParaRPr lang="ru-RU"/>
        </a:p>
      </dgm:t>
    </dgm:pt>
    <dgm:pt modelId="{13C96AE0-0629-403A-B971-6925E5DEEF9D}">
      <dgm:prSet phldrT="[Текст]" custT="1"/>
      <dgm:spPr>
        <a:noFill/>
        <a:ln w="38100" cap="sq">
          <a:solidFill>
            <a:srgbClr val="FFC000"/>
          </a:solidFill>
          <a:prstDash val="solid"/>
        </a:ln>
      </dgm:spPr>
      <dgm:t>
        <a:bodyPr/>
        <a:lstStyle/>
        <a:p>
          <a:r>
            <a:rPr lang="ru-RU" sz="2400" b="1" dirty="0" smtClean="0"/>
            <a:t>Исследовать   индивидуальность   двойняшек Марии и Ольги </a:t>
          </a:r>
          <a:r>
            <a:rPr lang="ru-RU" sz="2400" b="1" dirty="0" err="1" smtClean="0"/>
            <a:t>Ларькиных</a:t>
          </a:r>
          <a:r>
            <a:rPr lang="ru-RU" sz="2400" b="1" dirty="0" smtClean="0"/>
            <a:t>.</a:t>
          </a:r>
          <a:endParaRPr lang="ru-RU" sz="2400" b="1" dirty="0">
            <a:solidFill>
              <a:srgbClr val="FF9900"/>
            </a:solidFill>
          </a:endParaRPr>
        </a:p>
      </dgm:t>
    </dgm:pt>
    <dgm:pt modelId="{CC54167F-3DD7-437B-83C7-559F66AB5AD1}" type="parTrans" cxnId="{8BECF354-3157-44FF-9FCA-DBC48E426C47}">
      <dgm:prSet/>
      <dgm:spPr/>
      <dgm:t>
        <a:bodyPr/>
        <a:lstStyle/>
        <a:p>
          <a:endParaRPr lang="ru-RU"/>
        </a:p>
      </dgm:t>
    </dgm:pt>
    <dgm:pt modelId="{C160E3F8-64D4-41E1-9994-506160E82270}" type="sibTrans" cxnId="{8BECF354-3157-44FF-9FCA-DBC48E426C47}">
      <dgm:prSet/>
      <dgm:spPr/>
      <dgm:t>
        <a:bodyPr/>
        <a:lstStyle/>
        <a:p>
          <a:endParaRPr lang="ru-RU"/>
        </a:p>
      </dgm:t>
    </dgm:pt>
    <dgm:pt modelId="{BF973AE4-645A-4D3D-8E37-1F068FC43792}">
      <dgm:prSet phldrT="[Текст]" custT="1"/>
      <dgm:spPr>
        <a:noFill/>
        <a:ln w="38100" cap="sq">
          <a:solidFill>
            <a:srgbClr val="FFC000"/>
          </a:solidFill>
          <a:prstDash val="solid"/>
        </a:ln>
      </dgm:spPr>
      <dgm:t>
        <a:bodyPr/>
        <a:lstStyle/>
        <a:p>
          <a:r>
            <a:rPr lang="ru-RU" sz="2400" b="1" dirty="0" smtClean="0"/>
            <a:t>Выявить их личностные особенности.</a:t>
          </a:r>
          <a:endParaRPr lang="ru-RU" sz="2400" b="1" dirty="0"/>
        </a:p>
      </dgm:t>
    </dgm:pt>
    <dgm:pt modelId="{12501B89-DF24-41A8-9DA7-99BB5A41A1EA}" type="parTrans" cxnId="{708B88A0-A18A-4113-89BF-7AFBC74EB005}">
      <dgm:prSet/>
      <dgm:spPr/>
      <dgm:t>
        <a:bodyPr/>
        <a:lstStyle/>
        <a:p>
          <a:endParaRPr lang="ru-RU"/>
        </a:p>
      </dgm:t>
    </dgm:pt>
    <dgm:pt modelId="{A01B2879-C1E2-4E76-9399-786EDB1C1738}" type="sibTrans" cxnId="{708B88A0-A18A-4113-89BF-7AFBC74EB005}">
      <dgm:prSet/>
      <dgm:spPr/>
      <dgm:t>
        <a:bodyPr/>
        <a:lstStyle/>
        <a:p>
          <a:endParaRPr lang="ru-RU"/>
        </a:p>
      </dgm:t>
    </dgm:pt>
    <dgm:pt modelId="{20AB8342-5A76-456B-9786-FC63838875DB}">
      <dgm:prSet phldrT="[Текст]" phldr="1"/>
      <dgm:spPr>
        <a:solidFill>
          <a:srgbClr val="00B050"/>
        </a:solidFill>
        <a:ln>
          <a:solidFill>
            <a:schemeClr val="accent1"/>
          </a:solidFill>
        </a:ln>
      </dgm:spPr>
      <dgm:t>
        <a:bodyPr/>
        <a:lstStyle/>
        <a:p>
          <a:endParaRPr lang="ru-RU" dirty="0"/>
        </a:p>
      </dgm:t>
    </dgm:pt>
    <dgm:pt modelId="{58CFAB56-DDDA-41C4-86A1-9BDD292518B6}" type="parTrans" cxnId="{33CA3512-FF2A-4284-89A1-747DE790D913}">
      <dgm:prSet/>
      <dgm:spPr/>
      <dgm:t>
        <a:bodyPr/>
        <a:lstStyle/>
        <a:p>
          <a:endParaRPr lang="ru-RU"/>
        </a:p>
      </dgm:t>
    </dgm:pt>
    <dgm:pt modelId="{7324D420-402D-4473-96F5-15891A2376A7}" type="sibTrans" cxnId="{33CA3512-FF2A-4284-89A1-747DE790D913}">
      <dgm:prSet/>
      <dgm:spPr/>
      <dgm:t>
        <a:bodyPr/>
        <a:lstStyle/>
        <a:p>
          <a:endParaRPr lang="ru-RU"/>
        </a:p>
      </dgm:t>
    </dgm:pt>
    <dgm:pt modelId="{CA8500AF-85C7-4482-A9D4-8A6F9477DED3}">
      <dgm:prSet phldrT="[Текст]" custT="1"/>
      <dgm:spPr>
        <a:noFill/>
        <a:ln w="38100">
          <a:solidFill>
            <a:srgbClr val="00B050"/>
          </a:solidFill>
        </a:ln>
      </dgm:spPr>
      <dgm:t>
        <a:bodyPr/>
        <a:lstStyle/>
        <a:p>
          <a:pPr algn="ctr"/>
          <a:r>
            <a:rPr lang="ru-RU" sz="2400" b="1" dirty="0" smtClean="0"/>
            <a:t>Методы исследования:</a:t>
          </a:r>
          <a:r>
            <a:rPr lang="ru-RU" sz="2400" dirty="0" smtClean="0"/>
            <a:t> интервью, наблюдение, опрос.</a:t>
          </a:r>
          <a:endParaRPr lang="ru-RU" sz="2400" dirty="0"/>
        </a:p>
      </dgm:t>
    </dgm:pt>
    <dgm:pt modelId="{3DF65B2F-325E-4C74-AE5D-C1941CACE103}" type="parTrans" cxnId="{EE92F976-6512-47C2-85B0-14FE192891C6}">
      <dgm:prSet/>
      <dgm:spPr/>
      <dgm:t>
        <a:bodyPr/>
        <a:lstStyle/>
        <a:p>
          <a:endParaRPr lang="ru-RU"/>
        </a:p>
      </dgm:t>
    </dgm:pt>
    <dgm:pt modelId="{E5FAE6E9-210D-4A1E-A93F-F076C67A003F}" type="sibTrans" cxnId="{EE92F976-6512-47C2-85B0-14FE192891C6}">
      <dgm:prSet/>
      <dgm:spPr/>
      <dgm:t>
        <a:bodyPr/>
        <a:lstStyle/>
        <a:p>
          <a:endParaRPr lang="ru-RU"/>
        </a:p>
      </dgm:t>
    </dgm:pt>
    <dgm:pt modelId="{8274BD42-989D-4880-85A9-783D610BE5D0}">
      <dgm:prSet phldrT="[Текст]" custT="1"/>
      <dgm:spPr>
        <a:noFill/>
        <a:ln w="38100">
          <a:solidFill>
            <a:srgbClr val="0070C0"/>
          </a:solidFill>
        </a:ln>
      </dgm:spPr>
      <dgm:t>
        <a:bodyPr/>
        <a:lstStyle/>
        <a:p>
          <a:pPr algn="ctr"/>
          <a:r>
            <a:rPr lang="ru-RU" sz="2400" b="1" dirty="0" smtClean="0"/>
            <a:t>Практическая значимость исследования</a:t>
          </a:r>
          <a:r>
            <a:rPr lang="ru-RU" sz="2400" dirty="0" smtClean="0"/>
            <a:t>: результаты исследования могут быть использованы в работе воспитателей и в жизни семьи двойняшек.</a:t>
          </a:r>
          <a:endParaRPr lang="ru-RU" sz="2400" dirty="0"/>
        </a:p>
      </dgm:t>
    </dgm:pt>
    <dgm:pt modelId="{33D810B5-50B2-41A4-B988-9CD3A8CE08BD}" type="parTrans" cxnId="{94FADE0C-D284-43D3-B46A-EE7D1C950F7C}">
      <dgm:prSet/>
      <dgm:spPr/>
      <dgm:t>
        <a:bodyPr/>
        <a:lstStyle/>
        <a:p>
          <a:endParaRPr lang="ru-RU"/>
        </a:p>
      </dgm:t>
    </dgm:pt>
    <dgm:pt modelId="{E4E33E53-7838-4D6F-B975-544CCE491209}" type="sibTrans" cxnId="{94FADE0C-D284-43D3-B46A-EE7D1C950F7C}">
      <dgm:prSet/>
      <dgm:spPr/>
      <dgm:t>
        <a:bodyPr/>
        <a:lstStyle/>
        <a:p>
          <a:endParaRPr lang="ru-RU"/>
        </a:p>
      </dgm:t>
    </dgm:pt>
    <dgm:pt modelId="{DFD7D090-5F04-474B-9EF2-49231C7511F7}">
      <dgm:prSet phldrT="[Текст]" phldr="1"/>
      <dgm:spPr>
        <a:solidFill>
          <a:srgbClr val="0070C0"/>
        </a:solidFill>
      </dgm:spPr>
      <dgm:t>
        <a:bodyPr/>
        <a:lstStyle/>
        <a:p>
          <a:endParaRPr lang="ru-RU" dirty="0"/>
        </a:p>
      </dgm:t>
    </dgm:pt>
    <dgm:pt modelId="{2DDF1FF2-9F8E-45DF-AB3A-03CAA2CAFF1B}" type="sibTrans" cxnId="{7EC9FFE8-FD03-46F1-A006-28BE48EA389D}">
      <dgm:prSet/>
      <dgm:spPr/>
      <dgm:t>
        <a:bodyPr/>
        <a:lstStyle/>
        <a:p>
          <a:endParaRPr lang="ru-RU"/>
        </a:p>
      </dgm:t>
    </dgm:pt>
    <dgm:pt modelId="{FA5F59E5-A8D2-4711-8169-5FDA178E17A7}" type="parTrans" cxnId="{7EC9FFE8-FD03-46F1-A006-28BE48EA389D}">
      <dgm:prSet/>
      <dgm:spPr/>
      <dgm:t>
        <a:bodyPr/>
        <a:lstStyle/>
        <a:p>
          <a:endParaRPr lang="ru-RU"/>
        </a:p>
      </dgm:t>
    </dgm:pt>
    <dgm:pt modelId="{EE4926FF-4C5B-481C-8396-6EBCC7BD5665}" type="pres">
      <dgm:prSet presAssocID="{585B383A-6D13-4638-B9A1-6F7E9A66C52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ED7D19-0A19-4724-B3AD-9537CFB83574}" type="pres">
      <dgm:prSet presAssocID="{90545726-4347-4FFD-9148-0EEB1B1C5F60}" presName="composite" presStyleCnt="0"/>
      <dgm:spPr/>
    </dgm:pt>
    <dgm:pt modelId="{8C1F3090-06CE-4F8E-911C-CEA9977DC788}" type="pres">
      <dgm:prSet presAssocID="{90545726-4347-4FFD-9148-0EEB1B1C5F60}" presName="parentText" presStyleLbl="alignNode1" presStyleIdx="0" presStyleCnt="3" custScaleX="90328" custScaleY="75425" custLinFactNeighborX="-16624" custLinFactNeighborY="-59079">
        <dgm:presLayoutVars>
          <dgm:chMax val="1"/>
          <dgm:bulletEnabled val="1"/>
        </dgm:presLayoutVars>
      </dgm:prSet>
      <dgm:spPr>
        <a:prstGeom prst="sun">
          <a:avLst/>
        </a:prstGeom>
      </dgm:spPr>
      <dgm:t>
        <a:bodyPr/>
        <a:lstStyle/>
        <a:p>
          <a:endParaRPr lang="ru-RU"/>
        </a:p>
      </dgm:t>
    </dgm:pt>
    <dgm:pt modelId="{51698868-358E-46A1-8EAA-38CFD47B9F31}" type="pres">
      <dgm:prSet presAssocID="{90545726-4347-4FFD-9148-0EEB1B1C5F60}" presName="descendantText" presStyleLbl="alignAcc1" presStyleIdx="0" presStyleCnt="3" custAng="0" custScaleX="96468" custScaleY="156531" custLinFactNeighborX="-1119" custLinFactNeighborY="-6109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5992A6F-0E97-4849-B6B5-577A591BB62D}" type="pres">
      <dgm:prSet presAssocID="{7F35F8F8-E5CE-4363-B298-6DD4DDF9A519}" presName="sp" presStyleCnt="0"/>
      <dgm:spPr/>
    </dgm:pt>
    <dgm:pt modelId="{9CEB8AD4-1B63-4DAD-8379-86DE33E89D53}" type="pres">
      <dgm:prSet presAssocID="{20AB8342-5A76-456B-9786-FC63838875DB}" presName="composite" presStyleCnt="0"/>
      <dgm:spPr/>
    </dgm:pt>
    <dgm:pt modelId="{700DD87A-47FF-4450-AA5F-0B0D3C80A51C}" type="pres">
      <dgm:prSet presAssocID="{20AB8342-5A76-456B-9786-FC63838875DB}" presName="parentText" presStyleLbl="alignNode1" presStyleIdx="1" presStyleCnt="3" custScaleX="88112" custScaleY="78879" custLinFactNeighborX="-5704" custLinFactNeighborY="-22852">
        <dgm:presLayoutVars>
          <dgm:chMax val="1"/>
          <dgm:bulletEnabled val="1"/>
        </dgm:presLayoutVars>
      </dgm:prSet>
      <dgm:spPr>
        <a:prstGeom prst="sun">
          <a:avLst/>
        </a:prstGeom>
      </dgm:spPr>
      <dgm:t>
        <a:bodyPr/>
        <a:lstStyle/>
        <a:p>
          <a:endParaRPr lang="ru-RU"/>
        </a:p>
      </dgm:t>
    </dgm:pt>
    <dgm:pt modelId="{DB8ABDCF-315C-4DA3-8A32-1BECF8F13777}" type="pres">
      <dgm:prSet presAssocID="{20AB8342-5A76-456B-9786-FC63838875DB}" presName="descendantText" presStyleLbl="alignAcc1" presStyleIdx="1" presStyleCnt="3" custScaleX="95522" custScaleY="139985" custLinFactNeighborX="-716" custLinFactNeighborY="-836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22FCA9EE-3664-426A-A2A0-75CED9451ABB}" type="pres">
      <dgm:prSet presAssocID="{7324D420-402D-4473-96F5-15891A2376A7}" presName="sp" presStyleCnt="0"/>
      <dgm:spPr/>
    </dgm:pt>
    <dgm:pt modelId="{02BC0D15-E9CA-4840-A86A-17C40648F2CB}" type="pres">
      <dgm:prSet presAssocID="{DFD7D090-5F04-474B-9EF2-49231C7511F7}" presName="composite" presStyleCnt="0"/>
      <dgm:spPr/>
    </dgm:pt>
    <dgm:pt modelId="{75F349EE-0574-4382-9710-0ADCFF17091C}" type="pres">
      <dgm:prSet presAssocID="{DFD7D090-5F04-474B-9EF2-49231C7511F7}" presName="parentText" presStyleLbl="alignNode1" presStyleIdx="2" presStyleCnt="3" custScaleX="87982" custScaleY="76105" custLinFactNeighborX="-16624" custLinFactNeighborY="12370">
        <dgm:presLayoutVars>
          <dgm:chMax val="1"/>
          <dgm:bulletEnabled val="1"/>
        </dgm:presLayoutVars>
      </dgm:prSet>
      <dgm:spPr>
        <a:prstGeom prst="sun">
          <a:avLst/>
        </a:prstGeom>
      </dgm:spPr>
      <dgm:t>
        <a:bodyPr/>
        <a:lstStyle/>
        <a:p>
          <a:endParaRPr lang="ru-RU"/>
        </a:p>
      </dgm:t>
    </dgm:pt>
    <dgm:pt modelId="{967413A5-4C67-49A7-9C80-2586E0CC2D32}" type="pres">
      <dgm:prSet presAssocID="{DFD7D090-5F04-474B-9EF2-49231C7511F7}" presName="descendantText" presStyleLbl="alignAcc1" presStyleIdx="2" presStyleCnt="3" custScaleX="98347" custScaleY="156033" custLinFactNeighborY="4567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F2C14D2E-CD49-4355-8350-31BE4E4950FD}" type="presOf" srcId="{90545726-4347-4FFD-9148-0EEB1B1C5F60}" destId="{8C1F3090-06CE-4F8E-911C-CEA9977DC788}" srcOrd="0" destOrd="0" presId="urn:microsoft.com/office/officeart/2005/8/layout/chevron2"/>
    <dgm:cxn modelId="{1B7ADA73-0D2D-42B6-A841-18E0DC7B170F}" type="presOf" srcId="{20AB8342-5A76-456B-9786-FC63838875DB}" destId="{700DD87A-47FF-4450-AA5F-0B0D3C80A51C}" srcOrd="0" destOrd="0" presId="urn:microsoft.com/office/officeart/2005/8/layout/chevron2"/>
    <dgm:cxn modelId="{EAB6BF5F-CFD7-4D4A-B504-FF899010248F}" type="presOf" srcId="{585B383A-6D13-4638-B9A1-6F7E9A66C525}" destId="{EE4926FF-4C5B-481C-8396-6EBCC7BD5665}" srcOrd="0" destOrd="0" presId="urn:microsoft.com/office/officeart/2005/8/layout/chevron2"/>
    <dgm:cxn modelId="{8BECF354-3157-44FF-9FCA-DBC48E426C47}" srcId="{90545726-4347-4FFD-9148-0EEB1B1C5F60}" destId="{13C96AE0-0629-403A-B971-6925E5DEEF9D}" srcOrd="0" destOrd="0" parTransId="{CC54167F-3DD7-437B-83C7-559F66AB5AD1}" sibTransId="{C160E3F8-64D4-41E1-9994-506160E82270}"/>
    <dgm:cxn modelId="{7EC9FFE8-FD03-46F1-A006-28BE48EA389D}" srcId="{585B383A-6D13-4638-B9A1-6F7E9A66C525}" destId="{DFD7D090-5F04-474B-9EF2-49231C7511F7}" srcOrd="2" destOrd="0" parTransId="{FA5F59E5-A8D2-4711-8169-5FDA178E17A7}" sibTransId="{2DDF1FF2-9F8E-45DF-AB3A-03CAA2CAFF1B}"/>
    <dgm:cxn modelId="{5E21F285-7D01-40C8-BBD2-AD2EBE065870}" type="presOf" srcId="{CA8500AF-85C7-4482-A9D4-8A6F9477DED3}" destId="{DB8ABDCF-315C-4DA3-8A32-1BECF8F13777}" srcOrd="0" destOrd="0" presId="urn:microsoft.com/office/officeart/2005/8/layout/chevron2"/>
    <dgm:cxn modelId="{19996E47-E0BA-417D-BF49-B2145B9DF840}" type="presOf" srcId="{BF973AE4-645A-4D3D-8E37-1F068FC43792}" destId="{51698868-358E-46A1-8EAA-38CFD47B9F31}" srcOrd="0" destOrd="1" presId="urn:microsoft.com/office/officeart/2005/8/layout/chevron2"/>
    <dgm:cxn modelId="{32AD872F-2B15-44D7-A4AA-AEEBEB54F2E2}" type="presOf" srcId="{8274BD42-989D-4880-85A9-783D610BE5D0}" destId="{967413A5-4C67-49A7-9C80-2586E0CC2D32}" srcOrd="0" destOrd="0" presId="urn:microsoft.com/office/officeart/2005/8/layout/chevron2"/>
    <dgm:cxn modelId="{EE92F976-6512-47C2-85B0-14FE192891C6}" srcId="{20AB8342-5A76-456B-9786-FC63838875DB}" destId="{CA8500AF-85C7-4482-A9D4-8A6F9477DED3}" srcOrd="0" destOrd="0" parTransId="{3DF65B2F-325E-4C74-AE5D-C1941CACE103}" sibTransId="{E5FAE6E9-210D-4A1E-A93F-F076C67A003F}"/>
    <dgm:cxn modelId="{708B88A0-A18A-4113-89BF-7AFBC74EB005}" srcId="{90545726-4347-4FFD-9148-0EEB1B1C5F60}" destId="{BF973AE4-645A-4D3D-8E37-1F068FC43792}" srcOrd="1" destOrd="0" parTransId="{12501B89-DF24-41A8-9DA7-99BB5A41A1EA}" sibTransId="{A01B2879-C1E2-4E76-9399-786EDB1C1738}"/>
    <dgm:cxn modelId="{3E57F6E1-706C-4E93-9126-9A0ACA721E47}" type="presOf" srcId="{DFD7D090-5F04-474B-9EF2-49231C7511F7}" destId="{75F349EE-0574-4382-9710-0ADCFF17091C}" srcOrd="0" destOrd="0" presId="urn:microsoft.com/office/officeart/2005/8/layout/chevron2"/>
    <dgm:cxn modelId="{8218903E-3C10-42CD-B3C2-75A81538CE54}" srcId="{585B383A-6D13-4638-B9A1-6F7E9A66C525}" destId="{90545726-4347-4FFD-9148-0EEB1B1C5F60}" srcOrd="0" destOrd="0" parTransId="{C1F2DBC4-36BF-48EE-8DC0-E4E43A8AD98E}" sibTransId="{7F35F8F8-E5CE-4363-B298-6DD4DDF9A519}"/>
    <dgm:cxn modelId="{94FADE0C-D284-43D3-B46A-EE7D1C950F7C}" srcId="{DFD7D090-5F04-474B-9EF2-49231C7511F7}" destId="{8274BD42-989D-4880-85A9-783D610BE5D0}" srcOrd="0" destOrd="0" parTransId="{33D810B5-50B2-41A4-B988-9CD3A8CE08BD}" sibTransId="{E4E33E53-7838-4D6F-B975-544CCE491209}"/>
    <dgm:cxn modelId="{33CA3512-FF2A-4284-89A1-747DE790D913}" srcId="{585B383A-6D13-4638-B9A1-6F7E9A66C525}" destId="{20AB8342-5A76-456B-9786-FC63838875DB}" srcOrd="1" destOrd="0" parTransId="{58CFAB56-DDDA-41C4-86A1-9BDD292518B6}" sibTransId="{7324D420-402D-4473-96F5-15891A2376A7}"/>
    <dgm:cxn modelId="{52A0DC55-F391-497F-84BB-E42FBF1063A4}" type="presOf" srcId="{13C96AE0-0629-403A-B971-6925E5DEEF9D}" destId="{51698868-358E-46A1-8EAA-38CFD47B9F31}" srcOrd="0" destOrd="0" presId="urn:microsoft.com/office/officeart/2005/8/layout/chevron2"/>
    <dgm:cxn modelId="{BA74DC4C-BA69-4DED-9BDE-9C516FC30632}" type="presParOf" srcId="{EE4926FF-4C5B-481C-8396-6EBCC7BD5665}" destId="{E6ED7D19-0A19-4724-B3AD-9537CFB83574}" srcOrd="0" destOrd="0" presId="urn:microsoft.com/office/officeart/2005/8/layout/chevron2"/>
    <dgm:cxn modelId="{6518B468-5E9E-4CE5-83C4-7897A4E98A1A}" type="presParOf" srcId="{E6ED7D19-0A19-4724-B3AD-9537CFB83574}" destId="{8C1F3090-06CE-4F8E-911C-CEA9977DC788}" srcOrd="0" destOrd="0" presId="urn:microsoft.com/office/officeart/2005/8/layout/chevron2"/>
    <dgm:cxn modelId="{DB97CE5C-8A90-40C7-8ED3-FCAA59DE8BEA}" type="presParOf" srcId="{E6ED7D19-0A19-4724-B3AD-9537CFB83574}" destId="{51698868-358E-46A1-8EAA-38CFD47B9F31}" srcOrd="1" destOrd="0" presId="urn:microsoft.com/office/officeart/2005/8/layout/chevron2"/>
    <dgm:cxn modelId="{1D6AB6C0-91E9-432C-80C6-A88365537D5A}" type="presParOf" srcId="{EE4926FF-4C5B-481C-8396-6EBCC7BD5665}" destId="{35992A6F-0E97-4849-B6B5-577A591BB62D}" srcOrd="1" destOrd="0" presId="urn:microsoft.com/office/officeart/2005/8/layout/chevron2"/>
    <dgm:cxn modelId="{55CC6038-459F-43B8-BB1E-3B3508B0C736}" type="presParOf" srcId="{EE4926FF-4C5B-481C-8396-6EBCC7BD5665}" destId="{9CEB8AD4-1B63-4DAD-8379-86DE33E89D53}" srcOrd="2" destOrd="0" presId="urn:microsoft.com/office/officeart/2005/8/layout/chevron2"/>
    <dgm:cxn modelId="{AB80E504-D23F-4E24-8FEB-B6E9E5515500}" type="presParOf" srcId="{9CEB8AD4-1B63-4DAD-8379-86DE33E89D53}" destId="{700DD87A-47FF-4450-AA5F-0B0D3C80A51C}" srcOrd="0" destOrd="0" presId="urn:microsoft.com/office/officeart/2005/8/layout/chevron2"/>
    <dgm:cxn modelId="{59B51D4C-241F-467A-817C-0C421C0F26F5}" type="presParOf" srcId="{9CEB8AD4-1B63-4DAD-8379-86DE33E89D53}" destId="{DB8ABDCF-315C-4DA3-8A32-1BECF8F13777}" srcOrd="1" destOrd="0" presId="urn:microsoft.com/office/officeart/2005/8/layout/chevron2"/>
    <dgm:cxn modelId="{A3440C05-8B2A-474B-89A4-83031C0FD42F}" type="presParOf" srcId="{EE4926FF-4C5B-481C-8396-6EBCC7BD5665}" destId="{22FCA9EE-3664-426A-A2A0-75CED9451ABB}" srcOrd="3" destOrd="0" presId="urn:microsoft.com/office/officeart/2005/8/layout/chevron2"/>
    <dgm:cxn modelId="{4F3F6892-DB72-47F2-BF29-C8C0F0B0C7FC}" type="presParOf" srcId="{EE4926FF-4C5B-481C-8396-6EBCC7BD5665}" destId="{02BC0D15-E9CA-4840-A86A-17C40648F2CB}" srcOrd="4" destOrd="0" presId="urn:microsoft.com/office/officeart/2005/8/layout/chevron2"/>
    <dgm:cxn modelId="{C00428BE-08FA-446E-9116-E2D1D06A5921}" type="presParOf" srcId="{02BC0D15-E9CA-4840-A86A-17C40648F2CB}" destId="{75F349EE-0574-4382-9710-0ADCFF17091C}" srcOrd="0" destOrd="0" presId="urn:microsoft.com/office/officeart/2005/8/layout/chevron2"/>
    <dgm:cxn modelId="{062FA3EF-EE8A-442D-B432-EBA9A612FCD0}" type="presParOf" srcId="{02BC0D15-E9CA-4840-A86A-17C40648F2CB}" destId="{967413A5-4C67-49A7-9C80-2586E0CC2D3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1F3090-06CE-4F8E-911C-CEA9977DC788}">
      <dsp:nvSpPr>
        <dsp:cNvPr id="0" name=""/>
        <dsp:cNvSpPr/>
      </dsp:nvSpPr>
      <dsp:spPr>
        <a:xfrm rot="5400000">
          <a:off x="-85763" y="661832"/>
          <a:ext cx="1060848" cy="889321"/>
        </a:xfrm>
        <a:prstGeom prst="sun">
          <a:avLst/>
        </a:prstGeom>
        <a:solidFill>
          <a:srgbClr val="FFFF00"/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 rot="5400000">
        <a:off x="-85763" y="661832"/>
        <a:ext cx="1060848" cy="889321"/>
      </dsp:txXfrm>
    </dsp:sp>
    <dsp:sp modelId="{51698868-358E-46A1-8EAA-38CFD47B9F31}">
      <dsp:nvSpPr>
        <dsp:cNvPr id="0" name=""/>
        <dsp:cNvSpPr/>
      </dsp:nvSpPr>
      <dsp:spPr>
        <a:xfrm rot="5400000">
          <a:off x="3421737" y="-1969825"/>
          <a:ext cx="1431040" cy="6205089"/>
        </a:xfrm>
        <a:prstGeom prst="roundRect">
          <a:avLst/>
        </a:prstGeom>
        <a:noFill/>
        <a:ln w="38100" cap="sq" cmpd="sng" algn="ctr">
          <a:solidFill>
            <a:srgbClr val="FFC00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Исследовать   индивидуальность   двойняшек Марии и Ольги </a:t>
          </a:r>
          <a:r>
            <a:rPr lang="ru-RU" sz="2400" b="1" kern="1200" dirty="0" err="1" smtClean="0"/>
            <a:t>Ларькиных</a:t>
          </a:r>
          <a:r>
            <a:rPr lang="ru-RU" sz="2400" b="1" kern="1200" dirty="0" smtClean="0"/>
            <a:t>.</a:t>
          </a:r>
          <a:endParaRPr lang="ru-RU" sz="2400" b="1" kern="1200" dirty="0">
            <a:solidFill>
              <a:srgbClr val="FF99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Выявить их личностные особенности.</a:t>
          </a:r>
          <a:endParaRPr lang="ru-RU" sz="2400" b="1" kern="1200" dirty="0"/>
        </a:p>
      </dsp:txBody>
      <dsp:txXfrm rot="5400000">
        <a:off x="3421737" y="-1969825"/>
        <a:ext cx="1431040" cy="6205089"/>
      </dsp:txXfrm>
    </dsp:sp>
    <dsp:sp modelId="{700DD87A-47FF-4450-AA5F-0B0D3C80A51C}">
      <dsp:nvSpPr>
        <dsp:cNvPr id="0" name=""/>
        <dsp:cNvSpPr/>
      </dsp:nvSpPr>
      <dsp:spPr>
        <a:xfrm rot="5400000">
          <a:off x="-120959" y="2433573"/>
          <a:ext cx="1109429" cy="867503"/>
        </a:xfrm>
        <a:prstGeom prst="sun">
          <a:avLst/>
        </a:prstGeom>
        <a:solidFill>
          <a:srgbClr val="00B050"/>
        </a:solidFill>
        <a:ln w="12700" cap="flat" cmpd="sng" algn="ctr">
          <a:solidFill>
            <a:schemeClr val="accent1"/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 rot="5400000">
        <a:off x="-120959" y="2433573"/>
        <a:ext cx="1109429" cy="867503"/>
      </dsp:txXfrm>
    </dsp:sp>
    <dsp:sp modelId="{DB8ABDCF-315C-4DA3-8A32-1BECF8F13777}">
      <dsp:nvSpPr>
        <dsp:cNvPr id="0" name=""/>
        <dsp:cNvSpPr/>
      </dsp:nvSpPr>
      <dsp:spPr>
        <a:xfrm rot="5400000">
          <a:off x="3512384" y="-206030"/>
          <a:ext cx="1279773" cy="6144240"/>
        </a:xfrm>
        <a:prstGeom prst="roundRect">
          <a:avLst/>
        </a:prstGeom>
        <a:noFill/>
        <a:ln w="38100" cap="flat" cmpd="sng" algn="ctr">
          <a:solidFill>
            <a:srgbClr val="00B05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Методы исследования:</a:t>
          </a:r>
          <a:r>
            <a:rPr lang="ru-RU" sz="2400" kern="1200" dirty="0" smtClean="0"/>
            <a:t> интервью, наблюдение, опрос.</a:t>
          </a:r>
          <a:endParaRPr lang="ru-RU" sz="2400" kern="1200" dirty="0"/>
        </a:p>
      </dsp:txBody>
      <dsp:txXfrm rot="5400000">
        <a:off x="3512384" y="-206030"/>
        <a:ext cx="1279773" cy="6144240"/>
      </dsp:txXfrm>
    </dsp:sp>
    <dsp:sp modelId="{75F349EE-0574-4382-9710-0ADCFF17091C}">
      <dsp:nvSpPr>
        <dsp:cNvPr id="0" name=""/>
        <dsp:cNvSpPr/>
      </dsp:nvSpPr>
      <dsp:spPr>
        <a:xfrm rot="5400000">
          <a:off x="-102094" y="4278557"/>
          <a:ext cx="1070412" cy="866223"/>
        </a:xfrm>
        <a:prstGeom prst="sun">
          <a:avLst/>
        </a:prstGeom>
        <a:solidFill>
          <a:srgbClr val="0070C0"/>
        </a:solidFill>
        <a:ln w="12700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 rot="5400000">
        <a:off x="-102094" y="4278557"/>
        <a:ext cx="1070412" cy="866223"/>
      </dsp:txXfrm>
    </dsp:sp>
    <dsp:sp modelId="{967413A5-4C67-49A7-9C80-2586E0CC2D32}">
      <dsp:nvSpPr>
        <dsp:cNvPr id="0" name=""/>
        <dsp:cNvSpPr/>
      </dsp:nvSpPr>
      <dsp:spPr>
        <a:xfrm rot="5400000">
          <a:off x="3484442" y="1546117"/>
          <a:ext cx="1426487" cy="6325952"/>
        </a:xfrm>
        <a:prstGeom prst="roundRect">
          <a:avLst/>
        </a:prstGeom>
        <a:noFill/>
        <a:ln w="38100" cap="flat" cmpd="sng" algn="ctr">
          <a:solidFill>
            <a:srgbClr val="0070C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Практическая значимость исследования</a:t>
          </a:r>
          <a:r>
            <a:rPr lang="ru-RU" sz="2400" kern="1200" dirty="0" smtClean="0"/>
            <a:t>: результаты исследования могут быть использованы в работе воспитателей и в жизни семьи двойняшек.</a:t>
          </a:r>
          <a:endParaRPr lang="ru-RU" sz="2400" kern="1200" dirty="0"/>
        </a:p>
      </dsp:txBody>
      <dsp:txXfrm rot="5400000">
        <a:off x="3484442" y="1546117"/>
        <a:ext cx="1426487" cy="6325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96462-24BE-47AC-8EA9-3CEE72CAFE1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DBA00-6519-4B8F-B175-E7D495B62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>
              <a:solidFill>
                <a:srgbClr val="575F6D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>
              <a:solidFill>
                <a:srgbClr val="575F6D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>
              <a:solidFill>
                <a:srgbClr val="575F6D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>
              <a:solidFill>
                <a:srgbClr val="575F6D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E9B00D1-D684-4232-AA4B-66F63217AB04}" type="datetimeFigureOut">
              <a:rPr lang="ru-RU" smtClean="0">
                <a:solidFill>
                  <a:srgbClr val="575F6D"/>
                </a:solidFill>
              </a:rPr>
              <a:pPr/>
              <a:t>31.01.2014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6442D2F-BE57-4533-9098-98327606FA9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2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1.gif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20280" y="908720"/>
            <a:ext cx="6172200" cy="2664296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>
                <a:solidFill>
                  <a:srgbClr val="C00000"/>
                </a:solidFill>
                <a:latin typeface="+mn-lt"/>
              </a:rPr>
              <a:t>«Двойняшки.</a:t>
            </a:r>
            <a:r>
              <a:rPr lang="ru-RU" sz="4800" i="1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4800" i="1" dirty="0">
                <a:solidFill>
                  <a:srgbClr val="C00000"/>
                </a:solidFill>
                <a:latin typeface="+mn-lt"/>
              </a:rPr>
            </a:br>
            <a:r>
              <a:rPr lang="ru-RU" sz="4800" i="1" dirty="0">
                <a:solidFill>
                  <a:srgbClr val="C00000"/>
                </a:solidFill>
                <a:latin typeface="+mn-lt"/>
              </a:rPr>
              <a:t>Какие они?»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/>
            </a:r>
            <a:br>
              <a:rPr lang="ru-RU" sz="4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endParaRPr lang="ru-RU" sz="48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2248" y="4293096"/>
            <a:ext cx="6172200" cy="1947664"/>
          </a:xfrm>
        </p:spPr>
        <p:txBody>
          <a:bodyPr>
            <a:noAutofit/>
          </a:bodyPr>
          <a:lstStyle/>
          <a:p>
            <a:pPr algn="r"/>
            <a:r>
              <a:rPr lang="ru-RU" sz="2400" i="1" dirty="0">
                <a:solidFill>
                  <a:schemeClr val="tx1"/>
                </a:solidFill>
              </a:rPr>
              <a:t>Автор: </a:t>
            </a:r>
            <a:r>
              <a:rPr lang="ru-RU" sz="2400" i="1" dirty="0" err="1" smtClean="0">
                <a:solidFill>
                  <a:schemeClr val="tx1"/>
                </a:solidFill>
              </a:rPr>
              <a:t>Ларькин</a:t>
            </a:r>
            <a:r>
              <a:rPr lang="ru-RU" sz="2400" i="1" dirty="0" smtClean="0">
                <a:solidFill>
                  <a:schemeClr val="tx1"/>
                </a:solidFill>
              </a:rPr>
              <a:t> Вадим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                                           ученик 4 «Б» класса</a:t>
            </a:r>
          </a:p>
          <a:p>
            <a:pPr algn="r"/>
            <a:r>
              <a:rPr lang="ru-RU" sz="2400" i="1" dirty="0" smtClean="0">
                <a:solidFill>
                  <a:schemeClr val="tx1"/>
                </a:solidFill>
              </a:rPr>
              <a:t>МАОУ «СОШ с УИОП №95»</a:t>
            </a:r>
          </a:p>
          <a:p>
            <a:pPr algn="r"/>
            <a:r>
              <a:rPr lang="ru-RU" sz="2400" i="1" dirty="0" smtClean="0">
                <a:solidFill>
                  <a:schemeClr val="tx1"/>
                </a:solidFill>
              </a:rPr>
              <a:t>Классный руководитель: </a:t>
            </a:r>
            <a:r>
              <a:rPr lang="ru-RU" sz="2400" i="1" dirty="0" err="1" smtClean="0">
                <a:solidFill>
                  <a:schemeClr val="tx1"/>
                </a:solidFill>
              </a:rPr>
              <a:t>Балашкина</a:t>
            </a:r>
            <a:r>
              <a:rPr lang="ru-RU" sz="2400" i="1" dirty="0" smtClean="0">
                <a:solidFill>
                  <a:schemeClr val="tx1"/>
                </a:solidFill>
              </a:rPr>
              <a:t> Т.Б.</a:t>
            </a:r>
            <a:endParaRPr lang="ru-RU" sz="2400" i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547064"/>
            <a:ext cx="7992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72816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188641"/>
            <a:ext cx="777686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Девочки более общительны, чем ребенок, не имеющий близнеца. Легко идут на контакт. </a:t>
            </a:r>
          </a:p>
          <a:p>
            <a:pPr>
              <a:buNone/>
            </a:pPr>
            <a:r>
              <a:rPr lang="ru-RU" sz="2800" dirty="0" smtClean="0"/>
              <a:t>И Маша и Оля одинаково привязаны и к маме и к папе.</a:t>
            </a:r>
          </a:p>
          <a:p>
            <a:r>
              <a:rPr lang="ru-RU" sz="2800" dirty="0" smtClean="0"/>
              <a:t>Они всегда стремятся иметь то же самое, что и сестра- игрушки, вещи.</a:t>
            </a:r>
          </a:p>
          <a:p>
            <a:r>
              <a:rPr lang="ru-RU" sz="2800" dirty="0" smtClean="0"/>
              <a:t> В группе детского сада  они как бы растворяются, но стоит возникнуть проблеме у Маши – Оля тут как тут приходит на помощь. И наоборот.  Девочки уже в этом возрасте осознают свою особенность.</a:t>
            </a:r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547064"/>
            <a:ext cx="7992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72816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pic>
        <p:nvPicPr>
          <p:cNvPr id="5" name="Рисунок 4" descr="DSC_00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7624" y="381000"/>
            <a:ext cx="7416824" cy="6096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547064"/>
            <a:ext cx="7992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700808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476672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Обе девочки любят петь и танцевать. Но по правде сказать у Маши это получается лучше.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Мама одевает девочек в разную одежду, чтобы подчеркнуть их </a:t>
            </a:r>
            <a:r>
              <a:rPr lang="ru-RU" sz="2800" dirty="0" err="1" smtClean="0"/>
              <a:t>индвидуальность</a:t>
            </a:r>
            <a:r>
              <a:rPr lang="ru-RU" sz="2800" dirty="0" smtClean="0"/>
              <a:t>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Они «в меру зависимы» - умеют жить как вместе, так и отдельно друг от друга. Развиваются как отдельные личности с собственными интересами и друзьями.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23528" y="260648"/>
            <a:ext cx="8424936" cy="2664296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Маша и Оля любят рисовать красками, </a:t>
            </a:r>
            <a:r>
              <a:rPr lang="ru-RU" sz="2800" i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карандашами,фломастерами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.</a:t>
            </a:r>
          </a:p>
          <a:p>
            <a:endParaRPr lang="ru-RU" sz="2800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Рисунки Маши                       Рисунки Оли</a:t>
            </a:r>
            <a:endParaRPr lang="ru-RU" sz="2800" i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10908704" y="-252028"/>
            <a:ext cx="2604864" cy="504056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 sz="2800" i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8" name="Рисунок 7" descr="1688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8876991">
            <a:off x="157274" y="1498041"/>
            <a:ext cx="831593" cy="831593"/>
          </a:xfrm>
          <a:prstGeom prst="rect">
            <a:avLst/>
          </a:prstGeom>
        </p:spPr>
      </p:pic>
      <p:pic>
        <p:nvPicPr>
          <p:cNvPr id="9" name="Рисунок 8" descr="шаблон23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8089060">
            <a:off x="8060877" y="2087870"/>
            <a:ext cx="912085" cy="912085"/>
          </a:xfrm>
          <a:prstGeom prst="rect">
            <a:avLst/>
          </a:prstGeom>
        </p:spPr>
      </p:pic>
      <p:pic>
        <p:nvPicPr>
          <p:cNvPr id="13" name="Рисунок 12" descr="1688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8196359">
            <a:off x="8152453" y="159954"/>
            <a:ext cx="831593" cy="831593"/>
          </a:xfrm>
          <a:prstGeom prst="rect">
            <a:avLst/>
          </a:prstGeom>
        </p:spPr>
      </p:pic>
      <p:pic>
        <p:nvPicPr>
          <p:cNvPr id="15" name="Рисунок 14" descr="шаблон23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8572801">
            <a:off x="182809" y="182809"/>
            <a:ext cx="912085" cy="912085"/>
          </a:xfrm>
          <a:prstGeom prst="rect">
            <a:avLst/>
          </a:prstGeom>
        </p:spPr>
      </p:pic>
      <p:pic>
        <p:nvPicPr>
          <p:cNvPr id="12" name="Содержимое 11" descr="DSC_0011.JPG"/>
          <p:cNvPicPr>
            <a:picLocks noGrp="1" noChangeAspect="1"/>
          </p:cNvPicPr>
          <p:nvPr>
            <p:ph sz="quarter" idx="2"/>
          </p:nvPr>
        </p:nvPicPr>
        <p:blipFill>
          <a:blip r:embed="rId5" cstate="screen"/>
          <a:stretch>
            <a:fillRect/>
          </a:stretch>
        </p:blipFill>
        <p:spPr>
          <a:xfrm>
            <a:off x="323528" y="3068960"/>
            <a:ext cx="4114800" cy="3528392"/>
          </a:xfrm>
        </p:spPr>
      </p:pic>
      <p:pic>
        <p:nvPicPr>
          <p:cNvPr id="14" name="Содержимое 13" descr="DSC_0017.JPG"/>
          <p:cNvPicPr>
            <a:picLocks noGrp="1" noChangeAspect="1"/>
          </p:cNvPicPr>
          <p:nvPr>
            <p:ph sz="quarter" idx="4"/>
          </p:nvPr>
        </p:nvPicPr>
        <p:blipFill>
          <a:blip r:embed="rId6" cstate="screen"/>
          <a:stretch>
            <a:fillRect/>
          </a:stretch>
        </p:blipFill>
        <p:spPr>
          <a:xfrm>
            <a:off x="4788024" y="3086100"/>
            <a:ext cx="4032448" cy="358326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187624" y="188640"/>
            <a:ext cx="7704856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+mn-lt"/>
              </a:rPr>
              <a:t>Наблюдения родственников</a:t>
            </a:r>
            <a:endParaRPr lang="ru-RU" sz="36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908720"/>
            <a:ext cx="8208912" cy="594928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pPr marL="457200" indent="-457200" algn="just">
              <a:buNone/>
            </a:pPr>
            <a:r>
              <a:rPr lang="ru-RU" sz="11200" b="1" dirty="0" smtClean="0"/>
              <a:t>Это наблюдения и мнение бабушки девочек  </a:t>
            </a:r>
            <a:r>
              <a:rPr lang="ru-RU" sz="11200" b="1" dirty="0" err="1" smtClean="0"/>
              <a:t>Замедлиной</a:t>
            </a:r>
            <a:r>
              <a:rPr lang="ru-RU" sz="11200" b="1" dirty="0" smtClean="0"/>
              <a:t> Надежды </a:t>
            </a:r>
            <a:r>
              <a:rPr lang="ru-RU" sz="11200" b="1" dirty="0" err="1" smtClean="0"/>
              <a:t>Прокофьевны</a:t>
            </a:r>
            <a:r>
              <a:rPr lang="ru-RU" sz="11200" b="1" dirty="0" smtClean="0"/>
              <a:t>:</a:t>
            </a:r>
          </a:p>
          <a:p>
            <a:pPr marL="457200" indent="-457200">
              <a:buNone/>
            </a:pPr>
            <a:r>
              <a:rPr lang="ru-RU" sz="7400" dirty="0" smtClean="0"/>
              <a:t> </a:t>
            </a:r>
          </a:p>
          <a:p>
            <a:pPr marL="457200" indent="-457200" algn="just">
              <a:buNone/>
            </a:pPr>
            <a:r>
              <a:rPr lang="ru-RU" sz="11200" dirty="0" smtClean="0"/>
              <a:t>Они разные и очень похожие. Обе они – любознательные, целеустремлённые. Маша - более ранимая и ласковая, непредсказуемая и вспыльчивая. Оля чаще по-взрослому просчитывает ситуацию и следит за реакцией собеседника…  Но проходит день и девочки меняются поведенческими ролями.</a:t>
            </a:r>
          </a:p>
          <a:p>
            <a:pPr marL="457200" indent="-457200" algn="just">
              <a:buNone/>
            </a:pPr>
            <a:r>
              <a:rPr lang="ru-RU" sz="11200" dirty="0" smtClean="0"/>
              <a:t>Вот Оля начинает собирать кубики и Маша тут же активно включается в игру. Если Маша уходит на кухню, Оля резко следует за ней. А через пол  часа каждая из них занимается своим делом, в квартире тихо и я могу спокойно почитать  любимый журнал. </a:t>
            </a:r>
          </a:p>
          <a:p>
            <a:pPr algn="just">
              <a:buNone/>
            </a:pPr>
            <a:r>
              <a:rPr lang="ru-RU" sz="11200" dirty="0" smtClean="0"/>
              <a:t> </a:t>
            </a:r>
          </a:p>
          <a:p>
            <a:pPr algn="ctr">
              <a:buNone/>
            </a:pPr>
            <a:endParaRPr lang="ru-RU" sz="38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7524328" y="-387424"/>
            <a:ext cx="7416824" cy="85998"/>
          </a:xfrm>
        </p:spPr>
        <p:txBody>
          <a:bodyPr>
            <a:normAutofit fontScale="90000"/>
          </a:bodyPr>
          <a:lstStyle/>
          <a:p>
            <a:pPr algn="ctr"/>
            <a:endParaRPr lang="ru-RU" sz="36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88640"/>
            <a:ext cx="7992888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А вот наблюдения тети девочек </a:t>
            </a:r>
            <a:r>
              <a:rPr lang="ru-RU" sz="2800" b="1" dirty="0" err="1" smtClean="0"/>
              <a:t>Христофоровой</a:t>
            </a:r>
            <a:r>
              <a:rPr lang="ru-RU" sz="2800" b="1" dirty="0" smtClean="0"/>
              <a:t> Татьяны Алексеевны: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Девочки рано начали говорить. Очень общительные и дружелюбные. Не обходится без выяснения отношений (своеобразная борьба друг с другом). </a:t>
            </a:r>
          </a:p>
          <a:p>
            <a:pPr>
              <a:buNone/>
            </a:pPr>
            <a:r>
              <a:rPr lang="ru-RU" sz="2800" dirty="0" smtClean="0"/>
              <a:t>Маша  больше склонна  в развитии ориентироваться на маму, проявляет  более ответственные, лидерские, честолюбивые, порой агрессивные качества, а Оля, которая родилась  чуть позже, проявляет больше беззаботности и мягкости, при этом являясь более бодрой и веселой, но с чертой упорства. </a:t>
            </a:r>
          </a:p>
          <a:p>
            <a:pPr>
              <a:buNone/>
            </a:pPr>
            <a:endParaRPr lang="ru-RU" sz="2800" dirty="0" smtClean="0"/>
          </a:p>
          <a:p>
            <a:pPr marL="457200" indent="-457200" algn="just">
              <a:buNone/>
            </a:pPr>
            <a:endParaRPr lang="ru-RU" sz="5100" dirty="0" smtClean="0"/>
          </a:p>
          <a:p>
            <a:pPr algn="ctr">
              <a:buNone/>
            </a:pPr>
            <a:endParaRPr lang="ru-RU" sz="38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7524328" y="-387424"/>
            <a:ext cx="7416824" cy="85998"/>
          </a:xfrm>
        </p:spPr>
        <p:txBody>
          <a:bodyPr>
            <a:normAutofit fontScale="90000"/>
          </a:bodyPr>
          <a:lstStyle/>
          <a:p>
            <a:pPr algn="ctr"/>
            <a:endParaRPr lang="ru-RU" sz="36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88640"/>
            <a:ext cx="7992888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При  ябедничестве родители  наказывают  обоих, такой подход  не позволяет  развиться этой привычке; при наказании одной  из них, вторая девочка  обычно старается пожалеть первую.  Очень важно, что правила в поведении  были абсолютно одинаковыми для обеих девочек.</a:t>
            </a:r>
          </a:p>
          <a:p>
            <a:pPr marL="457200" indent="-457200" algn="just">
              <a:buNone/>
            </a:pPr>
            <a:endParaRPr lang="ru-RU" sz="5100" dirty="0" smtClean="0"/>
          </a:p>
          <a:p>
            <a:pPr algn="ctr">
              <a:buNone/>
            </a:pPr>
            <a:endParaRPr lang="ru-RU" sz="38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0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416824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+mn-lt"/>
              </a:rPr>
              <a:t>Наблюдения воспитателей</a:t>
            </a:r>
            <a:endParaRPr lang="ru-RU" sz="36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908720"/>
            <a:ext cx="8064896" cy="554461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Вот как характеризует девочек  воспитатель  детского сада Стукал Наталья Николаевна: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«С первых дней посещения садика девочки довольно легко начали контактировать с детьми. Это хорошо, что они пришли в одну группу, т.к. каждая из них чувствует вторую как «кусочек дома», они меньше тоскуют и не так скучают за родителями. Они всегда веселые и жизнерадостные.»</a:t>
            </a:r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43608" y="228919"/>
            <a:ext cx="7416824" cy="45719"/>
          </a:xfrm>
        </p:spPr>
        <p:txBody>
          <a:bodyPr>
            <a:normAutofit fontScale="90000"/>
          </a:bodyPr>
          <a:lstStyle/>
          <a:p>
            <a:pPr algn="ctr"/>
            <a:endParaRPr lang="ru-RU" sz="36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908720"/>
            <a:ext cx="8064896" cy="554461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DSC_00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7624" y="548680"/>
            <a:ext cx="7488832" cy="59046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416824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+mn-lt"/>
              </a:rPr>
              <a:t>Наблюдения воспитателей</a:t>
            </a:r>
            <a:endParaRPr lang="ru-RU" sz="36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908720"/>
            <a:ext cx="8064896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b="1" dirty="0" smtClean="0"/>
              <a:t>А вот как характеризуют девочек  помощник воспитателя Елена Юрьевна: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«Маша первым всегда старается выпить компот, параллельно ухитряется заглянуть к соседу в тарелку. Оля никогда не нарушает порядок приёма пищи, всегда серьёзна и сосредоточена за солом.»</a:t>
            </a:r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816" y="144016"/>
            <a:ext cx="7467600" cy="9807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C3300"/>
                </a:solidFill>
              </a:rPr>
              <a:t>Цель исследования</a:t>
            </a:r>
            <a:r>
              <a:rPr lang="ru-RU" i="1" dirty="0" smtClean="0">
                <a:solidFill>
                  <a:srgbClr val="CC3300"/>
                </a:solidFill>
              </a:rPr>
              <a:t>: </a:t>
            </a:r>
            <a:br>
              <a:rPr lang="ru-RU" i="1" dirty="0" smtClean="0">
                <a:solidFill>
                  <a:srgbClr val="CC3300"/>
                </a:solidFill>
              </a:rPr>
            </a:br>
            <a:endParaRPr lang="ru-RU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07504" y="620688"/>
          <a:ext cx="741682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416824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+mn-lt"/>
              </a:rPr>
              <a:t>Опыт воспитания двойняшек в другой семье.</a:t>
            </a:r>
            <a:endParaRPr lang="ru-RU" sz="36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908720"/>
            <a:ext cx="8064896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В процессе исследования на форуме в интернете я познакомился с мамой мальчиков-двойняшек Сергея и Славы  Ивановой  Ольгой  Михайловной. Мальчикам  12 лет.</a:t>
            </a:r>
          </a:p>
          <a:p>
            <a:pPr>
              <a:buNone/>
            </a:pPr>
            <a:r>
              <a:rPr lang="ru-RU" sz="2800" dirty="0" smtClean="0"/>
              <a:t>Она рассказала мне, что с самого рождения мальчики являлись парой явных индивидуалистов, постоянно соперничали друг с другом, что приводило к частым конфликтам и нервным срывам мамы. </a:t>
            </a:r>
          </a:p>
          <a:p>
            <a:pPr>
              <a:buNone/>
            </a:pPr>
            <a:r>
              <a:rPr lang="ru-RU" sz="2800" dirty="0" smtClean="0"/>
              <a:t>Психолог  посоветовал отдать мальчиков в разные детские сады. Но такой возможности  у них не было. Ссоры и драки продолжались.</a:t>
            </a:r>
          </a:p>
          <a:p>
            <a:pPr algn="ctr"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7176" y="-1035496"/>
            <a:ext cx="7416824" cy="706090"/>
          </a:xfrm>
        </p:spPr>
        <p:txBody>
          <a:bodyPr>
            <a:normAutofit/>
          </a:bodyPr>
          <a:lstStyle/>
          <a:p>
            <a:pPr algn="ctr"/>
            <a:endParaRPr lang="ru-RU" sz="36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332656"/>
            <a:ext cx="8064896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32656"/>
            <a:ext cx="777686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В школу же они пошли учиться в параллельные классы. Каждый из них обрел свой круг общения и своих друзей. И отношения между ними стали лучше.</a:t>
            </a:r>
          </a:p>
          <a:p>
            <a:pPr>
              <a:buNone/>
            </a:pPr>
            <a:r>
              <a:rPr lang="ru-RU" sz="2800" dirty="0" smtClean="0"/>
              <a:t>После школы мальчики встречаются, обсуждают свои победы и поражения.</a:t>
            </a:r>
          </a:p>
          <a:p>
            <a:pPr>
              <a:buNone/>
            </a:pPr>
            <a:r>
              <a:rPr lang="ru-RU" sz="2800" dirty="0" smtClean="0"/>
              <a:t>Сергей занимается спортом, Слава – шахматами и рисованием.</a:t>
            </a:r>
          </a:p>
          <a:p>
            <a:pPr>
              <a:buNone/>
            </a:pPr>
            <a:r>
              <a:rPr lang="ru-RU" sz="2800" dirty="0" smtClean="0"/>
              <a:t>Эти мальчики – дети с разными характерами, пристрастиями, интересами.</a:t>
            </a:r>
          </a:p>
          <a:p>
            <a:pPr>
              <a:buNone/>
            </a:pPr>
            <a:r>
              <a:rPr lang="ru-RU" sz="2800" dirty="0" smtClean="0"/>
              <a:t>Решение об их обучении в разных классах оказалось правильным и пошло всей семье на пользу.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1497025"/>
            <a:ext cx="820891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2286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-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Исследование поможет воспитателям и родителям найти правильный подход к двойняшкам,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чтобы раскрыть их индивидуальность</a:t>
            </a:r>
            <a:r>
              <a:rPr lang="ru-RU" sz="2800" dirty="0" smtClean="0"/>
              <a:t>, решить имеющиеся и вновь возникшие проблемы в процессе общения их со сверстниками  и в семье.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2286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Две улыбки, две души,</a:t>
            </a:r>
          </a:p>
          <a:p>
            <a:r>
              <a:rPr lang="ru-RU" sz="2000" dirty="0" smtClean="0"/>
              <a:t>И они вдвойне милы!</a:t>
            </a:r>
          </a:p>
          <a:p>
            <a:r>
              <a:rPr lang="ru-RU" sz="2000" dirty="0" smtClean="0"/>
              <a:t>Как же их двоих понять?</a:t>
            </a:r>
          </a:p>
          <a:p>
            <a:r>
              <a:rPr lang="ru-RU" sz="2000" dirty="0" smtClean="0"/>
              <a:t>Вдвое больше надо знать…</a:t>
            </a:r>
            <a:endParaRPr lang="ru-RU" sz="2000" dirty="0"/>
          </a:p>
        </p:txBody>
      </p:sp>
      <p:pic>
        <p:nvPicPr>
          <p:cNvPr id="4" name="Рисунок 3" descr="DSC_00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8064" y="4293096"/>
            <a:ext cx="3492390" cy="23282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467544" y="404813"/>
            <a:ext cx="8208912" cy="609282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/>
              <a:t>    </a:t>
            </a:r>
            <a:r>
              <a:rPr lang="ru-RU" sz="3000" dirty="0" smtClean="0"/>
              <a:t>21 января 2009 года у меня родились две сестренки  Маша и Оля. </a:t>
            </a:r>
          </a:p>
          <a:p>
            <a:pPr>
              <a:buNone/>
            </a:pPr>
            <a:r>
              <a:rPr lang="ru-RU" sz="3000" dirty="0" smtClean="0"/>
              <a:t>      </a:t>
            </a:r>
          </a:p>
          <a:p>
            <a:pPr>
              <a:buNone/>
            </a:pPr>
            <a:r>
              <a:rPr lang="ru-RU" sz="3000" dirty="0" smtClean="0"/>
              <a:t>   Они – </a:t>
            </a:r>
            <a:r>
              <a:rPr lang="ru-RU" sz="3000" dirty="0" err="1" smtClean="0"/>
              <a:t>разнояйцевые</a:t>
            </a:r>
            <a:r>
              <a:rPr lang="ru-RU" sz="3000" dirty="0" smtClean="0"/>
              <a:t> близнецы или двойняшки. Это означает, что они внешне не похожи друг на </a:t>
            </a:r>
            <a:r>
              <a:rPr lang="ru-RU" sz="3000" dirty="0" err="1" smtClean="0"/>
              <a:t>друга.Это</a:t>
            </a:r>
            <a:r>
              <a:rPr lang="ru-RU" sz="3000" dirty="0" smtClean="0"/>
              <a:t> дети с совершенно противоположными характерами,  сильным волевым началом и индивидуализмом.</a:t>
            </a:r>
          </a:p>
          <a:p>
            <a:pPr algn="ctr">
              <a:buNone/>
            </a:pP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   Мне стало интересно как формируется личность у моих сестренок, чем они похожи, а чем отличаются друг от друга.</a:t>
            </a:r>
          </a:p>
          <a:p>
            <a:pPr>
              <a:buNone/>
            </a:pPr>
            <a:r>
              <a:rPr lang="ru-RU" sz="3000" dirty="0" smtClean="0"/>
              <a:t/>
            </a:r>
            <a:br>
              <a:rPr lang="ru-RU" sz="3000" dirty="0" smtClean="0"/>
            </a:br>
            <a:endParaRPr lang="ru-RU" sz="30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35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3568" y="1124744"/>
            <a:ext cx="7344816" cy="46085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700808"/>
            <a:ext cx="8246150" cy="415498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</a:rPr>
              <a:t>На земле живет не меньше 60 миллионов близнецов, из которых приблизительно одна треть похожа друг на друга, как две капли воды, остальные абсолютно разные.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</a:rPr>
              <a:t>Появление на свет двух и более младенцев всегда вызывало особенный интерес у окружающих, а в древних культурах рождение близнецов ,двойняшек воспринималось как событие, имеющее религиозный, мистический  смысл, иногда как дурное предзнаменование, грозящее бедой всему роду.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</a:rPr>
              <a:t>Случалось, близнецов вместе с матерью даже убивали.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</a:endParaRPr>
          </a:p>
        </p:txBody>
      </p:sp>
      <p:pic>
        <p:nvPicPr>
          <p:cNvPr id="4" name="Рисунок 3" descr="12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95936" y="5849888"/>
            <a:ext cx="739282" cy="1008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2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244408" y="332656"/>
            <a:ext cx="739282" cy="1008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2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260648"/>
            <a:ext cx="739282" cy="1008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2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67944" y="332656"/>
            <a:ext cx="739282" cy="1008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Содержимое 16" descr="DSC00169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899592" y="2132856"/>
            <a:ext cx="2914650" cy="3827512"/>
          </a:xfrm>
        </p:spPr>
      </p:pic>
      <p:pic>
        <p:nvPicPr>
          <p:cNvPr id="18" name="Содержимое 17" descr="DSC00216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>
            <a:off x="5364088" y="2132856"/>
            <a:ext cx="3058666" cy="381419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827584" y="1124744"/>
            <a:ext cx="2952328" cy="64807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Это - Маша</a:t>
            </a:r>
            <a:endParaRPr lang="ru-RU" sz="2800" i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508104" y="1196752"/>
            <a:ext cx="2604864" cy="504056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Это - Оля</a:t>
            </a:r>
            <a:endParaRPr lang="ru-RU" sz="2800" i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8" name="Рисунок 7" descr="1688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344988">
            <a:off x="169096" y="5857311"/>
            <a:ext cx="831593" cy="831593"/>
          </a:xfrm>
          <a:prstGeom prst="rect">
            <a:avLst/>
          </a:prstGeom>
        </p:spPr>
      </p:pic>
      <p:pic>
        <p:nvPicPr>
          <p:cNvPr id="9" name="Рисунок 8" descr="шаблон23.gif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18089060">
            <a:off x="8060876" y="5774878"/>
            <a:ext cx="912085" cy="912085"/>
          </a:xfrm>
          <a:prstGeom prst="rect">
            <a:avLst/>
          </a:prstGeom>
        </p:spPr>
      </p:pic>
      <p:pic>
        <p:nvPicPr>
          <p:cNvPr id="13" name="Рисунок 12" descr="1688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8196359">
            <a:off x="4155890" y="2652849"/>
            <a:ext cx="831593" cy="831593"/>
          </a:xfrm>
          <a:prstGeom prst="rect">
            <a:avLst/>
          </a:prstGeom>
        </p:spPr>
      </p:pic>
      <p:pic>
        <p:nvPicPr>
          <p:cNvPr id="15" name="Рисунок 14" descr="шаблон23.gif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3425914">
            <a:off x="4026494" y="5771341"/>
            <a:ext cx="912085" cy="9120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16632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Физические данные</a:t>
            </a:r>
            <a:r>
              <a:rPr lang="ru-RU" sz="2400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/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Первой родилась </a:t>
            </a:r>
            <a:r>
              <a:rPr lang="ru-RU" sz="2400" b="1" dirty="0" smtClean="0">
                <a:solidFill>
                  <a:srgbClr val="006600"/>
                </a:solidFill>
                <a:ea typeface="Times New Roman" pitchFamily="18" charset="0"/>
                <a:cs typeface="Times New Roman" pitchFamily="18" charset="0"/>
              </a:rPr>
              <a:t>Маша</a:t>
            </a: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через </a:t>
            </a: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5</a:t>
            </a: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минут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появилась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Оля</a:t>
            </a: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19672" y="1772816"/>
          <a:ext cx="6096000" cy="1371600"/>
        </p:xfrm>
        <a:graphic>
          <a:graphicData uri="http://schemas.openxmlformats.org/drawingml/2006/table">
            <a:tbl>
              <a:tblPr firstRow="1" lastCol="1">
                <a:tableStyleId>{0505E3EF-67EA-436B-97B2-0124C06EBD24}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Маша</a:t>
                      </a:r>
                      <a:endParaRPr lang="ru-RU" sz="2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Оля</a:t>
                      </a:r>
                      <a:endParaRPr lang="ru-RU" sz="2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Разница</a:t>
                      </a:r>
                      <a:endParaRPr lang="ru-RU" sz="2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Вес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 кг 400 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 кг 300 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100 г</a:t>
                      </a:r>
                      <a:endParaRPr lang="ru-RU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Рост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 smtClean="0"/>
                        <a:t>48 см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47 см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1 см</a:t>
                      </a:r>
                      <a:endParaRPr lang="ru-RU" sz="24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шаблон2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564000">
            <a:off x="169305" y="5682946"/>
            <a:ext cx="1020318" cy="975373"/>
          </a:xfrm>
          <a:prstGeom prst="rect">
            <a:avLst/>
          </a:prstGeom>
        </p:spPr>
      </p:pic>
      <p:pic>
        <p:nvPicPr>
          <p:cNvPr id="9" name="Рисунок 8" descr="шаблон23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8041205">
            <a:off x="7422493" y="4119254"/>
            <a:ext cx="1005618" cy="1005618"/>
          </a:xfrm>
          <a:prstGeom prst="rect">
            <a:avLst/>
          </a:prstGeom>
        </p:spPr>
      </p:pic>
      <p:pic>
        <p:nvPicPr>
          <p:cNvPr id="10" name="Рисунок 9" descr="DSC0396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627784" y="3356992"/>
            <a:ext cx="4296478" cy="322235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332656"/>
            <a:ext cx="64087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Данные роста и веса были различны всегда. Надо отметить, что Оля всегда была выше и весила больше, хоть и родилась второй с меньшим ростом и весом.</a:t>
            </a:r>
          </a:p>
          <a:p>
            <a:pPr algn="ctr"/>
            <a:r>
              <a:rPr lang="ru-RU" sz="2400" dirty="0" smtClean="0"/>
              <a:t> Сейчас им 4 года .На сегодняшний день данные следующие: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75656" y="2761248"/>
          <a:ext cx="6408712" cy="1765366"/>
        </p:xfrm>
        <a:graphic>
          <a:graphicData uri="http://schemas.openxmlformats.org/drawingml/2006/table">
            <a:tbl>
              <a:tblPr firstRow="1" lastCol="1">
                <a:tableStyleId>{0505E3EF-67EA-436B-97B2-0124C06EBD24}</a:tableStyleId>
              </a:tblPr>
              <a:tblGrid>
                <a:gridCol w="1524000"/>
                <a:gridCol w="1524000"/>
                <a:gridCol w="1704528"/>
                <a:gridCol w="1656184"/>
              </a:tblGrid>
              <a:tr h="359557">
                <a:tc>
                  <a:txBody>
                    <a:bodyPr/>
                    <a:lstStyle/>
                    <a:p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Маша</a:t>
                      </a:r>
                      <a:endParaRPr lang="ru-RU" sz="2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Оля</a:t>
                      </a:r>
                      <a:endParaRPr lang="ru-RU" sz="2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Разница</a:t>
                      </a:r>
                      <a:endParaRPr lang="ru-RU" sz="2400" b="0" dirty="0"/>
                    </a:p>
                  </a:txBody>
                  <a:tcPr/>
                </a:tc>
              </a:tr>
              <a:tr h="714608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Вес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15 кг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16 кг 500 г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1 кг 500 г</a:t>
                      </a:r>
                      <a:endParaRPr lang="ru-RU" sz="2400" b="0" dirty="0"/>
                    </a:p>
                  </a:txBody>
                  <a:tcPr/>
                </a:tc>
              </a:tr>
              <a:tr h="593558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Рост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101 см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107 см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6 см</a:t>
                      </a:r>
                      <a:endParaRPr lang="ru-RU" sz="24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шаблон2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279731">
            <a:off x="125441" y="5750961"/>
            <a:ext cx="1123659" cy="1123659"/>
          </a:xfrm>
          <a:prstGeom prst="rect">
            <a:avLst/>
          </a:prstGeom>
        </p:spPr>
      </p:pic>
      <p:pic>
        <p:nvPicPr>
          <p:cNvPr id="8" name="Рисунок 7" descr="шаблон23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4351381">
            <a:off x="6929525" y="1466046"/>
            <a:ext cx="1063348" cy="1063348"/>
          </a:xfrm>
          <a:prstGeom prst="rect">
            <a:avLst/>
          </a:prstGeom>
        </p:spPr>
      </p:pic>
      <p:pic>
        <p:nvPicPr>
          <p:cNvPr id="9" name="Рисунок 8" descr="1688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8073288">
            <a:off x="831192" y="2136463"/>
            <a:ext cx="1060581" cy="1060581"/>
          </a:xfrm>
          <a:prstGeom prst="rect">
            <a:avLst/>
          </a:prstGeom>
        </p:spPr>
      </p:pic>
      <p:pic>
        <p:nvPicPr>
          <p:cNvPr id="10" name="Рисунок 9" descr="1651.gif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17987932">
            <a:off x="7909816" y="5740318"/>
            <a:ext cx="945292" cy="9452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88640"/>
            <a:ext cx="7272808" cy="1656184"/>
          </a:xfrm>
          <a:effectLst>
            <a:softEdge rad="127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CC3300"/>
                </a:solidFill>
                <a:latin typeface="+mj-lt"/>
              </a:rPr>
              <a:t>Опрос «Любимые вещи»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+mj-lt"/>
              </a:rPr>
              <a:t>Показывает, что Маша и Оля  индивидуальны, но имеют общие интересы.</a:t>
            </a:r>
          </a:p>
          <a:p>
            <a:pPr algn="ctr">
              <a:buNone/>
            </a:pP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43608" y="2060848"/>
          <a:ext cx="7272808" cy="45720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3636404"/>
                <a:gridCol w="3636404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solidFill>
                            <a:schemeClr val="accent1">
                              <a:satMod val="200000"/>
                              <a:tint val="3000"/>
                            </a:schemeClr>
                          </a:solidFill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  <a:latin typeface="+mj-lt"/>
                        </a:rPr>
                        <a:t>Маша</a:t>
                      </a:r>
                      <a:endParaRPr lang="ru-RU" sz="24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kern="1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lt1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+mn-lt"/>
                        </a:rPr>
                        <a:t>Оля</a:t>
                      </a:r>
                      <a:endParaRPr lang="ru-RU" sz="2400" b="0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  <a:latin typeface="+mj-lt"/>
                      </a:endParaRPr>
                    </a:p>
                  </a:txBody>
                  <a:tcPr/>
                </a:tc>
              </a:tr>
              <a:tr h="432048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rgbClr val="CC3300"/>
                          </a:solidFill>
                        </a:rPr>
                        <a:t>Любимый цвет</a:t>
                      </a:r>
                      <a:endParaRPr lang="ru-RU" sz="2400" b="1" dirty="0">
                        <a:solidFill>
                          <a:srgbClr val="CC3300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Зеленый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/>
                        <a:t>Синий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32048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rgbClr val="CC3300"/>
                          </a:solidFill>
                        </a:rPr>
                        <a:t>Любимый фрукт</a:t>
                      </a:r>
                      <a:endParaRPr lang="ru-RU" sz="2400" b="1" dirty="0">
                        <a:solidFill>
                          <a:srgbClr val="CC3300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Яблоко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latin typeface="+mn-lt"/>
                        </a:rPr>
                        <a:t>Груша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32048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rgbClr val="CC3300"/>
                          </a:solidFill>
                        </a:rPr>
                        <a:t>Любимая  игрушка</a:t>
                      </a:r>
                      <a:endParaRPr lang="ru-RU" sz="2400" b="1" dirty="0">
                        <a:solidFill>
                          <a:srgbClr val="CC3300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latin typeface="+mn-lt"/>
                        </a:rPr>
                        <a:t>Тигренок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Медвежонок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32048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rgbClr val="CC3300"/>
                          </a:solidFill>
                        </a:rPr>
                        <a:t>Любимый  мультфильм</a:t>
                      </a:r>
                      <a:endParaRPr lang="ru-RU" sz="2400" b="1" dirty="0">
                        <a:solidFill>
                          <a:srgbClr val="CC3300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latin typeface="+mn-lt"/>
                        </a:rPr>
                        <a:t>Том</a:t>
                      </a:r>
                      <a:r>
                        <a:rPr kumimoji="0" lang="ru-RU" sz="2400" kern="1200" baseline="0" dirty="0" smtClean="0">
                          <a:latin typeface="+mn-lt"/>
                        </a:rPr>
                        <a:t> и Джерри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Том и Джерри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32048">
                <a:tc gridSpan="2">
                  <a:txBody>
                    <a:bodyPr/>
                    <a:lstStyle/>
                    <a:p>
                      <a:pPr algn="ctr"/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4229</TotalTime>
  <Words>930</Words>
  <Application>Microsoft Office PowerPoint</Application>
  <PresentationFormat>Экран (4:3)</PresentationFormat>
  <Paragraphs>132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1_Эркер</vt:lpstr>
      <vt:lpstr>«Двойняшки. Какие они?» </vt:lpstr>
      <vt:lpstr>Цель исследования: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Наблюдения родственников</vt:lpstr>
      <vt:lpstr>Слайд 15</vt:lpstr>
      <vt:lpstr>Слайд 16</vt:lpstr>
      <vt:lpstr>Наблюдения воспитателей</vt:lpstr>
      <vt:lpstr>Слайд 18</vt:lpstr>
      <vt:lpstr>Наблюдения воспитателей</vt:lpstr>
      <vt:lpstr>Опыт воспитания двойняшек в другой семье.</vt:lpstr>
      <vt:lpstr>Слайд 21</vt:lpstr>
      <vt:lpstr>Слайд 22</vt:lpstr>
    </vt:vector>
  </TitlesOfParts>
  <Company>ОАО "Первая грузовая компания"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«Две сестрички, две близняшки. Какие они?» </dc:title>
  <dc:creator>Александр</dc:creator>
  <cp:lastModifiedBy>Балашкина</cp:lastModifiedBy>
  <cp:revision>420</cp:revision>
  <dcterms:created xsi:type="dcterms:W3CDTF">2011-11-01T15:49:49Z</dcterms:created>
  <dcterms:modified xsi:type="dcterms:W3CDTF">2014-01-31T09:50:28Z</dcterms:modified>
</cp:coreProperties>
</file>