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12"/>
  </p:handoutMasterIdLst>
  <p:sldIdLst>
    <p:sldId id="262" r:id="rId2"/>
    <p:sldId id="256" r:id="rId3"/>
    <p:sldId id="263" r:id="rId4"/>
    <p:sldId id="258" r:id="rId5"/>
    <p:sldId id="257" r:id="rId6"/>
    <p:sldId id="264" r:id="rId7"/>
    <p:sldId id="259" r:id="rId8"/>
    <p:sldId id="260" r:id="rId9"/>
    <p:sldId id="261" r:id="rId10"/>
    <p:sldId id="265" r:id="rId11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5565F-46E1-49E3-9CE4-338B22246490}" type="datetimeFigureOut">
              <a:rPr lang="ru-RU" smtClean="0"/>
              <a:t>25.12.2013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1F867-6147-4EAB-9C48-BCA82FC55FB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51619860_tyutchev - коп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792874"/>
            <a:ext cx="4714887" cy="606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28860" y="0"/>
            <a:ext cx="43934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Ф.И. Тютчев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96336" y="40466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лирика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64288" y="5301208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Разработка Пушкиной Е.Г.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40"/>
                            </p:stCondLst>
                            <p:childTnLst>
                              <p:par>
                                <p:cTn id="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Федя\Desktop\450px-MonumentTutch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69" y="214290"/>
            <a:ext cx="4804423" cy="6397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ustomShape 1"/>
          <p:cNvSpPr/>
          <p:nvPr/>
        </p:nvSpPr>
        <p:spPr>
          <a:xfrm>
            <a:off x="2357422" y="0"/>
            <a:ext cx="4857752" cy="114228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90000" tIns="45000" rIns="90000" bIns="45000" anchor="ctr"/>
          <a:lstStyle/>
          <a:p>
            <a:r>
              <a:rPr lang="ru-RU" sz="3200" dirty="0"/>
              <a:t>Фёдор Иванович Тютчев</a:t>
            </a:r>
            <a:endParaRPr/>
          </a:p>
        </p:txBody>
      </p:sp>
      <p:sp>
        <p:nvSpPr>
          <p:cNvPr id="35" name="CustomShape 2"/>
          <p:cNvSpPr/>
          <p:nvPr/>
        </p:nvSpPr>
        <p:spPr>
          <a:xfrm>
            <a:off x="0" y="1214422"/>
            <a:ext cx="9144000" cy="50010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3200" dirty="0"/>
              <a:t>Биография Тютчева</a:t>
            </a:r>
            <a:endParaRPr sz="3200"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3200" dirty="0"/>
              <a:t>Тютчев Федор Иванович (1803-1873 гг.)Русский поэт. Принадлежал к старинному дворянскому </a:t>
            </a:r>
            <a:r>
              <a:rPr lang="ru-RU" sz="3200" dirty="0" err="1"/>
              <a:t>роду.Рано</a:t>
            </a:r>
            <a:r>
              <a:rPr lang="ru-RU" sz="3200" dirty="0"/>
              <a:t> начал писать стихи; в 1819 г. выступил в печати с вольным переложением из Горация.</a:t>
            </a:r>
            <a:endParaRPr sz="3200"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3200" dirty="0"/>
              <a:t>В 1821 г. блестяще окончил словесный факультет Московского университета. По окончании курса зачислен на службу в Коллегию иностранных дел.</a:t>
            </a:r>
            <a:endParaRPr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i_001 - коп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500042"/>
            <a:ext cx="4143404" cy="5375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3143240" y="0"/>
            <a:ext cx="3000396" cy="114228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800" dirty="0"/>
              <a:t>Д</a:t>
            </a:r>
            <a:r>
              <a:rPr lang="ru-RU" sz="2800" dirty="0" smtClean="0"/>
              <a:t>ебют </a:t>
            </a:r>
            <a:r>
              <a:rPr lang="ru-RU" sz="2800" dirty="0"/>
              <a:t>поэта</a:t>
            </a:r>
            <a:endParaRPr/>
          </a:p>
        </p:txBody>
      </p:sp>
      <p:sp>
        <p:nvSpPr>
          <p:cNvPr id="39" name="CustomShape 2"/>
          <p:cNvSpPr/>
          <p:nvPr/>
        </p:nvSpPr>
        <p:spPr>
          <a:xfrm>
            <a:off x="0" y="1142640"/>
            <a:ext cx="9143640" cy="464381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buSzPct val="45000"/>
            </a:pPr>
            <a:r>
              <a:rPr lang="ru-RU" sz="2400" dirty="0"/>
              <a:t>Настоящий дебют поэта состоялся в 1836 г.: тетрадь его стихотворений, переправленная из Германии, попадает в руки Пушкина, и тот, приняв </a:t>
            </a:r>
            <a:r>
              <a:rPr lang="ru-RU" sz="2400" dirty="0" err="1"/>
              <a:t>тютчевские</a:t>
            </a:r>
            <a:r>
              <a:rPr lang="ru-RU" sz="2400" dirty="0"/>
              <a:t> стихи с изумлением и восторгом, опубликовал их в своем журнале «Современник». Однако признание и известность приходят к Тютчеву гораздо позднее — после его возвращения на родину, в 50-х гг., когда о поэте восхищенно отозвались Некрасов, Тургенев, Фет, Чернышевский и когда вышел отдельный сборник его стихотворений (1854 г.).</a:t>
            </a:r>
            <a:endParaRPr sz="2400"/>
          </a:p>
          <a:p>
            <a:pPr>
              <a:lnSpc>
                <a:spcPct val="100000"/>
              </a:lnSpc>
              <a:buSzPct val="45000"/>
            </a:pPr>
            <a:r>
              <a:rPr lang="ru-RU" sz="2400" dirty="0"/>
              <a:t>Вернувшись в Россию в 1844 г., занимал должность старшего цензора Министерства иностранных дел, а с 1858 г. и до конца жизни возглавлял Комитет иностранной цензуры.</a:t>
            </a:r>
            <a:endParaRPr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500034" y="0"/>
            <a:ext cx="8072462" cy="114228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90000" tIns="45000" rIns="90000" bIns="45000" anchor="ctr"/>
          <a:lstStyle/>
          <a:p>
            <a:r>
              <a:rPr lang="ru-RU" sz="2800" dirty="0"/>
              <a:t>Как поэт Тютчев сложился на рубеже 20-30-х </a:t>
            </a:r>
            <a:r>
              <a:rPr lang="ru-RU" sz="2800" dirty="0" err="1"/>
              <a:t>гг</a:t>
            </a:r>
            <a:endParaRPr/>
          </a:p>
        </p:txBody>
      </p:sp>
      <p:sp>
        <p:nvSpPr>
          <p:cNvPr id="37" name="CustomShape 2"/>
          <p:cNvSpPr/>
          <p:nvPr/>
        </p:nvSpPr>
        <p:spPr>
          <a:xfrm>
            <a:off x="0" y="1500174"/>
            <a:ext cx="9143640" cy="450093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800" dirty="0"/>
              <a:t>К этому времени относятся шедевры его лирики: «Бессонница», «Летний вечер», «Видение», «Весенние воды», «Осенний вечер».</a:t>
            </a:r>
            <a:endParaRPr sz="2800"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800" dirty="0"/>
              <a:t>Состоял при русских дипломатических миссиях в Мюнхене (1822—1837 гг.) и Турине (1837—1839 гг.). В чужих краях Тютчев прожил двадцать два года, но не терял духовной связи с родиной и изредка навещал ее. В Мюнхене приобщился к немецкой идеалистической философии, свел знакомство с Шеллингом, дружил с Г. Гейне.</a:t>
            </a:r>
            <a:endParaRPr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Федя\Desktop\250px-Fyodor_Tyutch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57166"/>
            <a:ext cx="4929222" cy="6010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928662" y="0"/>
            <a:ext cx="6715140" cy="114228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90000" tIns="45000" rIns="90000" bIns="45000" anchor="ctr"/>
          <a:lstStyle/>
          <a:p>
            <a:r>
              <a:rPr lang="ru-RU" sz="2800" dirty="0"/>
              <a:t>Самое первое стихотворение Тютчева</a:t>
            </a:r>
            <a:endParaRPr/>
          </a:p>
        </p:txBody>
      </p:sp>
      <p:sp>
        <p:nvSpPr>
          <p:cNvPr id="41" name="CustomShape 2"/>
          <p:cNvSpPr/>
          <p:nvPr/>
        </p:nvSpPr>
        <p:spPr>
          <a:xfrm>
            <a:off x="0" y="1142640"/>
            <a:ext cx="9143640" cy="50010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800" dirty="0">
                <a:latin typeface="+mj-lt"/>
              </a:rPr>
              <a:t> Толпа вошла, толпа вломилась </a:t>
            </a:r>
            <a:endParaRPr sz="2800">
              <a:latin typeface="+mj-lt"/>
            </a:endParaRPr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800" dirty="0">
                <a:latin typeface="+mj-lt"/>
              </a:rPr>
              <a:t>      В святилище души твоей,</a:t>
            </a:r>
            <a:endParaRPr sz="2800">
              <a:latin typeface="+mj-lt"/>
            </a:endParaRPr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800" dirty="0">
                <a:latin typeface="+mj-lt"/>
              </a:rPr>
              <a:t>      И ты невольно постыдилась</a:t>
            </a:r>
            <a:endParaRPr sz="2800">
              <a:latin typeface="+mj-lt"/>
            </a:endParaRPr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800" dirty="0">
                <a:latin typeface="+mj-lt"/>
              </a:rPr>
              <a:t>      И тайн и жертв, доступных ей. </a:t>
            </a:r>
            <a:endParaRPr sz="2800">
              <a:latin typeface="+mj-lt"/>
            </a:endParaRPr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800" dirty="0">
                <a:latin typeface="+mj-lt"/>
              </a:rPr>
              <a:t>("Чему молилась ты с любовью...")</a:t>
            </a:r>
            <a:endParaRPr sz="2800">
              <a:latin typeface="+mj-lt"/>
            </a:endParaRPr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en-US" sz="2800" dirty="0" smtClean="0">
                <a:latin typeface="+mj-lt"/>
              </a:rPr>
              <a:t/>
            </a:r>
            <a:br>
              <a:rPr lang="en-US" sz="2800" dirty="0" smtClean="0">
                <a:latin typeface="+mj-lt"/>
              </a:rPr>
            </a:br>
            <a:r>
              <a:rPr lang="ru-RU" sz="2800" dirty="0" smtClean="0">
                <a:latin typeface="+mj-lt"/>
              </a:rPr>
              <a:t>Через </a:t>
            </a:r>
            <a:r>
              <a:rPr lang="ru-RU" sz="2800" dirty="0">
                <a:latin typeface="+mj-lt"/>
              </a:rPr>
              <a:t>четыре года после кончины Денисьевой написаны стихи:  Опять стою я над Невой,</a:t>
            </a:r>
            <a:endParaRPr sz="2800">
              <a:latin typeface="+mj-lt"/>
            </a:endParaRPr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800" dirty="0">
                <a:latin typeface="+mj-lt"/>
              </a:rPr>
              <a:t>      И снова, как в былые годы,</a:t>
            </a:r>
            <a:endParaRPr sz="2800">
              <a:latin typeface="+mj-lt"/>
            </a:endParaRPr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800" dirty="0">
                <a:latin typeface="+mj-lt"/>
              </a:rPr>
              <a:t>      Смотрю и я, как бы живой,</a:t>
            </a:r>
            <a:endParaRPr sz="2800">
              <a:latin typeface="+mj-lt"/>
            </a:endParaRPr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800" dirty="0">
                <a:latin typeface="+mj-lt"/>
              </a:rPr>
              <a:t>      На эти дремлющие воды.</a:t>
            </a:r>
            <a:endParaRPr sz="280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1071538" y="0"/>
            <a:ext cx="7072362" cy="114228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90000" tIns="45000" rIns="90000" bIns="45000" anchor="ctr"/>
          <a:lstStyle/>
          <a:p>
            <a:r>
              <a:rPr lang="ru-RU" sz="3200" dirty="0">
                <a:latin typeface="Calibri" pitchFamily="34" charset="0"/>
                <a:cs typeface="Calibri" pitchFamily="34" charset="0"/>
              </a:rPr>
              <a:t>Второе </a:t>
            </a:r>
            <a:r>
              <a:rPr lang="ru-RU" sz="3200" dirty="0" smtClean="0">
                <a:latin typeface="Calibri" pitchFamily="34" charset="0"/>
                <a:cs typeface="Calibri" pitchFamily="34" charset="0"/>
              </a:rPr>
              <a:t>стихотворение </a:t>
            </a:r>
            <a:r>
              <a:rPr lang="en-US" sz="3200" dirty="0" smtClean="0">
                <a:latin typeface="Calibri" pitchFamily="34" charset="0"/>
                <a:cs typeface="Calibri" pitchFamily="34" charset="0"/>
              </a:rPr>
              <a:t>-</a:t>
            </a:r>
            <a:r>
              <a:rPr lang="ru-RU" sz="3200" dirty="0" smtClean="0">
                <a:latin typeface="Calibri" pitchFamily="34" charset="0"/>
                <a:cs typeface="Calibri" pitchFamily="34" charset="0"/>
              </a:rPr>
              <a:t>"</a:t>
            </a:r>
            <a:r>
              <a:rPr lang="ru-RU" sz="3200" dirty="0">
                <a:latin typeface="Calibri" pitchFamily="34" charset="0"/>
                <a:cs typeface="Calibri" pitchFamily="34" charset="0"/>
              </a:rPr>
              <a:t>Как бы живой"</a:t>
            </a:r>
            <a:endParaRPr sz="32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3" name="CustomShape 2"/>
          <p:cNvSpPr/>
          <p:nvPr/>
        </p:nvSpPr>
        <p:spPr>
          <a:xfrm>
            <a:off x="360" y="1785926"/>
            <a:ext cx="9143640" cy="300039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3600" dirty="0" smtClean="0"/>
              <a:t> </a:t>
            </a:r>
            <a:r>
              <a:rPr lang="ru-RU" sz="3600" dirty="0"/>
              <a:t>"Как бы живой"</a:t>
            </a:r>
            <a:endParaRPr sz="3600"/>
          </a:p>
          <a:p>
            <a:pPr algn="ctr">
              <a:lnSpc>
                <a:spcPct val="100000"/>
              </a:lnSpc>
              <a:buSzPct val="45000"/>
            </a:pPr>
            <a:r>
              <a:rPr lang="en-US" sz="3600" dirty="0" smtClean="0"/>
              <a:t> </a:t>
            </a:r>
            <a:r>
              <a:rPr lang="ru-RU" sz="3600" dirty="0" smtClean="0"/>
              <a:t>Во </a:t>
            </a:r>
            <a:r>
              <a:rPr lang="ru-RU" sz="3600" dirty="0"/>
              <a:t>сне ль всё это снится мне,</a:t>
            </a:r>
            <a:endParaRPr sz="3600"/>
          </a:p>
          <a:p>
            <a:pPr algn="ctr">
              <a:lnSpc>
                <a:spcPct val="100000"/>
              </a:lnSpc>
              <a:buSzPct val="45000"/>
            </a:pPr>
            <a:r>
              <a:rPr lang="ru-RU" sz="3600" dirty="0" smtClean="0"/>
              <a:t>    </a:t>
            </a:r>
            <a:r>
              <a:rPr lang="ru-RU" sz="3600" dirty="0"/>
              <a:t>Или гляжу я в самом деле,</a:t>
            </a:r>
            <a:endParaRPr sz="3600"/>
          </a:p>
          <a:p>
            <a:pPr algn="ctr">
              <a:lnSpc>
                <a:spcPct val="100000"/>
              </a:lnSpc>
              <a:buSzPct val="45000"/>
            </a:pPr>
            <a:r>
              <a:rPr lang="ru-RU" sz="3600" dirty="0" smtClean="0"/>
              <a:t>     </a:t>
            </a:r>
            <a:r>
              <a:rPr lang="ru-RU" sz="3600" dirty="0"/>
              <a:t>На что при этой же </a:t>
            </a:r>
            <a:r>
              <a:rPr lang="ru-RU" sz="3600" dirty="0" smtClean="0"/>
              <a:t>луне</a:t>
            </a:r>
            <a:endParaRPr sz="3600" smtClean="0"/>
          </a:p>
          <a:p>
            <a:pPr algn="ctr">
              <a:lnSpc>
                <a:spcPct val="100000"/>
              </a:lnSpc>
              <a:buSzPct val="45000"/>
            </a:pPr>
            <a:r>
              <a:rPr lang="ru-RU" sz="3600" dirty="0" smtClean="0"/>
              <a:t>    С тобой живые мы глядели?</a:t>
            </a:r>
            <a:endParaRPr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785786" y="0"/>
            <a:ext cx="7715304" cy="92867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90000" tIns="45000" rIns="90000" bIns="45000" anchor="ctr"/>
          <a:lstStyle/>
          <a:p>
            <a:pPr algn="ctr"/>
            <a:r>
              <a:rPr lang="ru-RU" sz="4000" b="1" dirty="0"/>
              <a:t>Где стоят памятники поэту</a:t>
            </a:r>
            <a:endParaRPr sz="4000" b="1"/>
          </a:p>
        </p:txBody>
      </p:sp>
      <p:sp>
        <p:nvSpPr>
          <p:cNvPr id="45" name="CustomShape 2"/>
          <p:cNvSpPr/>
          <p:nvPr/>
        </p:nvSpPr>
        <p:spPr>
          <a:xfrm>
            <a:off x="0" y="1071546"/>
            <a:ext cx="9143640" cy="578645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sz="3200"/>
          </a:p>
          <a:p>
            <a:pPr>
              <a:lnSpc>
                <a:spcPct val="100000"/>
              </a:lnSpc>
              <a:buSzPct val="45000"/>
            </a:pPr>
            <a:r>
              <a:rPr lang="ru-RU" sz="3200" dirty="0"/>
              <a:t>Памятник Тютчеву в Москве открыт 5 декабря 2003 года в исторической усадьбе Тютчевых, где прошло детство и юность великого поэта. Открытие было приурочено к 200 – </a:t>
            </a:r>
            <a:r>
              <a:rPr lang="ru-RU" sz="3200" dirty="0" err="1"/>
              <a:t>летию</a:t>
            </a:r>
            <a:r>
              <a:rPr lang="ru-RU" sz="3200" dirty="0"/>
              <a:t> со дня его рождения на средства Российского детского фонда, который расположен в этой усадьбе. Скульптор памятника Тютчеву в Москве Ю. Ф. Иванов, архитектор Е. В. Степанов проделали всю работу по созданию и установке бюста безвозмездно.</a:t>
            </a:r>
            <a:endParaRPr sz="3200"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430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Татьяна Смирнова</cp:lastModifiedBy>
  <cp:revision>6</cp:revision>
  <dcterms:modified xsi:type="dcterms:W3CDTF">2013-12-25T12:04:28Z</dcterms:modified>
</cp:coreProperties>
</file>