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sldIdLst>
    <p:sldId id="256" r:id="rId2"/>
    <p:sldId id="257" r:id="rId3"/>
    <p:sldId id="279" r:id="rId4"/>
    <p:sldId id="278" r:id="rId5"/>
    <p:sldId id="270" r:id="rId6"/>
    <p:sldId id="280" r:id="rId7"/>
    <p:sldId id="281" r:id="rId8"/>
    <p:sldId id="285" r:id="rId9"/>
    <p:sldId id="283" r:id="rId10"/>
    <p:sldId id="284" r:id="rId11"/>
    <p:sldId id="288" r:id="rId12"/>
    <p:sldId id="258" r:id="rId13"/>
    <p:sldId id="259" r:id="rId14"/>
    <p:sldId id="260" r:id="rId15"/>
    <p:sldId id="286" r:id="rId16"/>
    <p:sldId id="261" r:id="rId17"/>
    <p:sldId id="262" r:id="rId18"/>
    <p:sldId id="263" r:id="rId19"/>
    <p:sldId id="287" r:id="rId20"/>
    <p:sldId id="272" r:id="rId21"/>
    <p:sldId id="273" r:id="rId22"/>
    <p:sldId id="269" r:id="rId23"/>
    <p:sldId id="276" r:id="rId24"/>
    <p:sldId id="289" r:id="rId25"/>
    <p:sldId id="290" r:id="rId26"/>
    <p:sldId id="291" r:id="rId27"/>
    <p:sldId id="292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6600"/>
    <a:srgbClr val="3333CC"/>
    <a:srgbClr val="000000"/>
    <a:srgbClr val="FFFF00"/>
    <a:srgbClr val="FF0000"/>
    <a:srgbClr val="800000"/>
    <a:srgbClr val="FF66CC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3" autoAdjust="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D8FD552D-EA0D-4A00-B715-B3D15B6EC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953C6A-8744-4B73-A7C1-842DFAF28A2D}" type="slidenum">
              <a:rPr lang="ru-RU"/>
              <a:pPr/>
              <a:t>1</a:t>
            </a:fld>
            <a:endParaRPr lang="ru-RU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D36217-9D04-4533-BF3B-666AD5D0CB7E}" type="slidenum">
              <a:rPr lang="ru-RU"/>
              <a:pPr/>
              <a:t>10</a:t>
            </a:fld>
            <a:endParaRPr lang="ru-RU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57C5DE-6F6B-47E3-B325-B539BE60F6D5}" type="slidenum">
              <a:rPr lang="ru-RU"/>
              <a:pPr/>
              <a:t>11</a:t>
            </a:fld>
            <a:endParaRPr lang="ru-RU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3D9C4D-6223-43F1-8CAD-3FBE468F47ED}" type="slidenum">
              <a:rPr lang="ru-RU"/>
              <a:pPr/>
              <a:t>12</a:t>
            </a:fld>
            <a:endParaRPr lang="ru-RU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2E601B-AB48-4658-8B93-1DB65E7FDC85}" type="slidenum">
              <a:rPr lang="ru-RU"/>
              <a:pPr/>
              <a:t>13</a:t>
            </a:fld>
            <a:endParaRPr lang="ru-RU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1F642D-895D-4C5B-902A-ACBFE1E30EDE}" type="slidenum">
              <a:rPr lang="ru-RU"/>
              <a:pPr/>
              <a:t>14</a:t>
            </a:fld>
            <a:endParaRPr lang="ru-RU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31B027-5FBB-4908-9545-0FDCCCAEBCAC}" type="slidenum">
              <a:rPr lang="ru-RU"/>
              <a:pPr/>
              <a:t>15</a:t>
            </a:fld>
            <a:endParaRPr lang="ru-RU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1FDB7B-BB6B-49FC-A275-3D9A62A1A2C9}" type="slidenum">
              <a:rPr lang="ru-RU"/>
              <a:pPr/>
              <a:t>16</a:t>
            </a:fld>
            <a:endParaRPr lang="ru-RU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66CD1E-0600-4585-B8D5-07E5D4B5302A}" type="slidenum">
              <a:rPr lang="ru-RU"/>
              <a:pPr/>
              <a:t>17</a:t>
            </a:fld>
            <a:endParaRPr lang="ru-RU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3B06AD-FB4E-4246-98FE-9A6842C057F7}" type="slidenum">
              <a:rPr lang="ru-RU"/>
              <a:pPr/>
              <a:t>18</a:t>
            </a:fld>
            <a:endParaRPr lang="ru-RU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697B2B-DE5D-47BC-AD00-09F8659961C9}" type="slidenum">
              <a:rPr lang="ru-RU"/>
              <a:pPr/>
              <a:t>19</a:t>
            </a:fld>
            <a:endParaRPr lang="ru-RU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857F85-E0E4-4036-8723-3CE1EE59F058}" type="slidenum">
              <a:rPr lang="ru-RU"/>
              <a:pPr/>
              <a:t>2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C0E040-80F0-4F7C-BC02-EECA80059C79}" type="slidenum">
              <a:rPr lang="ru-RU"/>
              <a:pPr/>
              <a:t>20</a:t>
            </a:fld>
            <a:endParaRPr lang="ru-RU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3B9E84-3282-442B-A7BD-D8312ECF12D5}" type="slidenum">
              <a:rPr lang="ru-RU"/>
              <a:pPr/>
              <a:t>21</a:t>
            </a:fld>
            <a:endParaRPr lang="ru-RU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955453-8D8B-4E3E-AFB1-44D0AEB416EB}" type="slidenum">
              <a:rPr lang="ru-RU"/>
              <a:pPr/>
              <a:t>22</a:t>
            </a:fld>
            <a:endParaRPr lang="ru-RU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53FBA8-2EF7-4BAE-B7A0-2BF486CC7936}" type="slidenum">
              <a:rPr lang="ru-RU"/>
              <a:pPr/>
              <a:t>23</a:t>
            </a:fld>
            <a:endParaRPr lang="ru-RU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B55D68-7DE7-4D6C-ACBA-455DE58EE116}" type="slidenum">
              <a:rPr lang="ru-RU"/>
              <a:pPr/>
              <a:t>24</a:t>
            </a:fld>
            <a:endParaRPr lang="ru-RU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B27A49-9174-4BDD-B68B-BF60F84B4D25}" type="slidenum">
              <a:rPr lang="ru-RU"/>
              <a:pPr/>
              <a:t>25</a:t>
            </a:fld>
            <a:endParaRPr lang="ru-RU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9FE483-1E09-4D30-8D80-53CC44A9799F}" type="slidenum">
              <a:rPr lang="ru-RU"/>
              <a:pPr/>
              <a:t>26</a:t>
            </a:fld>
            <a:endParaRPr lang="ru-RU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4E514-EC65-4080-B280-2DD86BB20A2C}" type="slidenum">
              <a:rPr lang="ru-RU"/>
              <a:pPr/>
              <a:t>3</a:t>
            </a:fld>
            <a:endParaRPr lang="ru-RU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29B135-D0B5-4412-98D2-D650470358A2}" type="slidenum">
              <a:rPr lang="ru-RU"/>
              <a:pPr/>
              <a:t>4</a:t>
            </a:fld>
            <a:endParaRPr lang="ru-RU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D2CA30-5B41-432E-9A69-F9020A00927E}" type="slidenum">
              <a:rPr lang="ru-RU"/>
              <a:pPr/>
              <a:t>5</a:t>
            </a:fld>
            <a:endParaRPr lang="ru-RU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F443F0-8E91-492B-9C56-F80F07CB426B}" type="slidenum">
              <a:rPr lang="ru-RU"/>
              <a:pPr/>
              <a:t>6</a:t>
            </a:fld>
            <a:endParaRPr lang="ru-RU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E37DD3-4EA5-4B5C-B5DB-60C9F4F7E9DA}" type="slidenum">
              <a:rPr lang="ru-RU"/>
              <a:pPr/>
              <a:t>7</a:t>
            </a:fld>
            <a:endParaRPr lang="ru-RU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E791C6-B6CE-446E-9BEC-D953286BA2F1}" type="slidenum">
              <a:rPr lang="ru-RU"/>
              <a:pPr/>
              <a:t>8</a:t>
            </a:fld>
            <a:endParaRPr lang="ru-RU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22F745-A0CD-4A1C-A411-5F8987C2CE05}" type="slidenum">
              <a:rPr lang="ru-RU"/>
              <a:pPr/>
              <a:t>9</a:t>
            </a:fld>
            <a:endParaRPr lang="ru-RU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1" y="233"/>
              <a:ext cx="1856" cy="3626"/>
              <a:chOff x="3010" y="777"/>
              <a:chExt cx="1856" cy="3626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7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801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8" y="2166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6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4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4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2" y="127"/>
              <a:ext cx="356" cy="608"/>
              <a:chOff x="1728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8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7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7"/>
              <a:ext cx="500" cy="500"/>
              <a:chOff x="1727" y="867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71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5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009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009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F1F710-15B8-48ED-9F9C-C8853822E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DE7B-6E5F-4EB3-8D80-F71054089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1C65F-133C-4A5A-8A02-A8060EBDE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68773-B79B-4974-9503-6E7B3E282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4733C-A46E-48C9-A3AC-8B8136837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03663"/>
            <a:ext cx="8229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9BE26-1F32-40B9-A527-73493A092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03663"/>
            <a:ext cx="8229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D8929-5F73-4590-AABC-38945A55F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784D-0F36-4BAD-A560-18DDA8DE5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8B508-95FE-42CD-ABA1-9D0DDCDA6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B5E3F-BF74-4525-A560-4CEA64BE2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56CD1-C738-4D1F-BB3F-078A5A683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37C76-2E8A-4EA8-81BC-A5400215D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6517E-335C-413E-8CDD-1B033B3FC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F17C9-A8CE-45B9-8A38-307AA836D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D1771-686A-453B-9E9E-17681A034D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2902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7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2902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3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3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2903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9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2903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3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3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3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3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4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9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2904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904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904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7" y="1721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2060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29044" name="Freeform 20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45" name="Freeform 21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4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6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2904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4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5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62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2905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5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05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2905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5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5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5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5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6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6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6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6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6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6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6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6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06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906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907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07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07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838876D-F589-4E3B-93EC-6A423FFE5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</p:sldLayoutIdLst>
  <p:transition spd="med">
    <p:cover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slide" Target="slide12.x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slide" Target="slide14.xml"/><Relationship Id="rId7" Type="http://schemas.openxmlformats.org/officeDocument/2006/relationships/slide" Target="slide1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3.xml"/><Relationship Id="rId4" Type="http://schemas.openxmlformats.org/officeDocument/2006/relationships/slide" Target="slide16.xml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gif"/><Relationship Id="rId5" Type="http://schemas.openxmlformats.org/officeDocument/2006/relationships/image" Target="../media/image20.wmf"/><Relationship Id="rId4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image" Target="../media/image2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12.xml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wmf"/><Relationship Id="rId5" Type="http://schemas.openxmlformats.org/officeDocument/2006/relationships/slide" Target="slide11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endParaRPr lang="ru-RU" b="1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 eaLnBrk="1" hangingPunct="1">
              <a:buFontTx/>
              <a:buNone/>
              <a:defRPr/>
            </a:pPr>
            <a:endParaRPr lang="ru-RU" b="1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 eaLnBrk="1" hangingPunct="1">
              <a:buFontTx/>
              <a:buNone/>
              <a:defRPr/>
            </a:pPr>
            <a:endParaRPr lang="ru-RU" b="1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9" name="Rectangle 8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Arial" charset="0"/>
              </a:rPr>
              <a:t/>
            </a:r>
            <a:br>
              <a:rPr lang="ru-RU">
                <a:latin typeface="Arial" charset="0"/>
              </a:rPr>
            </a:br>
            <a:endParaRPr lang="ru-RU">
              <a:latin typeface="Arial" charset="0"/>
            </a:endParaRP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title"/>
          </p:nvPr>
        </p:nvSpPr>
        <p:spPr>
          <a:xfrm>
            <a:off x="442913" y="476250"/>
            <a:ext cx="8243887" cy="1223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FF3399"/>
                </a:solidFill>
                <a:latin typeface="Arial" charset="0"/>
              </a:rPr>
              <a:t>Методические разработки к проведению урока по психологии</a:t>
            </a:r>
            <a:br>
              <a:rPr lang="ru-RU" sz="2800" b="1" smtClean="0">
                <a:solidFill>
                  <a:srgbClr val="FF3399"/>
                </a:solidFill>
                <a:latin typeface="Arial" charset="0"/>
              </a:rPr>
            </a:br>
            <a:r>
              <a:rPr lang="ru-RU" sz="2800" b="1" smtClean="0">
                <a:solidFill>
                  <a:srgbClr val="FF3399"/>
                </a:solidFill>
                <a:latin typeface="Arial" charset="0"/>
              </a:rPr>
              <a:t> с учащимися по теме:</a:t>
            </a:r>
          </a:p>
        </p:txBody>
      </p:sp>
      <p:sp>
        <p:nvSpPr>
          <p:cNvPr id="4101" name="WordArt 15" descr="Джинсовая ткань"/>
          <p:cNvSpPr>
            <a:spLocks noChangeArrowheads="1" noChangeShapeType="1" noTextEdit="1"/>
          </p:cNvSpPr>
          <p:nvPr/>
        </p:nvSpPr>
        <p:spPr bwMode="auto">
          <a:xfrm>
            <a:off x="1582738" y="2636838"/>
            <a:ext cx="5976937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Память</a:t>
            </a:r>
          </a:p>
        </p:txBody>
      </p:sp>
      <p:sp>
        <p:nvSpPr>
          <p:cNvPr id="4102" name="Text Box 16"/>
          <p:cNvSpPr txBox="1">
            <a:spLocks noChangeArrowheads="1"/>
          </p:cNvSpPr>
          <p:nvPr/>
        </p:nvSpPr>
        <p:spPr bwMode="auto">
          <a:xfrm>
            <a:off x="1908175" y="4365625"/>
            <a:ext cx="554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103" name="Text Box 17"/>
          <p:cNvSpPr txBox="1">
            <a:spLocks noChangeArrowheads="1"/>
          </p:cNvSpPr>
          <p:nvPr/>
        </p:nvSpPr>
        <p:spPr bwMode="auto">
          <a:xfrm>
            <a:off x="900113" y="4508500"/>
            <a:ext cx="67675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3366FF"/>
                </a:solidFill>
                <a:latin typeface="Arial" charset="0"/>
              </a:rPr>
              <a:t>Педагог-психолог</a:t>
            </a:r>
          </a:p>
          <a:p>
            <a:pPr algn="ctr"/>
            <a:r>
              <a:rPr lang="ru-RU" sz="2400" b="1" i="1" dirty="0">
                <a:solidFill>
                  <a:srgbClr val="3366FF"/>
                </a:solidFill>
                <a:latin typeface="Arial" charset="0"/>
              </a:rPr>
              <a:t> Хоменко Нина Борисовна</a:t>
            </a:r>
          </a:p>
          <a:p>
            <a:pPr algn="ctr"/>
            <a:r>
              <a:rPr lang="ru-RU" sz="2400" b="1" i="1" dirty="0">
                <a:solidFill>
                  <a:srgbClr val="3366FF"/>
                </a:solidFill>
                <a:latin typeface="Arial" charset="0"/>
              </a:rPr>
              <a:t>МАОУ СОШ «Эврика-Развитие»</a:t>
            </a:r>
          </a:p>
          <a:p>
            <a:pPr algn="ctr"/>
            <a:r>
              <a:rPr lang="ru-RU" sz="2400" b="1" i="1" dirty="0">
                <a:solidFill>
                  <a:srgbClr val="3366FF"/>
                </a:solidFill>
                <a:latin typeface="Arial" charset="0"/>
              </a:rPr>
              <a:t>имени М.В.Нагибина</a:t>
            </a:r>
          </a:p>
          <a:p>
            <a:pPr algn="ctr"/>
            <a:r>
              <a:rPr lang="ru-RU" sz="2400" b="1" i="1" dirty="0">
                <a:solidFill>
                  <a:srgbClr val="3366FF"/>
                </a:solidFill>
                <a:latin typeface="Arial" charset="0"/>
              </a:rPr>
              <a:t>Г. Ростов-на-Дону</a:t>
            </a:r>
          </a:p>
          <a:p>
            <a:pPr algn="ctr"/>
            <a:endParaRPr lang="ru-RU" sz="2400" b="1" dirty="0">
              <a:solidFill>
                <a:srgbClr val="3366FF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565400"/>
            <a:ext cx="7921625" cy="41036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</a:t>
            </a:r>
            <a:r>
              <a:rPr lang="ru-RU" sz="2800" b="1" smtClean="0">
                <a:latin typeface="Times New Roman" pitchFamily="18" charset="0"/>
              </a:rPr>
              <a:t>Когда же, наоборот, цель не ставится, и волевые усилия не прилагаются, но человек помнит какое-либо действие или событие, то это и есть непроизвольное запоминание. Например, просматривая какой-либо фильм, мы не ставим перед собой цели запомнить что-либо, но спустя какое-то время можем вспомнить многие сцены этого фильма.</a:t>
            </a:r>
          </a:p>
          <a:p>
            <a:pPr eaLnBrk="1" hangingPunct="1"/>
            <a:endParaRPr lang="ru-RU" sz="2800" b="1" smtClean="0">
              <a:latin typeface="Times New Roman" pitchFamily="18" charset="0"/>
            </a:endParaRPr>
          </a:p>
        </p:txBody>
      </p:sp>
      <p:graphicFrame>
        <p:nvGraphicFramePr>
          <p:cNvPr id="138245" name="Object 5"/>
          <p:cNvGraphicFramePr>
            <a:graphicFrameLocks noChangeAspect="1"/>
          </p:cNvGraphicFramePr>
          <p:nvPr>
            <p:ph type="title"/>
          </p:nvPr>
        </p:nvGraphicFramePr>
        <p:xfrm>
          <a:off x="3014663" y="404813"/>
          <a:ext cx="3357562" cy="2060575"/>
        </p:xfrm>
        <a:graphic>
          <a:graphicData uri="http://schemas.openxmlformats.org/presentationml/2006/ole">
            <p:oleObj spid="_x0000_s1026" r:id="rId4" imgW="4139683" imgH="3047619" progId="">
              <p:embed/>
            </p:oleObj>
          </a:graphicData>
        </a:graphic>
      </p:graphicFrame>
      <p:sp>
        <p:nvSpPr>
          <p:cNvPr id="1028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5734050"/>
            <a:ext cx="755650" cy="865188"/>
          </a:xfrm>
          <a:prstGeom prst="actionButtonRetur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7786687" cy="51847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rgbClr val="660066"/>
                </a:solidFill>
              </a:rPr>
              <a:t>Обеспечивает запоминание и воспроизведение информации, необходимой для осуществления человеком конкретной операции в текущей деятельности. После решения конкретной задачи информация может исчезнуть из оперативной памяти.</a:t>
            </a:r>
          </a:p>
        </p:txBody>
      </p:sp>
      <p:pic>
        <p:nvPicPr>
          <p:cNvPr id="13316" name="Picture 4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115888"/>
            <a:ext cx="1908175" cy="154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5805488"/>
            <a:ext cx="684212" cy="836612"/>
          </a:xfrm>
          <a:prstGeom prst="actionButtonRetur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2124075" y="1484313"/>
            <a:ext cx="4916488" cy="4456112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ru-RU" smtClean="0">
                <a:solidFill>
                  <a:srgbClr val="000000"/>
                </a:solidFill>
                <a:latin typeface="Arial Black" pitchFamily="34" charset="0"/>
                <a:hlinkClick r:id="rId3" action="ppaction://hlinksldjump"/>
              </a:rPr>
              <a:t>Эмоциональная </a:t>
            </a:r>
            <a:r>
              <a:rPr lang="ru-RU" smtClean="0">
                <a:solidFill>
                  <a:srgbClr val="000000"/>
                </a:solidFill>
                <a:latin typeface="Arial Black" pitchFamily="34" charset="0"/>
              </a:rPr>
              <a:t> </a:t>
            </a:r>
          </a:p>
          <a:p>
            <a:pPr eaLnBrk="1" hangingPunct="1">
              <a:lnSpc>
                <a:spcPct val="125000"/>
              </a:lnSpc>
            </a:pPr>
            <a:r>
              <a:rPr lang="ru-RU" smtClean="0">
                <a:solidFill>
                  <a:srgbClr val="000000"/>
                </a:solidFill>
                <a:latin typeface="Arial Black" pitchFamily="34" charset="0"/>
                <a:hlinkClick r:id="rId4" action="ppaction://hlinksldjump"/>
              </a:rPr>
              <a:t>Образная </a:t>
            </a:r>
            <a:r>
              <a:rPr lang="ru-RU" smtClean="0">
                <a:solidFill>
                  <a:srgbClr val="000000"/>
                </a:solidFill>
                <a:latin typeface="Arial Black" pitchFamily="34" charset="0"/>
              </a:rPr>
              <a:t> </a:t>
            </a:r>
          </a:p>
          <a:p>
            <a:pPr eaLnBrk="1" hangingPunct="1">
              <a:lnSpc>
                <a:spcPct val="125000"/>
              </a:lnSpc>
            </a:pPr>
            <a:r>
              <a:rPr lang="ru-RU" u="sng" smtClean="0">
                <a:solidFill>
                  <a:srgbClr val="000000"/>
                </a:solidFill>
                <a:latin typeface="Arial Black" pitchFamily="34" charset="0"/>
                <a:hlinkClick r:id="rId5" action="ppaction://hlinksldjump"/>
              </a:rPr>
              <a:t>Моторная </a:t>
            </a:r>
            <a:r>
              <a:rPr lang="ru-RU" smtClean="0">
                <a:solidFill>
                  <a:srgbClr val="000000"/>
                </a:solidFill>
                <a:latin typeface="Arial Black" pitchFamily="34" charset="0"/>
              </a:rPr>
              <a:t> </a:t>
            </a:r>
          </a:p>
          <a:p>
            <a:pPr eaLnBrk="1" hangingPunct="1">
              <a:lnSpc>
                <a:spcPct val="125000"/>
              </a:lnSpc>
            </a:pPr>
            <a:r>
              <a:rPr lang="ru-RU" smtClean="0">
                <a:solidFill>
                  <a:srgbClr val="000000"/>
                </a:solidFill>
                <a:latin typeface="Arial Black" pitchFamily="34" charset="0"/>
                <a:hlinkClick r:id="rId6" action="ppaction://hlinksldjump"/>
              </a:rPr>
              <a:t>Логическая </a:t>
            </a:r>
            <a:r>
              <a:rPr lang="ru-RU" smtClean="0">
                <a:solidFill>
                  <a:srgbClr val="000000"/>
                </a:solidFill>
                <a:latin typeface="Arial Black" pitchFamily="34" charset="0"/>
              </a:rPr>
              <a:t> </a:t>
            </a:r>
          </a:p>
          <a:p>
            <a:pPr eaLnBrk="1" hangingPunct="1">
              <a:lnSpc>
                <a:spcPct val="125000"/>
              </a:lnSpc>
            </a:pPr>
            <a:r>
              <a:rPr lang="ru-RU" smtClean="0">
                <a:solidFill>
                  <a:srgbClr val="000000"/>
                </a:solidFill>
                <a:latin typeface="Arial Black" pitchFamily="34" charset="0"/>
                <a:hlinkClick r:id="rId7" action="ppaction://hlinksldjump"/>
              </a:rPr>
              <a:t>Эйдетическая</a:t>
            </a:r>
            <a:r>
              <a:rPr lang="ru-RU" smtClean="0">
                <a:solidFill>
                  <a:srgbClr val="00CC00"/>
                </a:solidFill>
                <a:hlinkClick r:id="rId7" action="ppaction://hlinksldjump"/>
              </a:rPr>
              <a:t> </a:t>
            </a:r>
            <a:endParaRPr lang="ru-RU" smtClean="0">
              <a:solidFill>
                <a:srgbClr val="00CC00"/>
              </a:solidFill>
            </a:endParaRPr>
          </a:p>
        </p:txBody>
      </p:sp>
      <p:sp>
        <p:nvSpPr>
          <p:cNvPr id="26635" name="WordArt 11"/>
          <p:cNvSpPr>
            <a:spLocks noChangeArrowheads="1" noChangeShapeType="1" noTextEdit="1"/>
          </p:cNvSpPr>
          <p:nvPr/>
        </p:nvSpPr>
        <p:spPr bwMode="auto">
          <a:xfrm>
            <a:off x="785813" y="103188"/>
            <a:ext cx="7405687" cy="8778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Виды памяти</a:t>
            </a:r>
          </a:p>
        </p:txBody>
      </p:sp>
      <p:pic>
        <p:nvPicPr>
          <p:cNvPr id="26636" name="Picture 12" descr="16m2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9388" y="3716338"/>
            <a:ext cx="1809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1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92950" y="908050"/>
            <a:ext cx="1630363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20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2000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2000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2000"/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2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059488" cy="44561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</a:t>
            </a:r>
            <a:r>
              <a:rPr lang="ru-RU" sz="2800" b="1" smtClean="0">
                <a:solidFill>
                  <a:srgbClr val="CC0099"/>
                </a:solidFill>
                <a:latin typeface="Times New Roman" pitchFamily="18" charset="0"/>
              </a:rPr>
              <a:t>Запоминание, сохранение и воспроизведение различных движений.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CC0099"/>
                </a:solidFill>
                <a:latin typeface="Times New Roman" pitchFamily="18" charset="0"/>
              </a:rPr>
              <a:t>   Эти движения запрограммированы - ходьба, подъем по ступенькам, плаванье и т.д.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CC0099"/>
                </a:solidFill>
                <a:latin typeface="Times New Roman" pitchFamily="18" charset="0"/>
              </a:rPr>
              <a:t>    Моторная память помогает нам  воспроизводить привычные   действия. </a:t>
            </a:r>
          </a:p>
          <a:p>
            <a:pPr eaLnBrk="1" hangingPunct="1">
              <a:lnSpc>
                <a:spcPct val="90000"/>
              </a:lnSpc>
            </a:pPr>
            <a:endParaRPr lang="ru-RU" sz="2800" b="1" smtClean="0">
              <a:solidFill>
                <a:srgbClr val="CC0099"/>
              </a:solidFill>
              <a:latin typeface="Times New Roman" pitchFamily="18" charset="0"/>
            </a:endParaRPr>
          </a:p>
        </p:txBody>
      </p:sp>
      <p:pic>
        <p:nvPicPr>
          <p:cNvPr id="29701" name="Picture 5" descr="j02324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5157788"/>
            <a:ext cx="19669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j023259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1773238"/>
            <a:ext cx="146526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WordArt 10"/>
          <p:cNvSpPr>
            <a:spLocks noChangeArrowheads="1" noChangeShapeType="1" noTextEdit="1"/>
          </p:cNvSpPr>
          <p:nvPr/>
        </p:nvSpPr>
        <p:spPr bwMode="auto">
          <a:xfrm>
            <a:off x="442913" y="103188"/>
            <a:ext cx="8243887" cy="112236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28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Моторная память</a:t>
            </a:r>
          </a:p>
        </p:txBody>
      </p:sp>
      <p:sp>
        <p:nvSpPr>
          <p:cNvPr id="15366" name="AutoShape 1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101013" y="5805488"/>
            <a:ext cx="862012" cy="863600"/>
          </a:xfrm>
          <a:prstGeom prst="actionButtonReturn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1" name="WordArt 11"/>
          <p:cNvSpPr>
            <a:spLocks noChangeArrowheads="1" noChangeShapeType="1" noTextEdit="1"/>
          </p:cNvSpPr>
          <p:nvPr/>
        </p:nvSpPr>
        <p:spPr bwMode="auto">
          <a:xfrm>
            <a:off x="442913" y="103188"/>
            <a:ext cx="8243887" cy="804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Эмоциональная память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81075"/>
            <a:ext cx="4835525" cy="30956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</a:t>
            </a:r>
            <a:r>
              <a:rPr lang="ru-RU" sz="2800" b="1" smtClean="0">
                <a:solidFill>
                  <a:srgbClr val="6600CC"/>
                </a:solidFill>
                <a:latin typeface="Futura XBlk BT" pitchFamily="34" charset="0"/>
              </a:rPr>
              <a:t>Эта память связана с переживаниями. </a:t>
            </a:r>
          </a:p>
          <a:p>
            <a:pPr eaLnBrk="1" hangingPunct="1">
              <a:buFontTx/>
              <a:buNone/>
            </a:pPr>
            <a:endParaRPr lang="ru-RU" sz="2800" b="1" smtClean="0">
              <a:solidFill>
                <a:srgbClr val="6600CC"/>
              </a:solidFill>
              <a:latin typeface="Futura XBlk BT" pitchFamily="34" charset="0"/>
            </a:endParaRP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6600CC"/>
                </a:solidFill>
                <a:latin typeface="Futura XBlk BT" pitchFamily="34" charset="0"/>
              </a:rPr>
              <a:t>Эмоциональная память самая прочная. </a:t>
            </a:r>
          </a:p>
        </p:txBody>
      </p:sp>
      <p:grpSp>
        <p:nvGrpSpPr>
          <p:cNvPr id="16388" name="Group 16"/>
          <p:cNvGrpSpPr>
            <a:grpSpLocks/>
          </p:cNvGrpSpPr>
          <p:nvPr/>
        </p:nvGrpSpPr>
        <p:grpSpPr bwMode="auto">
          <a:xfrm>
            <a:off x="468313" y="1989138"/>
            <a:ext cx="7848600" cy="4699000"/>
            <a:chOff x="295" y="1253"/>
            <a:chExt cx="4944" cy="2960"/>
          </a:xfrm>
        </p:grpSpPr>
        <p:pic>
          <p:nvPicPr>
            <p:cNvPr id="16390" name="Picture 5" descr="j0288891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70" y="1253"/>
              <a:ext cx="1179" cy="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1" name="Picture 7" descr="j0283654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6" y="2341"/>
              <a:ext cx="953" cy="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2" name="Picture 8" descr="j023213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5" y="3067"/>
              <a:ext cx="1168" cy="1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3" name="Picture 13" descr="33"/>
            <p:cNvPicPr>
              <a:picLocks noChangeAspect="1" noChangeArrowheads="1" noCrop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44" y="315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8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5805488"/>
            <a:ext cx="825500" cy="865187"/>
          </a:xfrm>
          <a:prstGeom prst="actionButtonForwardNex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 animBg="1"/>
      <p:bldP spid="3072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88913"/>
            <a:ext cx="8243887" cy="863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/>
            </a:r>
            <a:br>
              <a:rPr lang="ru-RU" sz="2400" b="1" smtClean="0"/>
            </a:br>
            <a:endParaRPr lang="ru-RU" sz="2400" b="1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424862" cy="2952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Простые события, оставившие у человека сильное впечатление, запоминаются </a:t>
            </a:r>
            <a:r>
              <a:rPr lang="ru-RU" sz="2800" b="1" smtClean="0"/>
              <a:t>СРАЗУ,ПРОЧНО, НАДОЛГО.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Более сложные, но менее интересные события, человек может переживать десятки раз, но в памяти они не остаются.</a:t>
            </a:r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539750" y="188913"/>
            <a:ext cx="73453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Закон забывания </a:t>
            </a:r>
          </a:p>
          <a:p>
            <a:pPr>
              <a:defRPr/>
            </a:pPr>
            <a:r>
              <a:rPr lang="ru-RU" sz="24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ru-RU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Немецкий психолог  Г.Эббингауз)</a:t>
            </a:r>
            <a:r>
              <a:rPr lang="ru-RU">
                <a:solidFill>
                  <a:srgbClr val="FF3399"/>
                </a:solidFill>
              </a:rPr>
              <a:t> </a:t>
            </a:r>
          </a:p>
        </p:txBody>
      </p:sp>
      <p:pic>
        <p:nvPicPr>
          <p:cNvPr id="17413" name="Picture 7" descr="profess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1484313"/>
            <a:ext cx="11906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448" name="Rectangle 8"/>
          <p:cNvSpPr>
            <a:spLocks noChangeArrowheads="1"/>
          </p:cNvSpPr>
          <p:nvPr/>
        </p:nvSpPr>
        <p:spPr bwMode="auto">
          <a:xfrm>
            <a:off x="395288" y="4005263"/>
            <a:ext cx="67691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Закон мотивированного забывания (З.Фрейд)</a:t>
            </a:r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395288" y="4868863"/>
            <a:ext cx="828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/>
              <a:t>Человек имеет склонность забывать психологически неприятное</a:t>
            </a:r>
          </a:p>
        </p:txBody>
      </p:sp>
      <p:pic>
        <p:nvPicPr>
          <p:cNvPr id="17416" name="Picture 10" descr="human19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69200" y="4724400"/>
            <a:ext cx="94456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5949950"/>
            <a:ext cx="792162" cy="719138"/>
          </a:xfrm>
          <a:prstGeom prst="actionButtonRetur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6" name="WordArt 12"/>
          <p:cNvSpPr>
            <a:spLocks noChangeArrowheads="1" noChangeShapeType="1"/>
          </p:cNvSpPr>
          <p:nvPr/>
        </p:nvSpPr>
        <p:spPr bwMode="auto">
          <a:xfrm>
            <a:off x="442913" y="103188"/>
            <a:ext cx="8243887" cy="1093787"/>
          </a:xfrm>
          <a:prstGeom prst="rect">
            <a:avLst/>
          </a:prstGeom>
        </p:spPr>
        <p:txBody>
          <a:bodyPr wrap="none" fromWordArt="1" anchor="b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600" kern="10">
                <a:ln w="12700" cmpd="sng">
                  <a:solidFill>
                    <a:srgbClr val="3333CC"/>
                  </a:solidFill>
                  <a:prstDash val="solid"/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>
                        <a:alpha val="85000"/>
                      </a:srgbClr>
                    </a:gs>
                    <a:gs pos="64999">
                      <a:srgbClr val="BA0066">
                        <a:alpha val="67501"/>
                      </a:srgbClr>
                    </a:gs>
                    <a:gs pos="89999">
                      <a:srgbClr val="FF0000">
                        <a:alpha val="55001"/>
                      </a:srgbClr>
                    </a:gs>
                    <a:gs pos="100000">
                      <a:srgbClr val="FF8200">
                        <a:alpha val="50000"/>
                      </a:srgbClr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ea typeface="+mj-ea"/>
                <a:cs typeface="Arial"/>
              </a:rPr>
              <a:t>Образная память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 </a:t>
            </a:r>
            <a:endParaRPr lang="ru-RU" sz="2400" b="1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ru-RU" sz="2400" b="1" smtClean="0">
                <a:solidFill>
                  <a:srgbClr val="0000FF"/>
                </a:solidFill>
              </a:rPr>
              <a:t>зрительной</a:t>
            </a:r>
          </a:p>
          <a:p>
            <a:pPr eaLnBrk="1" hangingPunct="1">
              <a:lnSpc>
                <a:spcPct val="150000"/>
              </a:lnSpc>
            </a:pPr>
            <a:r>
              <a:rPr lang="ru-RU" sz="2400" b="1" smtClean="0">
                <a:solidFill>
                  <a:srgbClr val="0000FF"/>
                </a:solidFill>
              </a:rPr>
              <a:t>осязательной</a:t>
            </a:r>
          </a:p>
          <a:p>
            <a:pPr eaLnBrk="1" hangingPunct="1">
              <a:lnSpc>
                <a:spcPct val="150000"/>
              </a:lnSpc>
            </a:pPr>
            <a:r>
              <a:rPr lang="ru-RU" sz="2400" b="1" smtClean="0">
                <a:solidFill>
                  <a:srgbClr val="0000FF"/>
                </a:solidFill>
              </a:rPr>
              <a:t>обонятельной</a:t>
            </a:r>
          </a:p>
          <a:p>
            <a:pPr eaLnBrk="1" hangingPunct="1">
              <a:lnSpc>
                <a:spcPct val="150000"/>
              </a:lnSpc>
            </a:pPr>
            <a:r>
              <a:rPr lang="ru-RU" sz="2400" b="1" smtClean="0">
                <a:solidFill>
                  <a:srgbClr val="0000FF"/>
                </a:solidFill>
              </a:rPr>
              <a:t>вкусовой</a:t>
            </a:r>
          </a:p>
          <a:p>
            <a:pPr eaLnBrk="1" hangingPunct="1">
              <a:lnSpc>
                <a:spcPct val="150000"/>
              </a:lnSpc>
            </a:pPr>
            <a:r>
              <a:rPr lang="ru-RU" sz="2400" b="1" smtClean="0">
                <a:solidFill>
                  <a:srgbClr val="0000FF"/>
                </a:solidFill>
              </a:rPr>
              <a:t>слуховой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 </a:t>
            </a:r>
            <a:endParaRPr lang="ru-RU" sz="2400" smtClean="0">
              <a:solidFill>
                <a:srgbClr val="CC00FF"/>
              </a:solidFill>
            </a:endParaRPr>
          </a:p>
        </p:txBody>
      </p:sp>
      <p:grpSp>
        <p:nvGrpSpPr>
          <p:cNvPr id="18438" name="Group 17"/>
          <p:cNvGrpSpPr>
            <a:grpSpLocks/>
          </p:cNvGrpSpPr>
          <p:nvPr/>
        </p:nvGrpSpPr>
        <p:grpSpPr bwMode="auto">
          <a:xfrm>
            <a:off x="4067175" y="2060575"/>
            <a:ext cx="4759325" cy="4319588"/>
            <a:chOff x="2562" y="1298"/>
            <a:chExt cx="2998" cy="2721"/>
          </a:xfrm>
        </p:grpSpPr>
        <p:pic>
          <p:nvPicPr>
            <p:cNvPr id="18441" name="Picture 13" descr="j023819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88" y="1298"/>
              <a:ext cx="622" cy="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2" name="Picture 7" descr="j0250732"/>
            <p:cNvPicPr preferRelativeResize="0"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62" y="2931"/>
              <a:ext cx="1074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3" name="Picture 15" descr="j0238189"/>
            <p:cNvPicPr preferRelativeResize="0"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49" y="2387"/>
              <a:ext cx="911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39" name="AutoShape 1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885113" y="5876925"/>
            <a:ext cx="863600" cy="720725"/>
          </a:xfrm>
          <a:prstGeom prst="actionButtonReturn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Rectangle 19"/>
          <p:cNvSpPr>
            <a:spLocks noChangeArrowheads="1"/>
          </p:cNvSpPr>
          <p:nvPr/>
        </p:nvSpPr>
        <p:spPr bwMode="auto">
          <a:xfrm>
            <a:off x="395288" y="979488"/>
            <a:ext cx="8280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Font typeface="Times New Roman" pitchFamily="18" charset="0"/>
              <a:buNone/>
              <a:tabLst>
                <a:tab pos="457200" algn="l"/>
              </a:tabLst>
            </a:pPr>
            <a:r>
              <a:rPr lang="ru-RU" sz="2800" b="1">
                <a:latin typeface="Times New Roman" pitchFamily="18" charset="0"/>
              </a:rPr>
              <a:t>Информация запоминается в виде образов. </a:t>
            </a:r>
          </a:p>
          <a:p>
            <a:pPr algn="ctr">
              <a:buFont typeface="Times New Roman" pitchFamily="18" charset="0"/>
              <a:buNone/>
              <a:tabLst>
                <a:tab pos="457200" algn="l"/>
              </a:tabLst>
            </a:pPr>
            <a:r>
              <a:rPr lang="ru-RU" sz="2800" b="1">
                <a:latin typeface="Times New Roman" pitchFamily="18" charset="0"/>
              </a:rPr>
              <a:t>Память может быть:</a:t>
            </a: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WordArt 7"/>
          <p:cNvSpPr>
            <a:spLocks noChangeArrowheads="1" noChangeShapeType="1" noTextEdit="1"/>
          </p:cNvSpPr>
          <p:nvPr/>
        </p:nvSpPr>
        <p:spPr bwMode="auto">
          <a:xfrm>
            <a:off x="442913" y="103188"/>
            <a:ext cx="8243887" cy="877887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Логическая память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   </a:t>
            </a:r>
            <a:r>
              <a:rPr lang="ru-RU" sz="2400" b="1" smtClean="0">
                <a:latin typeface="Arial" charset="0"/>
              </a:rPr>
              <a:t>Сложно запомнить какой-либо материал без понимания, без логического восприятия. </a:t>
            </a:r>
            <a:br>
              <a:rPr lang="ru-RU" sz="2400" b="1" smtClean="0">
                <a:latin typeface="Arial" charset="0"/>
              </a:rPr>
            </a:br>
            <a:endParaRPr lang="ru-RU" sz="2400" b="1" smtClean="0">
              <a:latin typeface="Arial" charset="0"/>
            </a:endParaRPr>
          </a:p>
          <a:p>
            <a:pPr eaLnBrk="1" hangingPunct="1">
              <a:buFontTx/>
              <a:buNone/>
            </a:pPr>
            <a:r>
              <a:rPr lang="ru-RU" sz="2400" b="1" smtClean="0">
                <a:latin typeface="Arial" charset="0"/>
              </a:rPr>
              <a:t>   </a:t>
            </a:r>
            <a:r>
              <a:rPr lang="ru-RU" sz="2400" b="1" smtClean="0">
                <a:solidFill>
                  <a:srgbClr val="6600CC"/>
                </a:solidFill>
                <a:latin typeface="Arial" charset="0"/>
              </a:rPr>
              <a:t>Логическая память — результат тех интеллектуальных возможностей, которые есть у человека. </a:t>
            </a:r>
          </a:p>
        </p:txBody>
      </p:sp>
      <p:sp>
        <p:nvSpPr>
          <p:cNvPr id="19460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85113" y="5876925"/>
            <a:ext cx="863600" cy="720725"/>
          </a:xfrm>
          <a:prstGeom prst="actionButtonReturn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461" name="Picture 9" descr="0d7bfbb42edcbbc148491e5164e3ef67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762500" y="2036763"/>
            <a:ext cx="3810000" cy="3581400"/>
          </a:xfrm>
          <a:effectLst>
            <a:softEdge rad="127000"/>
          </a:effectLst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0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3" dur="2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 animBg="1"/>
      <p:bldP spid="327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5076825" cy="47767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/>
              <a:t>   </a:t>
            </a:r>
            <a:r>
              <a:rPr lang="ru-RU" b="1" i="1" dirty="0" smtClean="0">
                <a:solidFill>
                  <a:srgbClr val="993300"/>
                </a:solidFill>
                <a:latin typeface="Times New Roman" pitchFamily="18" charset="0"/>
              </a:rPr>
              <a:t>Особый вид памяти, проявляющийся далеко не у всех людей.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i="1" dirty="0" smtClean="0">
              <a:solidFill>
                <a:srgbClr val="9933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i="1" dirty="0" smtClean="0">
                <a:solidFill>
                  <a:srgbClr val="993300"/>
                </a:solidFill>
                <a:latin typeface="Times New Roman" pitchFamily="18" charset="0"/>
              </a:rPr>
              <a:t>    Наличие эйдетической памяти установлено у некоторых выдающихся  художников, музыкантов. </a:t>
            </a:r>
          </a:p>
        </p:txBody>
      </p:sp>
      <p:pic>
        <p:nvPicPr>
          <p:cNvPr id="33798" name="Picture 6" descr="0001229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773238"/>
            <a:ext cx="36004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219700" y="5373688"/>
            <a:ext cx="3673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ru-RU">
                <a:solidFill>
                  <a:schemeClr val="tx2"/>
                </a:solidFill>
                <a:latin typeface="Times New Roman" pitchFamily="18" charset="0"/>
              </a:rPr>
              <a:t>Художник Виктор Васнецов</a:t>
            </a:r>
          </a:p>
        </p:txBody>
      </p:sp>
      <p:sp>
        <p:nvSpPr>
          <p:cNvPr id="33802" name="WordArt 10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442913" y="103188"/>
            <a:ext cx="8243887" cy="13144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Эйдетическая память</a:t>
            </a:r>
          </a:p>
        </p:txBody>
      </p:sp>
      <p:sp>
        <p:nvSpPr>
          <p:cNvPr id="20486" name="AutoShap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027988" y="5949950"/>
            <a:ext cx="935037" cy="709613"/>
          </a:xfrm>
          <a:prstGeom prst="actionButtonForwardNex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  <p:bldP spid="33799" grpId="0"/>
      <p:bldP spid="3380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19700"/>
          </a:xfrm>
        </p:spPr>
        <p:txBody>
          <a:bodyPr/>
          <a:lstStyle/>
          <a:p>
            <a:pPr eaLnBrk="1" hangingPunct="1"/>
            <a:r>
              <a:rPr lang="ru-RU" sz="2800" smtClean="0"/>
              <a:t>ОЬЪЕМ </a:t>
            </a:r>
            <a:r>
              <a:rPr lang="ru-RU" sz="1800" smtClean="0"/>
              <a:t>(возможности запоминания и сохранения информации )</a:t>
            </a:r>
          </a:p>
          <a:p>
            <a:pPr eaLnBrk="1" hangingPunct="1"/>
            <a:r>
              <a:rPr lang="ru-RU" sz="2800" smtClean="0"/>
              <a:t>БЫСТРОТА ЗАПОМИНАНИЯ (</a:t>
            </a:r>
            <a:r>
              <a:rPr lang="ru-RU" sz="1800" smtClean="0"/>
              <a:t>скорость произвольного запоминания</a:t>
            </a:r>
            <a:r>
              <a:rPr lang="ru-RU" sz="2800" smtClean="0"/>
              <a:t>)</a:t>
            </a:r>
          </a:p>
          <a:p>
            <a:pPr eaLnBrk="1" hangingPunct="1"/>
            <a:r>
              <a:rPr lang="ru-RU" sz="2800" smtClean="0"/>
              <a:t>ГОТОВНОСТЬ К ВОСПРОИЗВЕДЕНИЮ (</a:t>
            </a:r>
            <a:r>
              <a:rPr lang="ru-RU" sz="1800" smtClean="0"/>
              <a:t>использование в практической деятельности имеющуюся информацию</a:t>
            </a:r>
            <a:r>
              <a:rPr lang="ru-RU" sz="2800" smtClean="0"/>
              <a:t>)</a:t>
            </a:r>
          </a:p>
          <a:p>
            <a:pPr eaLnBrk="1" hangingPunct="1"/>
            <a:r>
              <a:rPr lang="ru-RU" sz="2800" smtClean="0"/>
              <a:t>ТОЧНОСТЬ (</a:t>
            </a:r>
            <a:r>
              <a:rPr lang="ru-RU" sz="1800" smtClean="0"/>
              <a:t>точно сохранять, точно воспроизводить запечатленную в памяти информацию</a:t>
            </a:r>
            <a:r>
              <a:rPr lang="ru-RU" sz="2800" smtClean="0"/>
              <a:t>)</a:t>
            </a:r>
          </a:p>
          <a:p>
            <a:pPr eaLnBrk="1" hangingPunct="1"/>
            <a:r>
              <a:rPr lang="ru-RU" sz="2800" smtClean="0"/>
              <a:t>ДЛИТЕЛЬНОСТЬ СОХРАНЕНИЯ (</a:t>
            </a:r>
            <a:r>
              <a:rPr lang="ru-RU" sz="2000" smtClean="0"/>
              <a:t>удерживание определенное время необходимой информации</a:t>
            </a:r>
            <a:r>
              <a:rPr lang="ru-RU" smtClean="0"/>
              <a:t>)</a:t>
            </a:r>
          </a:p>
          <a:p>
            <a:pPr eaLnBrk="1" hangingPunct="1"/>
            <a:endParaRPr lang="ru-RU" smtClean="0"/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1619250" y="188913"/>
            <a:ext cx="547211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свойства памяти</a:t>
            </a:r>
          </a:p>
        </p:txBody>
      </p:sp>
      <p:sp>
        <p:nvSpPr>
          <p:cNvPr id="2150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5949950"/>
            <a:ext cx="790575" cy="682625"/>
          </a:xfrm>
          <a:prstGeom prst="actionButtonForwardNex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WordArt 7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438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такое память?</a:t>
            </a:r>
          </a:p>
        </p:txBody>
      </p:sp>
      <p:sp>
        <p:nvSpPr>
          <p:cNvPr id="5124" name="Rectangle 16"/>
          <p:cNvSpPr>
            <a:spLocks noGrp="1" noChangeArrowheads="1"/>
          </p:cNvSpPr>
          <p:nvPr>
            <p:ph sz="half" idx="2"/>
          </p:nvPr>
        </p:nvSpPr>
        <p:spPr>
          <a:xfrm>
            <a:off x="1619250" y="836613"/>
            <a:ext cx="7273925" cy="28082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Память есть у всех живых существ.</a:t>
            </a:r>
          </a:p>
          <a:p>
            <a:pPr eaLnBrk="1" hangingPunct="1">
              <a:buFontTx/>
              <a:buNone/>
            </a:pPr>
            <a:r>
              <a:rPr lang="ru-RU" smtClean="0"/>
              <a:t>У животных есть </a:t>
            </a:r>
            <a:r>
              <a:rPr lang="ru-RU" b="1" smtClean="0"/>
              <a:t>генетическая память</a:t>
            </a:r>
            <a:r>
              <a:rPr lang="ru-RU" smtClean="0"/>
              <a:t>(хранится в генотипе и передается по наследству) и </a:t>
            </a:r>
            <a:r>
              <a:rPr lang="ru-RU" b="1" smtClean="0"/>
              <a:t>механическая </a:t>
            </a:r>
            <a:r>
              <a:rPr lang="ru-RU" smtClean="0"/>
              <a:t>(основанная на повторении действий)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4221163"/>
            <a:ext cx="8280400" cy="23050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000000"/>
                </a:solidFill>
                <a:hlinkClick r:id="rId3" action="ppaction://hlinksldjump"/>
              </a:rPr>
              <a:t>Память</a:t>
            </a:r>
            <a:r>
              <a:rPr lang="ru-RU" b="1" smtClean="0">
                <a:solidFill>
                  <a:srgbClr val="000000"/>
                </a:solidFill>
              </a:rPr>
              <a:t> </a:t>
            </a:r>
            <a:r>
              <a:rPr lang="ru-RU" b="1" smtClean="0">
                <a:solidFill>
                  <a:srgbClr val="660033"/>
                </a:solidFill>
              </a:rPr>
              <a:t>- это сложный процесс запоминания, воспроизведения и хранения информации, который продолжается в течение всей жизни человека.</a:t>
            </a:r>
            <a:r>
              <a:rPr lang="ru-RU" smtClean="0">
                <a:solidFill>
                  <a:srgbClr val="660033"/>
                </a:solidFill>
              </a:rPr>
              <a:t> 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692275" y="1341438"/>
            <a:ext cx="3816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 b="1">
              <a:latin typeface="Arial" charset="0"/>
            </a:endParaRPr>
          </a:p>
        </p:txBody>
      </p:sp>
      <p:pic>
        <p:nvPicPr>
          <p:cNvPr id="5127" name="Picture 11" descr="elephant3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765175"/>
            <a:ext cx="17018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956550" y="5949950"/>
            <a:ext cx="900113" cy="709613"/>
          </a:xfrm>
          <a:prstGeom prst="actionButtonForwardNex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animBg="1"/>
      <p:bldP spid="25603" grpId="0" build="p"/>
      <p:bldP spid="2560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50825" y="3810000"/>
            <a:ext cx="8713788" cy="28590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solidFill>
                  <a:srgbClr val="FF0000"/>
                </a:solidFill>
              </a:rPr>
              <a:t>   </a:t>
            </a:r>
            <a:r>
              <a:rPr lang="ru-RU" sz="2800" b="1" smtClean="0">
                <a:solidFill>
                  <a:srgbClr val="0000FF"/>
                </a:solidFill>
                <a:latin typeface="Times New Roman" pitchFamily="18" charset="0"/>
              </a:rPr>
              <a:t>У женщин гораздо хуже развита зрительно-пространственная память. Поэтому не исключено, что девочки могут иметь затруднения при изучении таких предметов, как геометрия или физика, где требуется установление соотношений. </a:t>
            </a:r>
          </a:p>
        </p:txBody>
      </p:sp>
      <p:pic>
        <p:nvPicPr>
          <p:cNvPr id="22531" name="Picture 8" descr="flyusada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419475" y="1052513"/>
            <a:ext cx="2303463" cy="2447925"/>
          </a:xfrm>
        </p:spPr>
      </p:pic>
      <p:sp>
        <p:nvSpPr>
          <p:cNvPr id="51210" name="WordArt 10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8496300" cy="11271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"/>
                <a:cs typeface="Arial"/>
              </a:rPr>
              <a:t>Особенности памяти у женщин</a:t>
            </a:r>
          </a:p>
        </p:txBody>
      </p:sp>
      <p:sp>
        <p:nvSpPr>
          <p:cNvPr id="22533" name="AutoShap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740650" y="5876925"/>
            <a:ext cx="936625" cy="719138"/>
          </a:xfrm>
          <a:prstGeom prst="actionButtonForwardNex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98" decel="1000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build="p"/>
      <p:bldP spid="512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0" y="1600200"/>
            <a:ext cx="4114800" cy="42052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</a:t>
            </a:r>
            <a:r>
              <a:rPr lang="ru-RU" sz="3600" b="1" smtClean="0">
                <a:solidFill>
                  <a:srgbClr val="FF0066"/>
                </a:solidFill>
                <a:latin typeface="Times New Roman" pitchFamily="18" charset="0"/>
              </a:rPr>
              <a:t>У мужчин, например, лучше развита произвольная память и хуже непроизвольная. </a:t>
            </a:r>
          </a:p>
        </p:txBody>
      </p:sp>
      <p:pic>
        <p:nvPicPr>
          <p:cNvPr id="53254" name="Picture 6" descr="hp152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900113" y="2276475"/>
            <a:ext cx="2251075" cy="3240088"/>
          </a:xfrm>
        </p:spPr>
      </p:pic>
      <p:sp>
        <p:nvSpPr>
          <p:cNvPr id="53256" name="WordArt 8"/>
          <p:cNvSpPr>
            <a:spLocks noChangeArrowheads="1" noChangeShapeType="1" noTextEdit="1"/>
          </p:cNvSpPr>
          <p:nvPr/>
        </p:nvSpPr>
        <p:spPr bwMode="auto">
          <a:xfrm>
            <a:off x="684213" y="228600"/>
            <a:ext cx="8280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Особенности памяти у мужчин</a:t>
            </a:r>
          </a:p>
        </p:txBody>
      </p:sp>
      <p:sp>
        <p:nvSpPr>
          <p:cNvPr id="23557" name="AutoShap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740650" y="5876925"/>
            <a:ext cx="936625" cy="719138"/>
          </a:xfrm>
          <a:prstGeom prst="actionButtonForwardNex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build="p"/>
      <p:bldP spid="5325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47050" cy="31972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Интересы и склонности (информация, связанная с интересами запоминается лучше)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Отношение личности к той или иной деятельности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Эмоционального настроя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Волевых усилий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И многих других факторов</a:t>
            </a:r>
          </a:p>
          <a:p>
            <a:pPr eaLnBrk="1" hangingPunct="1">
              <a:lnSpc>
                <a:spcPct val="80000"/>
              </a:lnSpc>
            </a:pPr>
            <a:endParaRPr lang="ru-RU" sz="2000" b="1" smtClean="0">
              <a:solidFill>
                <a:srgbClr val="800000"/>
              </a:solidFill>
            </a:endParaRPr>
          </a:p>
        </p:txBody>
      </p:sp>
      <p:pic>
        <p:nvPicPr>
          <p:cNvPr id="24579" name="Picture 9" descr="a2b65e76af0d72fc2dfd48baf7b3ac3d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4849813"/>
            <a:ext cx="2016125" cy="1874837"/>
          </a:xfrm>
          <a:noFill/>
        </p:spPr>
      </p:pic>
      <p:sp>
        <p:nvSpPr>
          <p:cNvPr id="24580" name="AutoShape 1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740650" y="6092825"/>
            <a:ext cx="792163" cy="503238"/>
          </a:xfrm>
          <a:prstGeom prst="actionButtonForwardNex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WordArt 11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796448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ЗАВИСИМОСТЬ ПАМЯТИ</a:t>
            </a:r>
          </a:p>
          <a:p>
            <a:pPr algn="ctr"/>
            <a:r>
              <a:rPr lang="ru-RU" sz="36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ОТ ИНДИВИДУАЛЬНЫХ </a:t>
            </a:r>
          </a:p>
          <a:p>
            <a:pPr algn="ctr"/>
            <a:r>
              <a:rPr lang="ru-RU" sz="36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ОСОБЕННОСТЕЙ ЛИЧНОСТИ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2" name="WordArt 6"/>
          <p:cNvSpPr>
            <a:spLocks noChangeArrowheads="1" noChangeShapeType="1" noTextEdit="1"/>
          </p:cNvSpPr>
          <p:nvPr/>
        </p:nvSpPr>
        <p:spPr bwMode="auto">
          <a:xfrm>
            <a:off x="442913" y="103188"/>
            <a:ext cx="8243887" cy="1314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группы людей </a:t>
            </a:r>
          </a:p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 разными особенностями </a:t>
            </a:r>
          </a:p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памяти</a:t>
            </a:r>
          </a:p>
        </p:txBody>
      </p:sp>
      <p:sp>
        <p:nvSpPr>
          <p:cNvPr id="2560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4" name="Rectangle 10"/>
          <p:cNvSpPr>
            <a:spLocks noChangeArrowheads="1"/>
          </p:cNvSpPr>
          <p:nvPr/>
        </p:nvSpPr>
        <p:spPr bwMode="auto">
          <a:xfrm>
            <a:off x="900113" y="1700213"/>
            <a:ext cx="7343775" cy="1223962"/>
          </a:xfrm>
          <a:prstGeom prst="rect">
            <a:avLst/>
          </a:prstGeom>
          <a:solidFill>
            <a:srgbClr val="FF66CC"/>
          </a:solidFill>
          <a:ln w="6667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ru-RU" sz="2000" b="1">
                <a:solidFill>
                  <a:srgbClr val="800000"/>
                </a:solidFill>
              </a:rPr>
              <a:t>БЫСТРО ЗАПОМИНАЮТ</a:t>
            </a:r>
          </a:p>
          <a:p>
            <a:pPr algn="ctr">
              <a:buFontTx/>
              <a:buChar char="•"/>
            </a:pPr>
            <a:r>
              <a:rPr lang="ru-RU" sz="2000" b="1">
                <a:solidFill>
                  <a:srgbClr val="800000"/>
                </a:solidFill>
              </a:rPr>
              <a:t>ДЛИТЕЛЬНО ХРАНЯТ</a:t>
            </a:r>
          </a:p>
          <a:p>
            <a:pPr algn="ctr">
              <a:buFontTx/>
              <a:buChar char="•"/>
            </a:pPr>
            <a:r>
              <a:rPr lang="ru-RU" sz="2000" b="1">
                <a:solidFill>
                  <a:srgbClr val="800000"/>
                </a:solidFill>
              </a:rPr>
              <a:t>ХОРОШО ВОСПРОИЗВОДЯТ</a:t>
            </a:r>
          </a:p>
        </p:txBody>
      </p:sp>
      <p:sp>
        <p:nvSpPr>
          <p:cNvPr id="25605" name="AutoShape 11"/>
          <p:cNvSpPr>
            <a:spLocks noChangeArrowheads="1"/>
          </p:cNvSpPr>
          <p:nvPr/>
        </p:nvSpPr>
        <p:spPr bwMode="auto">
          <a:xfrm>
            <a:off x="4211638" y="292417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Oval 12"/>
          <p:cNvSpPr>
            <a:spLocks noChangeArrowheads="1"/>
          </p:cNvSpPr>
          <p:nvPr/>
        </p:nvSpPr>
        <p:spPr bwMode="auto">
          <a:xfrm>
            <a:off x="2051050" y="3933825"/>
            <a:ext cx="4537075" cy="2016125"/>
          </a:xfrm>
          <a:prstGeom prst="ellipse">
            <a:avLst/>
          </a:prstGeom>
          <a:solidFill>
            <a:srgbClr val="00CCFF"/>
          </a:solidFill>
          <a:ln w="476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НЕТ ПРОБЛЕМ С 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ЗАУЧИВАНИЕМ МАТЕРИАЛА</a:t>
            </a:r>
          </a:p>
        </p:txBody>
      </p:sp>
      <p:sp>
        <p:nvSpPr>
          <p:cNvPr id="25607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5805488"/>
            <a:ext cx="684212" cy="863600"/>
          </a:xfrm>
          <a:prstGeom prst="actionButtonForwardNex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WordArt 2"/>
          <p:cNvSpPr>
            <a:spLocks noChangeArrowheads="1" noChangeShapeType="1" noTextEdit="1"/>
          </p:cNvSpPr>
          <p:nvPr/>
        </p:nvSpPr>
        <p:spPr bwMode="auto">
          <a:xfrm>
            <a:off x="442913" y="103188"/>
            <a:ext cx="8243887" cy="1314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группы людей </a:t>
            </a:r>
          </a:p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 разными особенностями </a:t>
            </a:r>
          </a:p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памяти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900113" y="1700213"/>
            <a:ext cx="7343775" cy="1223962"/>
          </a:xfrm>
          <a:prstGeom prst="rect">
            <a:avLst/>
          </a:prstGeom>
          <a:solidFill>
            <a:srgbClr val="FF66CC"/>
          </a:solidFill>
          <a:ln w="6667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ru-RU" sz="2000" b="1">
                <a:solidFill>
                  <a:srgbClr val="800000"/>
                </a:solidFill>
              </a:rPr>
              <a:t>МЕДЛЕННО ЗАПОМИНАЮТ</a:t>
            </a:r>
          </a:p>
          <a:p>
            <a:pPr algn="ctr"/>
            <a:endParaRPr lang="ru-RU" sz="2000" b="1">
              <a:solidFill>
                <a:srgbClr val="800000"/>
              </a:solidFill>
            </a:endParaRPr>
          </a:p>
          <a:p>
            <a:pPr algn="ctr">
              <a:buFontTx/>
              <a:buChar char="•"/>
            </a:pPr>
            <a:r>
              <a:rPr lang="ru-RU" sz="2000" b="1">
                <a:solidFill>
                  <a:srgbClr val="800000"/>
                </a:solidFill>
              </a:rPr>
              <a:t>ДЛИТЕЛЬНО ХРАНЯТ</a:t>
            </a:r>
          </a:p>
          <a:p>
            <a:pPr algn="ctr"/>
            <a:endParaRPr lang="ru-RU" sz="2000" b="1">
              <a:solidFill>
                <a:srgbClr val="800000"/>
              </a:solidFill>
            </a:endParaRPr>
          </a:p>
        </p:txBody>
      </p:sp>
      <p:sp>
        <p:nvSpPr>
          <p:cNvPr id="26629" name="AutoShape 6"/>
          <p:cNvSpPr>
            <a:spLocks noChangeArrowheads="1"/>
          </p:cNvSpPr>
          <p:nvPr/>
        </p:nvSpPr>
        <p:spPr bwMode="auto">
          <a:xfrm>
            <a:off x="4211638" y="292417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Oval 7"/>
          <p:cNvSpPr>
            <a:spLocks noChangeArrowheads="1"/>
          </p:cNvSpPr>
          <p:nvPr/>
        </p:nvSpPr>
        <p:spPr bwMode="auto">
          <a:xfrm>
            <a:off x="395288" y="3789363"/>
            <a:ext cx="8137525" cy="2160587"/>
          </a:xfrm>
          <a:prstGeom prst="ellipse">
            <a:avLst/>
          </a:prstGeom>
          <a:solidFill>
            <a:srgbClr val="00CCFF"/>
          </a:solidFill>
          <a:ln w="476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ЗАУЧИВАТЬ МАТЕРИАЛ ПУТЕМ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АКТИВНЫХ ПОВТОРЕНИЙ;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Применять различные мнемические приемы;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Слушать,записывать, использовать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Наглядный материал</a:t>
            </a:r>
          </a:p>
        </p:txBody>
      </p:sp>
      <p:sp>
        <p:nvSpPr>
          <p:cNvPr id="26631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5815013"/>
            <a:ext cx="755650" cy="782637"/>
          </a:xfrm>
          <a:prstGeom prst="actionButtonForwardNex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00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WordArt 2"/>
          <p:cNvSpPr>
            <a:spLocks noChangeArrowheads="1" noChangeShapeType="1" noTextEdit="1"/>
          </p:cNvSpPr>
          <p:nvPr/>
        </p:nvSpPr>
        <p:spPr bwMode="auto">
          <a:xfrm>
            <a:off x="442913" y="103188"/>
            <a:ext cx="8243887" cy="1314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группы людей </a:t>
            </a:r>
          </a:p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 разными особенностями </a:t>
            </a:r>
          </a:p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памяти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900113" y="1700213"/>
            <a:ext cx="7343775" cy="1223962"/>
          </a:xfrm>
          <a:prstGeom prst="rect">
            <a:avLst/>
          </a:prstGeom>
          <a:solidFill>
            <a:srgbClr val="FF66CC"/>
          </a:solidFill>
          <a:ln w="6667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ru-RU" sz="2000" b="1">
                <a:solidFill>
                  <a:srgbClr val="800000"/>
                </a:solidFill>
              </a:rPr>
              <a:t>БЫСТРО ЗАПОМИНАЮТ</a:t>
            </a:r>
          </a:p>
          <a:p>
            <a:pPr algn="ctr"/>
            <a:endParaRPr lang="ru-RU" sz="2000" b="1">
              <a:solidFill>
                <a:srgbClr val="800000"/>
              </a:solidFill>
            </a:endParaRPr>
          </a:p>
          <a:p>
            <a:pPr algn="ctr">
              <a:buFontTx/>
              <a:buChar char="•"/>
            </a:pPr>
            <a:r>
              <a:rPr lang="ru-RU" sz="2000" b="1">
                <a:solidFill>
                  <a:srgbClr val="800000"/>
                </a:solidFill>
              </a:rPr>
              <a:t>БЫСТРО ЗАБЫВАЮТ</a:t>
            </a:r>
          </a:p>
          <a:p>
            <a:pPr algn="ctr"/>
            <a:endParaRPr lang="ru-RU" sz="2000" b="1">
              <a:solidFill>
                <a:srgbClr val="800000"/>
              </a:solidFill>
            </a:endParaRPr>
          </a:p>
        </p:txBody>
      </p:sp>
      <p:sp>
        <p:nvSpPr>
          <p:cNvPr id="27653" name="AutoShape 6"/>
          <p:cNvSpPr>
            <a:spLocks noChangeArrowheads="1"/>
          </p:cNvSpPr>
          <p:nvPr/>
        </p:nvSpPr>
        <p:spPr bwMode="auto">
          <a:xfrm>
            <a:off x="4211638" y="292417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4" name="Oval 7"/>
          <p:cNvSpPr>
            <a:spLocks noChangeArrowheads="1"/>
          </p:cNvSpPr>
          <p:nvPr/>
        </p:nvSpPr>
        <p:spPr bwMode="auto">
          <a:xfrm>
            <a:off x="1042988" y="3933825"/>
            <a:ext cx="6769100" cy="2232025"/>
          </a:xfrm>
          <a:prstGeom prst="ellipse">
            <a:avLst/>
          </a:prstGeom>
          <a:solidFill>
            <a:srgbClr val="00CCFF"/>
          </a:solidFill>
          <a:ln w="476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Установка на длительное запоминание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Привычка самостоятельно повторять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Пройденный материал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Через определенное время</a:t>
            </a:r>
          </a:p>
        </p:txBody>
      </p:sp>
      <p:sp>
        <p:nvSpPr>
          <p:cNvPr id="27655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5589588"/>
            <a:ext cx="827087" cy="935037"/>
          </a:xfrm>
          <a:prstGeom prst="actionButtonForwardNex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02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WordArt 2"/>
          <p:cNvSpPr>
            <a:spLocks noChangeArrowheads="1" noChangeShapeType="1" noTextEdit="1"/>
          </p:cNvSpPr>
          <p:nvPr/>
        </p:nvSpPr>
        <p:spPr bwMode="auto">
          <a:xfrm>
            <a:off x="442913" y="103188"/>
            <a:ext cx="8243887" cy="1314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группы людей </a:t>
            </a:r>
          </a:p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 разными особенностями </a:t>
            </a:r>
          </a:p>
          <a:p>
            <a:pPr algn="ctr"/>
            <a:r>
              <a:rPr lang="ru-RU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памяти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900113" y="1700213"/>
            <a:ext cx="7343775" cy="1223962"/>
          </a:xfrm>
          <a:prstGeom prst="rect">
            <a:avLst/>
          </a:prstGeom>
          <a:solidFill>
            <a:srgbClr val="FF66CC"/>
          </a:solidFill>
          <a:ln w="6667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ru-RU" sz="2000" b="1">
                <a:solidFill>
                  <a:srgbClr val="800000"/>
                </a:solidFill>
              </a:rPr>
              <a:t>МЕДЛЕННО ЗАПОМИНАЮТ</a:t>
            </a:r>
          </a:p>
          <a:p>
            <a:pPr algn="ctr"/>
            <a:endParaRPr lang="ru-RU" sz="2000" b="1">
              <a:solidFill>
                <a:srgbClr val="800000"/>
              </a:solidFill>
            </a:endParaRPr>
          </a:p>
          <a:p>
            <a:pPr algn="ctr">
              <a:buFontTx/>
              <a:buChar char="•"/>
            </a:pPr>
            <a:r>
              <a:rPr lang="ru-RU" sz="2000" b="1">
                <a:solidFill>
                  <a:srgbClr val="800000"/>
                </a:solidFill>
              </a:rPr>
              <a:t>БЫСТРО ЗАБЫВАЮТ</a:t>
            </a:r>
          </a:p>
        </p:txBody>
      </p:sp>
      <p:sp>
        <p:nvSpPr>
          <p:cNvPr id="28677" name="AutoShape 6"/>
          <p:cNvSpPr>
            <a:spLocks noChangeArrowheads="1"/>
          </p:cNvSpPr>
          <p:nvPr/>
        </p:nvSpPr>
        <p:spPr bwMode="auto">
          <a:xfrm>
            <a:off x="4211638" y="292417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8" name="Oval 7"/>
          <p:cNvSpPr>
            <a:spLocks noChangeArrowheads="1"/>
          </p:cNvSpPr>
          <p:nvPr/>
        </p:nvSpPr>
        <p:spPr bwMode="auto">
          <a:xfrm>
            <a:off x="1692275" y="3933825"/>
            <a:ext cx="5327650" cy="2016125"/>
          </a:xfrm>
          <a:prstGeom prst="ellipse">
            <a:avLst/>
          </a:prstGeom>
          <a:solidFill>
            <a:srgbClr val="00CCFF"/>
          </a:solidFill>
          <a:ln w="476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УЧИТЬСЯ ПРИЕМАМ 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РАЦИОНАЛЬНОГО ЗАУЧИВАНИЯ</a:t>
            </a: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04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357430"/>
            <a:ext cx="7478329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</a:t>
            </a:r>
          </a:p>
        </p:txBody>
      </p:sp>
      <p:pic>
        <p:nvPicPr>
          <p:cNvPr id="5" name="Picture 2" descr="http://im1-tub-ru.yandex.net/i?id=348415221-69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00430" y="3143248"/>
            <a:ext cx="2571768" cy="2571768"/>
          </a:xfrm>
          <a:prstGeom prst="ellipse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cover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404813"/>
            <a:ext cx="6121400" cy="45370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b="1" i="1" smtClean="0">
                <a:solidFill>
                  <a:srgbClr val="6600CC"/>
                </a:solidFill>
                <a:latin typeface="Times New Roman" pitchFamily="18" charset="0"/>
              </a:rPr>
              <a:t>Память относится к познавательным процессам.</a:t>
            </a:r>
            <a:br>
              <a:rPr lang="ru-RU" sz="2800" b="1" i="1" smtClean="0">
                <a:solidFill>
                  <a:srgbClr val="6600CC"/>
                </a:solidFill>
                <a:latin typeface="Times New Roman" pitchFamily="18" charset="0"/>
              </a:rPr>
            </a:br>
            <a:endParaRPr lang="ru-RU" sz="2800" b="1" i="1" smtClean="0">
              <a:solidFill>
                <a:srgbClr val="6600CC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2800" b="1" i="1" smtClean="0">
                <a:solidFill>
                  <a:srgbClr val="6600CC"/>
                </a:solidFill>
                <a:latin typeface="Times New Roman" pitchFamily="18" charset="0"/>
              </a:rPr>
              <a:t>Накопление впечатлений об окружающем мире</a:t>
            </a:r>
          </a:p>
          <a:p>
            <a:pPr eaLnBrk="1" hangingPunct="1"/>
            <a:r>
              <a:rPr lang="ru-RU" sz="2800" b="1" i="1" smtClean="0">
                <a:solidFill>
                  <a:srgbClr val="6600CC"/>
                </a:solidFill>
                <a:latin typeface="Times New Roman" pitchFamily="18" charset="0"/>
              </a:rPr>
              <a:t>Сохранение опыта</a:t>
            </a:r>
          </a:p>
          <a:p>
            <a:pPr eaLnBrk="1" hangingPunct="1"/>
            <a:r>
              <a:rPr lang="ru-RU" sz="2800" b="1" i="1" smtClean="0">
                <a:solidFill>
                  <a:srgbClr val="6600CC"/>
                </a:solidFill>
                <a:latin typeface="Times New Roman" pitchFamily="18" charset="0"/>
              </a:rPr>
              <a:t>Использование жизненного опыта</a:t>
            </a:r>
          </a:p>
          <a:p>
            <a:pPr eaLnBrk="1" hangingPunct="1"/>
            <a:r>
              <a:rPr lang="ru-RU" sz="2800" b="1" i="1" smtClean="0">
                <a:solidFill>
                  <a:srgbClr val="6600CC"/>
                </a:solidFill>
                <a:latin typeface="Times New Roman" pitchFamily="18" charset="0"/>
              </a:rPr>
              <a:t>Хранение знаний и навыков</a:t>
            </a:r>
          </a:p>
        </p:txBody>
      </p:sp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1187450" y="5157788"/>
            <a:ext cx="6121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Память  - это проявление высшей нервной деятельности человека.</a:t>
            </a:r>
          </a:p>
        </p:txBody>
      </p:sp>
      <p:sp>
        <p:nvSpPr>
          <p:cNvPr id="6148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5949950"/>
            <a:ext cx="682625" cy="755650"/>
          </a:xfrm>
          <a:prstGeom prst="actionButtonForwardNex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9" name="Picture 8" descr="boy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357950" y="1000108"/>
            <a:ext cx="2626105" cy="2454269"/>
          </a:xfrm>
          <a:noFill/>
          <a:effectLst>
            <a:softEdge rad="317500"/>
          </a:effectLst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4561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</a:t>
            </a:r>
            <a:r>
              <a:rPr lang="ru-RU" sz="2800" b="1" smtClean="0">
                <a:solidFill>
                  <a:srgbClr val="993300"/>
                </a:solidFill>
                <a:latin typeface="Times New Roman" pitchFamily="18" charset="0"/>
              </a:rPr>
              <a:t>Любая простая или сложная деятельность (чтение, письмо или осмысливание собственного поведения) основана на том, что образ воспринятого сохраняется в памяти. </a:t>
            </a:r>
          </a:p>
        </p:txBody>
      </p:sp>
      <p:sp>
        <p:nvSpPr>
          <p:cNvPr id="105480" name="WordArt 8"/>
          <p:cNvSpPr>
            <a:spLocks noChangeArrowheads="1" noChangeShapeType="1" noTextEdit="1"/>
          </p:cNvSpPr>
          <p:nvPr/>
        </p:nvSpPr>
        <p:spPr bwMode="auto">
          <a:xfrm>
            <a:off x="442913" y="103188"/>
            <a:ext cx="8243887" cy="661987"/>
          </a:xfrm>
          <a:prstGeom prst="rect">
            <a:avLst/>
          </a:prstGeom>
        </p:spPr>
        <p:txBody>
          <a:bodyPr wrap="none" fromWordArt="1" anchor="b">
            <a:prstTxWarp prst="textInflateTop">
              <a:avLst>
                <a:gd name="adj" fmla="val 31917"/>
              </a:avLst>
            </a:prstTxWarp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600" b="1" kern="10" spc="720">
                <a:ln w="12700" cmpd="sng">
                  <a:solidFill>
                    <a:srgbClr val="3333CC"/>
                  </a:solidFill>
                  <a:prstDash val="solid"/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16000">
                      <a:srgbClr val="00CCCC">
                        <a:alpha val="92000"/>
                      </a:srgbClr>
                    </a:gs>
                    <a:gs pos="47000">
                      <a:srgbClr val="9999FF">
                        <a:alpha val="76500"/>
                      </a:srgbClr>
                    </a:gs>
                    <a:gs pos="60001">
                      <a:srgbClr val="2E6792">
                        <a:alpha val="69999"/>
                      </a:srgbClr>
                    </a:gs>
                    <a:gs pos="71001">
                      <a:srgbClr val="3333CC">
                        <a:alpha val="64499"/>
                      </a:srgbClr>
                    </a:gs>
                    <a:gs pos="81000">
                      <a:srgbClr val="1170FF">
                        <a:alpha val="59500"/>
                      </a:srgbClr>
                    </a:gs>
                    <a:gs pos="100000">
                      <a:srgbClr val="006699">
                        <a:alpha val="50000"/>
                      </a:srgbClr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ea typeface="+mj-ea"/>
                <a:cs typeface="Arial"/>
              </a:rPr>
              <a:t>Память - основа нашего сознания</a:t>
            </a:r>
          </a:p>
        </p:txBody>
      </p:sp>
      <p:pic>
        <p:nvPicPr>
          <p:cNvPr id="105481" name="Picture 9" descr="978546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1700213"/>
            <a:ext cx="3736975" cy="4176712"/>
          </a:xfrm>
        </p:spPr>
      </p:pic>
      <p:sp>
        <p:nvSpPr>
          <p:cNvPr id="7175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5949950"/>
            <a:ext cx="682625" cy="755650"/>
          </a:xfrm>
          <a:prstGeom prst="actionButtonForwardNex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18488" cy="4276725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6600CC"/>
                </a:solidFill>
                <a:latin typeface="Arial Black" pitchFamily="34" charset="0"/>
                <a:hlinkClick r:id="rId3" action="ppaction://hlinksldjump"/>
              </a:rPr>
              <a:t>Кратковременной </a:t>
            </a:r>
            <a:endParaRPr lang="ru-RU" sz="2800" smtClean="0">
              <a:solidFill>
                <a:srgbClr val="6600CC"/>
              </a:solidFill>
              <a:latin typeface="Arial Black" pitchFamily="34" charset="0"/>
            </a:endParaRPr>
          </a:p>
          <a:p>
            <a:pPr eaLnBrk="1" hangingPunct="1">
              <a:buFontTx/>
              <a:buNone/>
            </a:pPr>
            <a:endParaRPr lang="ru-RU" sz="2800" smtClean="0">
              <a:latin typeface="Arial Black" pitchFamily="34" charset="0"/>
            </a:endParaRPr>
          </a:p>
          <a:p>
            <a:pPr eaLnBrk="1" hangingPunct="1">
              <a:buFontTx/>
              <a:buNone/>
            </a:pPr>
            <a:endParaRPr lang="ru-RU" sz="2800" smtClean="0">
              <a:latin typeface="Arial Black" pitchFamily="34" charset="0"/>
            </a:endParaRPr>
          </a:p>
          <a:p>
            <a:pPr eaLnBrk="1" hangingPunct="1">
              <a:buFontTx/>
              <a:buNone/>
            </a:pPr>
            <a:endParaRPr lang="ru-RU" sz="2800" smtClean="0">
              <a:latin typeface="Arial Black" pitchFamily="34" charset="0"/>
            </a:endParaRPr>
          </a:p>
          <a:p>
            <a:pPr algn="r" eaLnBrk="1" hangingPunct="1"/>
            <a:r>
              <a:rPr lang="ru-RU" sz="2800" smtClean="0">
                <a:solidFill>
                  <a:srgbClr val="6600CC"/>
                </a:solidFill>
                <a:latin typeface="Arial Black" pitchFamily="34" charset="0"/>
                <a:hlinkClick r:id="rId4" action="ppaction://hlinksldjump"/>
              </a:rPr>
              <a:t>Долговременной</a:t>
            </a:r>
          </a:p>
          <a:p>
            <a:pPr algn="r" eaLnBrk="1" hangingPunct="1"/>
            <a:endParaRPr lang="ru-RU" sz="2800" smtClean="0">
              <a:solidFill>
                <a:srgbClr val="6600CC"/>
              </a:solidFill>
              <a:latin typeface="Arial Black" pitchFamily="34" charset="0"/>
              <a:hlinkClick r:id="rId4" action="ppaction://hlinksldjump"/>
            </a:endParaRPr>
          </a:p>
          <a:p>
            <a:pPr algn="r" eaLnBrk="1" hangingPunct="1"/>
            <a:endParaRPr lang="ru-RU" sz="2800" smtClean="0">
              <a:solidFill>
                <a:srgbClr val="6600CC"/>
              </a:solidFill>
              <a:latin typeface="Arial Black" pitchFamily="34" charset="0"/>
              <a:hlinkClick r:id="rId4" action="ppaction://hlinksldjump"/>
            </a:endParaRPr>
          </a:p>
          <a:p>
            <a:pPr algn="r" eaLnBrk="1" hangingPunct="1"/>
            <a:r>
              <a:rPr lang="ru-RU" sz="2800" smtClean="0">
                <a:solidFill>
                  <a:srgbClr val="6600CC"/>
                </a:solidFill>
                <a:latin typeface="Arial Black" pitchFamily="34" charset="0"/>
                <a:hlinkClick r:id="rId5" action="ppaction://hlinksldjump"/>
              </a:rPr>
              <a:t>Оперативной</a:t>
            </a:r>
            <a:r>
              <a:rPr lang="ru-RU" sz="2800" smtClean="0">
                <a:solidFill>
                  <a:srgbClr val="6600CC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41988" name="Picture 4" descr="j023413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/>
          <a:srcRect/>
          <a:stretch>
            <a:fillRect/>
          </a:stretch>
        </p:blipFill>
        <p:spPr>
          <a:xfrm>
            <a:off x="6372225" y="1196975"/>
            <a:ext cx="1693863" cy="1800225"/>
          </a:xfrm>
          <a:noFill/>
        </p:spPr>
      </p:pic>
      <p:pic>
        <p:nvPicPr>
          <p:cNvPr id="41996" name="Picture 12" descr="j020546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/>
          <a:srcRect/>
          <a:stretch>
            <a:fillRect/>
          </a:stretch>
        </p:blipFill>
        <p:spPr>
          <a:xfrm>
            <a:off x="1476375" y="3933825"/>
            <a:ext cx="1819275" cy="1778000"/>
          </a:xfrm>
        </p:spPr>
      </p:pic>
      <p:sp>
        <p:nvSpPr>
          <p:cNvPr id="8197" name="WordArt 14"/>
          <p:cNvSpPr>
            <a:spLocks noChangeArrowheads="1" noChangeShapeType="1" noTextEdit="1"/>
          </p:cNvSpPr>
          <p:nvPr/>
        </p:nvSpPr>
        <p:spPr bwMode="auto">
          <a:xfrm>
            <a:off x="1692275" y="188913"/>
            <a:ext cx="7123113" cy="792162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5000"/>
              </a:avLst>
            </a:prstTxWarp>
          </a:bodyPr>
          <a:lstStyle/>
          <a:p>
            <a:pPr algn="ctr"/>
            <a:r>
              <a:rPr lang="ru-RU" sz="3600" kern="10">
                <a:ln w="381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FF">
                        <a:alpha val="98000"/>
                      </a:srgbClr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Память бывает:</a:t>
            </a: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41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419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</a:t>
            </a:r>
            <a:r>
              <a:rPr lang="ru-RU" sz="2800" b="1" smtClean="0">
                <a:solidFill>
                  <a:srgbClr val="3333CC"/>
                </a:solidFill>
                <a:latin typeface="Arial Black" pitchFamily="34" charset="0"/>
              </a:rPr>
              <a:t>Например, нужно не забыть сказать другу, чтобы он взял на улицу мяч, не забыть купить хлеб в магазине и т. п. Но вот день прошел, и многие подробности, связанные с ним, отходят на задний план. В этом случае информация хранилась недолго: секунды,  минуты или несколько часов. </a:t>
            </a:r>
          </a:p>
        </p:txBody>
      </p:sp>
      <p:sp>
        <p:nvSpPr>
          <p:cNvPr id="922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01013" y="5876925"/>
            <a:ext cx="863600" cy="792163"/>
          </a:xfrm>
          <a:prstGeom prst="actionButtonReturn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25" name="WordArt 5"/>
          <p:cNvSpPr>
            <a:spLocks noChangeArrowheads="1" noChangeShapeType="1" noTextEdit="1"/>
          </p:cNvSpPr>
          <p:nvPr/>
        </p:nvSpPr>
        <p:spPr bwMode="auto">
          <a:xfrm>
            <a:off x="1116013" y="404813"/>
            <a:ext cx="6769100" cy="5715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Кратковременная память</a:t>
            </a:r>
          </a:p>
        </p:txBody>
      </p:sp>
      <p:pic>
        <p:nvPicPr>
          <p:cNvPr id="9222" name="Picture 6" descr="anitrain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5661025"/>
            <a:ext cx="62579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  <p:bldP spid="1331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613" y="1600200"/>
            <a:ext cx="6707187" cy="42052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</a:t>
            </a:r>
            <a:r>
              <a:rPr lang="ru-RU" b="1" smtClean="0">
                <a:latin typeface="Times New Roman" pitchFamily="18" charset="0"/>
              </a:rPr>
              <a:t>Существует определенный запас слов, сведений, понятий, образов, которые хранятся в памяти, как в арсенале, всю жизнь. Это  собственное имя, образы папы и мамы, родной язык, черты и особенности того места, где человек родился и т. д. </a:t>
            </a:r>
          </a:p>
        </p:txBody>
      </p:sp>
      <p:sp>
        <p:nvSpPr>
          <p:cNvPr id="134149" name="WordArt 5"/>
          <p:cNvSpPr>
            <a:spLocks noChangeArrowheads="1" noChangeShapeType="1" noTextEdit="1"/>
          </p:cNvSpPr>
          <p:nvPr/>
        </p:nvSpPr>
        <p:spPr bwMode="auto">
          <a:xfrm>
            <a:off x="827088" y="404813"/>
            <a:ext cx="705643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Долговременная память</a:t>
            </a:r>
          </a:p>
        </p:txBody>
      </p:sp>
      <p:pic>
        <p:nvPicPr>
          <p:cNvPr id="134150" name="Picture 6" descr="b_ro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12875"/>
            <a:ext cx="95408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5815013"/>
            <a:ext cx="754062" cy="709612"/>
          </a:xfrm>
          <a:prstGeom prst="actionButtonRetur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3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build="p"/>
      <p:bldP spid="1341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68313" y="333375"/>
            <a:ext cx="8280400" cy="1366838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WordArt 6"/>
          <p:cNvSpPr>
            <a:spLocks noChangeArrowheads="1" noChangeShapeType="1"/>
          </p:cNvSpPr>
          <p:nvPr/>
        </p:nvSpPr>
        <p:spPr bwMode="auto">
          <a:xfrm>
            <a:off x="468313" y="404813"/>
            <a:ext cx="7827962" cy="733425"/>
          </a:xfrm>
          <a:prstGeom prst="rect">
            <a:avLst/>
          </a:prstGeom>
        </p:spPr>
        <p:txBody>
          <a:bodyPr wrap="none" fromWordArt="1">
            <a:prstTxWarp prst="textDeflateTop">
              <a:avLst>
                <a:gd name="adj" fmla="val 46875"/>
              </a:avLst>
            </a:prstTxWarp>
          </a:bodyPr>
          <a:lstStyle/>
          <a:p>
            <a:pPr algn="ctr"/>
            <a:r>
              <a:rPr lang="ru-RU" sz="2400" kern="10" spc="120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Типы памяти</a:t>
            </a:r>
          </a:p>
        </p:txBody>
      </p:sp>
      <p:sp>
        <p:nvSpPr>
          <p:cNvPr id="11270" name="Oval 7"/>
          <p:cNvSpPr>
            <a:spLocks noChangeArrowheads="1"/>
          </p:cNvSpPr>
          <p:nvPr/>
        </p:nvSpPr>
        <p:spPr bwMode="auto">
          <a:xfrm>
            <a:off x="250825" y="2924175"/>
            <a:ext cx="3025775" cy="19081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00FF"/>
                </a:solidFill>
                <a:latin typeface="Times New Roman" pitchFamily="18" charset="0"/>
                <a:hlinkClick r:id="rId3" action="ppaction://hlinksldjump"/>
              </a:rPr>
              <a:t>произвольная</a:t>
            </a:r>
            <a:endParaRPr lang="ru-RU" sz="2800" b="1">
              <a:solidFill>
                <a:srgbClr val="6600FF"/>
              </a:solidFill>
              <a:latin typeface="Times New Roman" pitchFamily="18" charset="0"/>
            </a:endParaRPr>
          </a:p>
        </p:txBody>
      </p:sp>
      <p:sp>
        <p:nvSpPr>
          <p:cNvPr id="11271" name="Oval 8"/>
          <p:cNvSpPr>
            <a:spLocks noChangeArrowheads="1"/>
          </p:cNvSpPr>
          <p:nvPr/>
        </p:nvSpPr>
        <p:spPr bwMode="auto">
          <a:xfrm>
            <a:off x="6191250" y="3213100"/>
            <a:ext cx="2952750" cy="15827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00FF"/>
                </a:solidFill>
                <a:latin typeface="Times New Roman" pitchFamily="18" charset="0"/>
                <a:hlinkClick r:id="rId4" action="ppaction://hlinksldjump"/>
              </a:rPr>
              <a:t>непроизвольная</a:t>
            </a:r>
            <a:endParaRPr lang="ru-RU" sz="2800" b="1">
              <a:solidFill>
                <a:srgbClr val="6600FF"/>
              </a:solidFill>
              <a:latin typeface="Times New Roman" pitchFamily="18" charset="0"/>
            </a:endParaRPr>
          </a:p>
        </p:txBody>
      </p:sp>
      <p:sp>
        <p:nvSpPr>
          <p:cNvPr id="11272" name="Line 9"/>
          <p:cNvSpPr>
            <a:spLocks noChangeShapeType="1"/>
          </p:cNvSpPr>
          <p:nvPr/>
        </p:nvSpPr>
        <p:spPr bwMode="auto">
          <a:xfrm flipH="1">
            <a:off x="1908175" y="1700213"/>
            <a:ext cx="935038" cy="1223962"/>
          </a:xfrm>
          <a:prstGeom prst="line">
            <a:avLst/>
          </a:prstGeom>
          <a:noFill/>
          <a:ln w="762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3" name="Line 11"/>
          <p:cNvSpPr>
            <a:spLocks noChangeShapeType="1"/>
          </p:cNvSpPr>
          <p:nvPr/>
        </p:nvSpPr>
        <p:spPr bwMode="auto">
          <a:xfrm>
            <a:off x="7861300" y="1725613"/>
            <a:ext cx="288925" cy="1584325"/>
          </a:xfrm>
          <a:prstGeom prst="line">
            <a:avLst/>
          </a:prstGeom>
          <a:noFill/>
          <a:ln w="762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4" name="Line 12"/>
          <p:cNvSpPr>
            <a:spLocks noChangeShapeType="1"/>
          </p:cNvSpPr>
          <p:nvPr/>
        </p:nvSpPr>
        <p:spPr bwMode="auto">
          <a:xfrm flipH="1">
            <a:off x="1908175" y="1700213"/>
            <a:ext cx="935038" cy="1223962"/>
          </a:xfrm>
          <a:prstGeom prst="line">
            <a:avLst/>
          </a:prstGeom>
          <a:noFill/>
          <a:ln w="762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5" name="Line 14"/>
          <p:cNvSpPr>
            <a:spLocks noChangeShapeType="1"/>
          </p:cNvSpPr>
          <p:nvPr/>
        </p:nvSpPr>
        <p:spPr bwMode="auto">
          <a:xfrm flipH="1">
            <a:off x="1908175" y="1700213"/>
            <a:ext cx="935038" cy="1223962"/>
          </a:xfrm>
          <a:prstGeom prst="line">
            <a:avLst/>
          </a:prstGeom>
          <a:noFill/>
          <a:ln w="762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14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 </a:t>
            </a:r>
            <a:r>
              <a:rPr lang="ru-RU" sz="3600" b="1" dirty="0" smtClean="0">
                <a:solidFill>
                  <a:srgbClr val="3333CC"/>
                </a:solidFill>
                <a:latin typeface="Times New Roman" pitchFamily="18" charset="0"/>
              </a:rPr>
              <a:t>Примером произвольного запоминания может служить заучивание стихотворения наизусть. Тогда человеку необходимо поставить цель (выучить стихотворение) и приложить волевые усилия для его заучивания. </a:t>
            </a:r>
          </a:p>
        </p:txBody>
      </p:sp>
      <p:pic>
        <p:nvPicPr>
          <p:cNvPr id="137220" name="Picture 4" descr="book3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0"/>
            <a:ext cx="2087563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1" name="Picture 5" descr="book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2714" y="260350"/>
            <a:ext cx="1959961" cy="2239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2294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5876925"/>
            <a:ext cx="863600" cy="782638"/>
          </a:xfrm>
          <a:prstGeom prst="actionButtonReturn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/>
    </p:bldLst>
  </p:timing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1266</TotalTime>
  <Words>771</Words>
  <Application>Microsoft PowerPoint</Application>
  <PresentationFormat>Экран (4:3)</PresentationFormat>
  <Paragraphs>165</Paragraphs>
  <Slides>27</Slides>
  <Notes>26</Notes>
  <HiddenSlides>8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Шары</vt:lpstr>
      <vt:lpstr>Методические разработки к проведению урока по психологии  с учащимися по теме: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ИПКиПРО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Память</dc:title>
  <dc:creator>Кравченко В. Ф.</dc:creator>
  <cp:lastModifiedBy>Нинуся</cp:lastModifiedBy>
  <cp:revision>59</cp:revision>
  <dcterms:created xsi:type="dcterms:W3CDTF">2003-11-05T06:48:49Z</dcterms:created>
  <dcterms:modified xsi:type="dcterms:W3CDTF">2014-01-31T16:29:04Z</dcterms:modified>
</cp:coreProperties>
</file>