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4" r:id="rId4"/>
    <p:sldId id="268" r:id="rId5"/>
    <p:sldId id="270" r:id="rId6"/>
    <p:sldId id="263" r:id="rId7"/>
    <p:sldId id="262" r:id="rId8"/>
    <p:sldId id="261" r:id="rId9"/>
    <p:sldId id="260" r:id="rId10"/>
    <p:sldId id="269" r:id="rId11"/>
    <p:sldId id="258" r:id="rId12"/>
    <p:sldId id="265" r:id="rId13"/>
    <p:sldId id="266" r:id="rId14"/>
    <p:sldId id="267" r:id="rId15"/>
    <p:sldId id="257" r:id="rId16"/>
  </p:sldIdLst>
  <p:sldSz cx="9144000" cy="6858000" type="screen4x3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BetinaScriptC" pitchFamily="2" charset="0"/>
      <p:regular r:id="rId22"/>
    </p:embeddedFont>
    <p:embeddedFont>
      <p:font typeface="CorridaCTT" pitchFamily="2" charset="0"/>
      <p:regular r:id="rId23"/>
    </p:embeddedFont>
    <p:embeddedFont>
      <p:font typeface="a_BosaNovaCpsRgh" pitchFamily="82" charset="-52"/>
      <p:regular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27C9F-A3D6-4938-A9A7-B9ED6319263A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FC05-F9A0-4762-8FD5-A30AECE1E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AFC05-F9A0-4762-8FD5-A30AECE1E2A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AFC05-F9A0-4762-8FD5-A30AECE1E2A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71B58-9C64-4DC5-9588-BAD943AF9A34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751A1-F1C0-45F5-9F8D-B7E768B5F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.all.biz/rudy-zheleznye-bgg1039130" TargetMode="External"/><Relationship Id="rId13" Type="http://schemas.openxmlformats.org/officeDocument/2006/relationships/hyperlink" Target="http://home.pin4uk.by/2012/08/blog-post_5.html" TargetMode="External"/><Relationship Id="rId3" Type="http://schemas.openxmlformats.org/officeDocument/2006/relationships/hyperlink" Target="http://www.myshared.ru/slide/158994/" TargetMode="External"/><Relationship Id="rId7" Type="http://schemas.openxmlformats.org/officeDocument/2006/relationships/hyperlink" Target="http://www.ecosystema.ru/08nature/min/2_5_2_19.htm" TargetMode="External"/><Relationship Id="rId12" Type="http://schemas.openxmlformats.org/officeDocument/2006/relationships/hyperlink" Target="http://enc.cap.ru/?t=publ&amp;hry=154" TargetMode="External"/><Relationship Id="rId17" Type="http://schemas.openxmlformats.org/officeDocument/2006/relationships/hyperlink" Target="http://www.yugpk.ru/catalog/fluxing%20limestone/" TargetMode="External"/><Relationship Id="rId2" Type="http://schemas.openxmlformats.org/officeDocument/2006/relationships/image" Target="../media/image1.png"/><Relationship Id="rId16" Type="http://schemas.openxmlformats.org/officeDocument/2006/relationships/hyperlink" Target="http://www.rudnik.ru/production/izvestnyak_flyusovyy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otomy.ru/fauna/1715.html" TargetMode="External"/><Relationship Id="rId11" Type="http://schemas.openxmlformats.org/officeDocument/2006/relationships/hyperlink" Target="http://www.renessans-beton.ru/stroitelnii-pesok-cena.html" TargetMode="External"/><Relationship Id="rId5" Type="http://schemas.openxmlformats.org/officeDocument/2006/relationships/hyperlink" Target="http://abali.ru/?p=2345" TargetMode="External"/><Relationship Id="rId15" Type="http://schemas.openxmlformats.org/officeDocument/2006/relationships/hyperlink" Target="http://kwt-stroy.ru/kamen" TargetMode="External"/><Relationship Id="rId10" Type="http://schemas.openxmlformats.org/officeDocument/2006/relationships/hyperlink" Target="http://www.cyclepedia.ru/content/100-titan-speedwell" TargetMode="External"/><Relationship Id="rId4" Type="http://schemas.openxmlformats.org/officeDocument/2006/relationships/hyperlink" Target="http://www.admgor.nnov.ru/references/map_nn_obl.html" TargetMode="External"/><Relationship Id="rId9" Type="http://schemas.openxmlformats.org/officeDocument/2006/relationships/hyperlink" Target="http://meditt.ru/metod-lecheniya/kamennaya-sol-pomozhet-astmatikam-i-allergikam" TargetMode="External"/><Relationship Id="rId14" Type="http://schemas.openxmlformats.org/officeDocument/2006/relationships/hyperlink" Target="http://xmasterx.ru/?p=15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4.gif"/><Relationship Id="rId7" Type="http://schemas.openxmlformats.org/officeDocument/2006/relationships/slide" Target="slide14.xml"/><Relationship Id="rId12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2.xml"/><Relationship Id="rId5" Type="http://schemas.openxmlformats.org/officeDocument/2006/relationships/slide" Target="slide7.xml"/><Relationship Id="rId10" Type="http://schemas.openxmlformats.org/officeDocument/2006/relationships/slide" Target="slide13.xml"/><Relationship Id="rId4" Type="http://schemas.openxmlformats.org/officeDocument/2006/relationships/slide" Target="slide6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280920" cy="626469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BetinaScriptC" pitchFamily="2" charset="0"/>
              </a:rPr>
              <a:t>Полезные ископаемые Нижегородской области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BetinaScriptC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717032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rridaCTT" pitchFamily="2" charset="0"/>
              </a:rPr>
              <a:t>Разработка учителя начальных классов ГКООУ «</a:t>
            </a:r>
            <a:r>
              <a:rPr lang="ru-RU" sz="2800" b="1" dirty="0" err="1" smtClean="0">
                <a:latin typeface="CorridaCTT" pitchFamily="2" charset="0"/>
              </a:rPr>
              <a:t>Морёновская</a:t>
            </a:r>
            <a:r>
              <a:rPr lang="ru-RU" sz="2800" b="1" dirty="0" smtClean="0">
                <a:latin typeface="CorridaCTT" pitchFamily="2" charset="0"/>
              </a:rPr>
              <a:t> областная санаторно-лесная школа»</a:t>
            </a:r>
          </a:p>
          <a:p>
            <a:pPr algn="ctr"/>
            <a:r>
              <a:rPr lang="ru-RU" sz="2800" b="1" dirty="0" smtClean="0">
                <a:latin typeface="CorridaCTT" pitchFamily="2" charset="0"/>
              </a:rPr>
              <a:t> </a:t>
            </a:r>
            <a:r>
              <a:rPr lang="ru-RU" sz="2800" b="1" dirty="0" err="1" smtClean="0">
                <a:latin typeface="CorridaCTT" pitchFamily="2" charset="0"/>
              </a:rPr>
              <a:t>Цопа</a:t>
            </a:r>
            <a:r>
              <a:rPr lang="ru-RU" sz="2800" b="1" dirty="0" smtClean="0">
                <a:latin typeface="CorridaCTT" pitchFamily="2" charset="0"/>
              </a:rPr>
              <a:t> Ольги Николаевны</a:t>
            </a:r>
            <a:endParaRPr lang="ru-RU" sz="2800" b="1" dirty="0">
              <a:latin typeface="CorridaCTT" pitchFamily="2" charset="0"/>
            </a:endParaRPr>
          </a:p>
        </p:txBody>
      </p:sp>
      <p:pic>
        <p:nvPicPr>
          <p:cNvPr id="19460" name="Picture 4" descr="http://abali.ru/wp-content/uploads/2011/01/gerb_nizhegorod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04664"/>
            <a:ext cx="1567528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Титан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668344" y="260648"/>
            <a:ext cx="900100" cy="1008112"/>
            <a:chOff x="2735796" y="1412776"/>
            <a:chExt cx="1944216" cy="1800200"/>
          </a:xfrm>
        </p:grpSpPr>
        <p:sp>
          <p:nvSpPr>
            <p:cNvPr id="5" name="Равнобедренный треугольник 4">
              <a:hlinkClick r:id="rId3" action="ppaction://hlinksldjump"/>
            </p:cNvPr>
            <p:cNvSpPr/>
            <p:nvPr/>
          </p:nvSpPr>
          <p:spPr>
            <a:xfrm rot="16200000">
              <a:off x="2321750" y="1826822"/>
              <a:ext cx="1800200" cy="97210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>
              <a:hlinkClick r:id="rId3" action="ppaction://hlinksldjump"/>
            </p:cNvPr>
            <p:cNvSpPr/>
            <p:nvPr/>
          </p:nvSpPr>
          <p:spPr>
            <a:xfrm rot="5400000">
              <a:off x="3293858" y="1826822"/>
              <a:ext cx="1800200" cy="972108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170" name="Picture 2" descr="http://cyclepedia.ru/images/imagecache/post_pictures/Ti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1996" y="3750518"/>
            <a:ext cx="5524500" cy="2990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9512" y="119675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Титан находится на 10-м месте по распространённости в природе. Титан лёгкий и прочный.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89069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Основная часть титана расходуется на нужды авиационной и ракетной </a:t>
            </a:r>
            <a:r>
              <a:rPr lang="ru-RU" sz="2400" dirty="0" err="1" smtClean="0"/>
              <a:t>техникии</a:t>
            </a:r>
            <a:r>
              <a:rPr lang="ru-RU" sz="2400" dirty="0" smtClean="0"/>
              <a:t> и морского судостроения. Технический титан идет на изготовление емкостей, химических реакторов, трубопроводов, арматуры, насосов, клапанов и других изделий, работающих в агрессивных средах.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717032"/>
            <a:ext cx="3419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 компактного титана изготавливают сетки и другие детали </a:t>
            </a:r>
            <a:r>
              <a:rPr lang="ru-RU" sz="2400" dirty="0" err="1" smtClean="0"/>
              <a:t>элетктровакуумных</a:t>
            </a:r>
            <a:r>
              <a:rPr lang="ru-RU" sz="2400" dirty="0" smtClean="0"/>
              <a:t> приборов, работающих при высоких температурах.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-9939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Строительный песок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956376" y="5805264"/>
            <a:ext cx="864096" cy="792088"/>
            <a:chOff x="3707904" y="1772816"/>
            <a:chExt cx="1008112" cy="1008112"/>
          </a:xfrm>
        </p:grpSpPr>
        <p:sp>
          <p:nvSpPr>
            <p:cNvPr id="3" name="Прямоугольник 2">
              <a:hlinkClick r:id="rId3" action="ppaction://hlinksldjump"/>
            </p:cNvPr>
            <p:cNvSpPr/>
            <p:nvPr/>
          </p:nvSpPr>
          <p:spPr>
            <a:xfrm>
              <a:off x="3707904" y="1772816"/>
              <a:ext cx="1008112" cy="100811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139952" y="206084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3995936" y="234888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283968" y="234888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122" name="Picture 2" descr="http://www.renessans-beton.ru/img/content/pesok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3810000" cy="2381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0" y="3356992"/>
            <a:ext cx="86044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/>
              <a:t>Различные виды песка применяют в самых разнообразных областях строительства:</a:t>
            </a:r>
            <a:br>
              <a:rPr lang="ru-RU" sz="2400" dirty="0" smtClean="0"/>
            </a:br>
            <a:r>
              <a:rPr lang="ru-RU" sz="2400" dirty="0" smtClean="0"/>
              <a:t>в качестве добавки в кладочный раствор. Чтобы кирпичная кладка была прочной, готовят раствор цемента с песком в соотношении 3:1;</a:t>
            </a:r>
            <a:br>
              <a:rPr lang="ru-RU" sz="2400" dirty="0" smtClean="0"/>
            </a:br>
            <a:r>
              <a:rPr lang="ru-RU" sz="2400" dirty="0" smtClean="0"/>
              <a:t>как один из основных компонентов в изготовлении штукатурки или стяжки;</a:t>
            </a:r>
            <a:br>
              <a:rPr lang="ru-RU" sz="2400" dirty="0" smtClean="0"/>
            </a:br>
            <a:r>
              <a:rPr lang="ru-RU" sz="2400" dirty="0" smtClean="0"/>
              <a:t>с его помощью изготавливают цемент, бетон;</a:t>
            </a:r>
            <a:br>
              <a:rPr lang="ru-RU" sz="2400" dirty="0" smtClean="0"/>
            </a:br>
            <a:r>
              <a:rPr lang="ru-RU" sz="2400" dirty="0" smtClean="0"/>
              <a:t>широко используется в стекольной промышленности и пр.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998726"/>
            <a:ext cx="5004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/>
              <a:t>Природный строительный песок – это именно тот материал, который пользуется большой популярностью ввиду своей сыпучести, однородности и минимального размера песчинок.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16632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Глина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244408" y="260648"/>
            <a:ext cx="648072" cy="576064"/>
            <a:chOff x="3563888" y="1628800"/>
            <a:chExt cx="864096" cy="864096"/>
          </a:xfrm>
        </p:grpSpPr>
        <p:sp>
          <p:nvSpPr>
            <p:cNvPr id="9" name="Прямоугольный треугольник 8">
              <a:hlinkClick r:id="rId3" action="ppaction://hlinksldjump"/>
            </p:cNvPr>
            <p:cNvSpPr/>
            <p:nvPr/>
          </p:nvSpPr>
          <p:spPr>
            <a:xfrm>
              <a:off x="3563888" y="1628800"/>
              <a:ext cx="864096" cy="864096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>
              <a:hlinkClick r:id="rId3" action="ppaction://hlinksldjump"/>
            </p:cNvPr>
            <p:cNvSpPr/>
            <p:nvPr/>
          </p:nvSpPr>
          <p:spPr>
            <a:xfrm rot="10800000">
              <a:off x="3563888" y="1628800"/>
              <a:ext cx="864096" cy="864096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6146" name="Picture 2" descr="http://enc.cap.ru/pics/%D0%B3%D0%BB%D0%B8%D0%BD%D0%B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492486"/>
            <a:ext cx="3013704" cy="20328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8" name="Picture 4" descr="http://3.bp.blogspot.com/-FZCZNNq_kIA/UB7HSPxHyfI/AAAAAAAAAw8/i0dw7MofiqA/s1600/IMG_50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3072342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419872" y="908720"/>
            <a:ext cx="54726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Глина – осадочная горная порода, которая существует в виде мелких зерен. В сухом виде она походит на пыль, при намокании приобретает пластичность. Применяется как строительный материал, при производстве бумаги, цемента, клеев, кожи, красок, чернил.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861048"/>
            <a:ext cx="58681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Используется глина и в медицине, фармацевтике и косметике. В производстве моющих и полирующих средств, при обезвреживании радиоактивных отходов, для осветления винодельческого сырья, пива, воды. В производстве удобрений, пестицидов, в пищевой промышленности, в производстве пластмасс, подстилок для скота, резины, смазочных материалов, в текстильном производстве.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Строительный камень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 rot="16200000">
            <a:off x="7848364" y="5697252"/>
            <a:ext cx="936104" cy="864096"/>
            <a:chOff x="3779912" y="1556792"/>
            <a:chExt cx="1224136" cy="1224136"/>
          </a:xfrm>
        </p:grpSpPr>
        <p:sp>
          <p:nvSpPr>
            <p:cNvPr id="3" name="Овал 2">
              <a:hlinkClick r:id="rId3" action="ppaction://hlinksldjump"/>
            </p:cNvPr>
            <p:cNvSpPr/>
            <p:nvPr/>
          </p:nvSpPr>
          <p:spPr>
            <a:xfrm>
              <a:off x="3779912" y="155679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>
              <a:hlinkClick r:id="rId3" action="ppaction://hlinksldjump"/>
            </p:cNvPr>
            <p:cNvSpPr/>
            <p:nvPr/>
          </p:nvSpPr>
          <p:spPr>
            <a:xfrm>
              <a:off x="4283968" y="1700808"/>
              <a:ext cx="216024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122" name="Picture 2" descr="http://xmasterx.ru/images/kamen_stroitelnii_kolpak_i_rakushechnik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3238500" cy="2190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4" name="Picture 4" descr="http://kwt-stroy.ru/uploads/bytoviy-kam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89040"/>
            <a:ext cx="3175598" cy="24997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067944" y="1208946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Натуральным камнем называют все горные породы, используемые в строительстве.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19872" y="1988840"/>
            <a:ext cx="57241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Камень является одним из древнейших материалов, используемых людьми для строительства домов или облицовки фасадов. Благодаря красоте, прочности и долговечности строительный камень является украшением дворцов, храмов, усадеб или обычных домов. </a:t>
            </a:r>
          </a:p>
          <a:p>
            <a:r>
              <a:rPr lang="ru-RU" sz="2000" b="1" dirty="0" smtClean="0"/>
              <a:t>Во-первых, это привлекательный внешний вид, а во-вторых, это очень </a:t>
            </a:r>
            <a:r>
              <a:rPr lang="ru-RU" sz="2000" b="1" dirty="0" err="1" smtClean="0"/>
              <a:t>экологичный</a:t>
            </a:r>
            <a:r>
              <a:rPr lang="ru-RU" sz="2000" b="1" dirty="0" smtClean="0"/>
              <a:t> и при этом очень прочный материал. Также природный строительный камень износостоек, морозоустойчив и почти не впитывает влагу. Недостаток этого материала — относительная дороговизна.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116632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BetinaScriptC" pitchFamily="2" charset="0"/>
              </a:rPr>
              <a:t>Известняк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172400" y="260648"/>
            <a:ext cx="720080" cy="720080"/>
            <a:chOff x="1763688" y="1268760"/>
            <a:chExt cx="1152128" cy="1152128"/>
          </a:xfrm>
        </p:grpSpPr>
        <p:sp>
          <p:nvSpPr>
            <p:cNvPr id="3" name="Прямоугольник 2">
              <a:hlinkClick r:id="rId3" action="ppaction://hlinksldjump"/>
            </p:cNvPr>
            <p:cNvSpPr/>
            <p:nvPr/>
          </p:nvSpPr>
          <p:spPr>
            <a:xfrm>
              <a:off x="1763688" y="1268760"/>
              <a:ext cx="1152128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1763688" y="1268760"/>
              <a:ext cx="1152128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1763688" y="1268760"/>
              <a:ext cx="1152128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http://www.rudnik.ru/uploads/images/content/izvestnyak_flyusovy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3024336" cy="22743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100" name="Picture 4" descr="http://www.yugpk.ru/upload/medialibrary/6b3/izve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437112"/>
            <a:ext cx="3316972" cy="21861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347864" y="1196752"/>
            <a:ext cx="57961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Известняк, преимущественно состоящий из раковин морских животных и их обломков, называется ракушечником.</a:t>
            </a:r>
          </a:p>
          <a:p>
            <a:r>
              <a:rPr lang="ru-RU" sz="2400" b="1" dirty="0" smtClean="0"/>
              <a:t>Известняк широко применяется в качестве строительного материала, мелкозернистые разновидности используются для создания скульптур.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4016" y="3861048"/>
            <a:ext cx="55081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Одним из основных строительных материалов , получаемых из известняка, является известняковый щебень, который широко используется в дорожном строительстве и в производстве бетона.</a:t>
            </a:r>
          </a:p>
          <a:p>
            <a:r>
              <a:rPr lang="ru-RU" sz="2400" b="1" dirty="0" smtClean="0"/>
              <a:t>Особая разновидность известняка – мел.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856895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Фон: </a:t>
            </a:r>
            <a:r>
              <a:rPr lang="en-US" sz="1600" dirty="0" smtClean="0">
                <a:hlinkClick r:id="rId3"/>
              </a:rPr>
              <a:t>http://www.myshared.ru/slide/158994/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Карта Нижегородской области: </a:t>
            </a:r>
            <a:r>
              <a:rPr lang="en-US" sz="1600" dirty="0" smtClean="0">
                <a:hlinkClick r:id="rId4"/>
              </a:rPr>
              <a:t>http://www.admgor.nnov.ru/references/map_nn_obl.html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Герб: </a:t>
            </a:r>
            <a:r>
              <a:rPr lang="en-US" sz="1600" dirty="0" smtClean="0">
                <a:hlinkClick r:id="rId5"/>
              </a:rPr>
              <a:t>http://abali.ru/?p=2345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Торф: </a:t>
            </a:r>
            <a:r>
              <a:rPr lang="en-US" sz="1600" dirty="0" smtClean="0">
                <a:hlinkClick r:id="rId6"/>
              </a:rPr>
              <a:t>http://potomy.ru/fauna/1715.html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Фосфориты: </a:t>
            </a:r>
            <a:r>
              <a:rPr lang="en-US" sz="1600" dirty="0" smtClean="0">
                <a:hlinkClick r:id="rId7"/>
              </a:rPr>
              <a:t>http://www.ecosystema.ru/08nature/min/2_5_2_19.htm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Железная руда: </a:t>
            </a:r>
            <a:r>
              <a:rPr lang="en-US" sz="1600" dirty="0" smtClean="0">
                <a:hlinkClick r:id="rId8"/>
              </a:rPr>
              <a:t>http://www.ru.all.biz/rudy-zheleznye-bgg1039130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Каменная соль: </a:t>
            </a:r>
            <a:r>
              <a:rPr lang="en-US" sz="1600" dirty="0" smtClean="0">
                <a:hlinkClick r:id="rId9"/>
              </a:rPr>
              <a:t>http://meditt.ru/metod-lecheniya/kamennaya-sol-pomozhet-astmatikam-i-allergikam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Титан: </a:t>
            </a:r>
            <a:r>
              <a:rPr lang="en-US" sz="1600" dirty="0" smtClean="0">
                <a:hlinkClick r:id="rId10"/>
              </a:rPr>
              <a:t>http://www.cyclepedia.ru/content/100-titan-speedwell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Строительный песок: </a:t>
            </a:r>
            <a:r>
              <a:rPr lang="en-US" sz="1600" dirty="0" smtClean="0">
                <a:hlinkClick r:id="rId11"/>
              </a:rPr>
              <a:t>http://www.renessans-beton.ru/stroitelnii-pesok-cena.html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Глина: </a:t>
            </a:r>
            <a:r>
              <a:rPr lang="en-US" sz="1600" dirty="0" smtClean="0">
                <a:hlinkClick r:id="rId12"/>
              </a:rPr>
              <a:t>http://enc.cap.ru/?t=publ&amp;hry=154</a:t>
            </a:r>
            <a:r>
              <a:rPr lang="ru-RU" sz="1600" dirty="0" smtClean="0"/>
              <a:t>, </a:t>
            </a:r>
            <a:r>
              <a:rPr lang="en-US" sz="1600" dirty="0" smtClean="0">
                <a:hlinkClick r:id="rId13"/>
              </a:rPr>
              <a:t>http://home.pin4uk.by/2012/08/blog-post_5.html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Строительный камень: </a:t>
            </a:r>
            <a:r>
              <a:rPr lang="en-US" sz="1600" dirty="0" smtClean="0">
                <a:hlinkClick r:id="rId14"/>
              </a:rPr>
              <a:t>http://xmasterx.ru/?p=155</a:t>
            </a:r>
            <a:r>
              <a:rPr lang="ru-RU" sz="1600" dirty="0" smtClean="0"/>
              <a:t>, </a:t>
            </a:r>
            <a:r>
              <a:rPr lang="en-US" sz="1600" dirty="0" smtClean="0">
                <a:hlinkClick r:id="rId15"/>
              </a:rPr>
              <a:t>http://kwt-stroy.ru/kamen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Известняк: </a:t>
            </a:r>
            <a:r>
              <a:rPr lang="en-US" sz="1600" dirty="0" smtClean="0">
                <a:hlinkClick r:id="rId16"/>
              </a:rPr>
              <a:t>http://www.rudnik.ru/production/izvestnyak_flyusovyy/</a:t>
            </a:r>
            <a:r>
              <a:rPr lang="ru-RU" sz="1600" dirty="0" smtClean="0"/>
              <a:t>, </a:t>
            </a:r>
          </a:p>
          <a:p>
            <a:pPr marL="342900" indent="-342900"/>
            <a:r>
              <a:rPr lang="en-US" dirty="0" smtClean="0">
                <a:hlinkClick r:id="rId17"/>
              </a:rPr>
              <a:t>http://www.yugpk.ru/catalog/fluxing%20limestone/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а полезных ископаемых Нижегородской обла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1739" y="260648"/>
            <a:ext cx="5098733" cy="632919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179512" y="332656"/>
            <a:ext cx="36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_BosaNovaCpsRgh" pitchFamily="82" charset="-52"/>
              </a:rPr>
              <a:t>Полезные ископаемые </a:t>
            </a:r>
            <a:r>
              <a:rPr lang="ru-RU" sz="2800" b="1" dirty="0" smtClean="0">
                <a:latin typeface="a_BosaNovaCpsRgh" pitchFamily="82" charset="-52"/>
              </a:rPr>
              <a:t>– это  природные богатства,  которые люди  добывают  из глубины  земли  или  с её  поверхности  и используют  в  хозяйстве</a:t>
            </a:r>
            <a:endParaRPr lang="ru-RU" sz="2800" b="1" dirty="0">
              <a:latin typeface="a_BosaNovaCpsRgh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www.admgor.nnov.ru/references/map_nn_ob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288032"/>
            <a:ext cx="6021288" cy="60212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grpSp>
        <p:nvGrpSpPr>
          <p:cNvPr id="10" name="Группа 9"/>
          <p:cNvGrpSpPr/>
          <p:nvPr/>
        </p:nvGrpSpPr>
        <p:grpSpPr>
          <a:xfrm>
            <a:off x="8028384" y="5157192"/>
            <a:ext cx="936104" cy="504056"/>
            <a:chOff x="1043608" y="980728"/>
            <a:chExt cx="2304256" cy="1008112"/>
          </a:xfrm>
        </p:grpSpPr>
        <p:grpSp>
          <p:nvGrpSpPr>
            <p:cNvPr id="11" name="Группа 7"/>
            <p:cNvGrpSpPr/>
            <p:nvPr/>
          </p:nvGrpSpPr>
          <p:grpSpPr>
            <a:xfrm>
              <a:off x="1043608" y="1484784"/>
              <a:ext cx="2304256" cy="504056"/>
              <a:chOff x="1043608" y="1484784"/>
              <a:chExt cx="2304256" cy="504056"/>
            </a:xfrm>
          </p:grpSpPr>
          <p:sp>
            <p:nvSpPr>
              <p:cNvPr id="13" name="Прямоугольник 12">
                <a:hlinkClick r:id="rId4" action="ppaction://hlinksldjump"/>
              </p:cNvPr>
              <p:cNvSpPr/>
              <p:nvPr/>
            </p:nvSpPr>
            <p:spPr>
              <a:xfrm>
                <a:off x="1043608" y="1484784"/>
                <a:ext cx="1152128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hlinkClick r:id="rId4" action="ppaction://hlinksldjump"/>
              </p:cNvPr>
              <p:cNvSpPr/>
              <p:nvPr/>
            </p:nvSpPr>
            <p:spPr>
              <a:xfrm>
                <a:off x="2195736" y="1484784"/>
                <a:ext cx="1152128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" name="Прямоугольник 11">
              <a:hlinkClick r:id="rId4" action="ppaction://hlinksldjump"/>
            </p:cNvPr>
            <p:cNvSpPr/>
            <p:nvPr/>
          </p:nvSpPr>
          <p:spPr>
            <a:xfrm>
              <a:off x="1619672" y="980728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7956376" y="1268760"/>
            <a:ext cx="792088" cy="720080"/>
            <a:chOff x="3275856" y="1196752"/>
            <a:chExt cx="1080120" cy="1152128"/>
          </a:xfrm>
        </p:grpSpPr>
        <p:sp>
          <p:nvSpPr>
            <p:cNvPr id="16" name="Овал 15">
              <a:hlinkClick r:id="rId5" action="ppaction://hlinksldjump"/>
            </p:cNvPr>
            <p:cNvSpPr/>
            <p:nvPr/>
          </p:nvSpPr>
          <p:spPr>
            <a:xfrm>
              <a:off x="3275856" y="1196752"/>
              <a:ext cx="1080120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>
              <a:hlinkClick r:id="rId5" action="ppaction://hlinksldjump"/>
            </p:cNvPr>
            <p:cNvSpPr/>
            <p:nvPr/>
          </p:nvSpPr>
          <p:spPr>
            <a:xfrm>
              <a:off x="3707904" y="1340768"/>
              <a:ext cx="216024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Равнобедренный треугольник 17">
            <a:hlinkClick r:id="rId6" action="ppaction://hlinksldjump"/>
          </p:cNvPr>
          <p:cNvSpPr/>
          <p:nvPr/>
        </p:nvSpPr>
        <p:spPr>
          <a:xfrm>
            <a:off x="7956376" y="3068960"/>
            <a:ext cx="864096" cy="79208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6660232" y="3140968"/>
            <a:ext cx="864096" cy="648072"/>
            <a:chOff x="1763688" y="1268760"/>
            <a:chExt cx="1152128" cy="1152128"/>
          </a:xfrm>
        </p:grpSpPr>
        <p:sp>
          <p:nvSpPr>
            <p:cNvPr id="20" name="Прямоугольник 19">
              <a:hlinkClick r:id="rId7" action="ppaction://hlinksldjump"/>
            </p:cNvPr>
            <p:cNvSpPr/>
            <p:nvPr/>
          </p:nvSpPr>
          <p:spPr>
            <a:xfrm>
              <a:off x="1763688" y="1268760"/>
              <a:ext cx="1152128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>
              <a:hlinkClick r:id="rId7" action="ppaction://hlinksldjump"/>
            </p:cNvPr>
            <p:cNvCxnSpPr/>
            <p:nvPr/>
          </p:nvCxnSpPr>
          <p:spPr>
            <a:xfrm>
              <a:off x="1763688" y="1268760"/>
              <a:ext cx="1152128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1763688" y="1268760"/>
              <a:ext cx="1152128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5292080" y="4941168"/>
            <a:ext cx="720080" cy="720080"/>
            <a:chOff x="3707904" y="1772816"/>
            <a:chExt cx="1008112" cy="1008112"/>
          </a:xfrm>
        </p:grpSpPr>
        <p:sp>
          <p:nvSpPr>
            <p:cNvPr id="30" name="Прямоугольник 29">
              <a:hlinkClick r:id="rId8" action="ppaction://hlinksldjump"/>
            </p:cNvPr>
            <p:cNvSpPr/>
            <p:nvPr/>
          </p:nvSpPr>
          <p:spPr>
            <a:xfrm>
              <a:off x="3707904" y="1772816"/>
              <a:ext cx="1008112" cy="100811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4139952" y="206084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995936" y="234888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283968" y="234888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660232" y="4797152"/>
            <a:ext cx="936104" cy="1008112"/>
            <a:chOff x="2735796" y="1412776"/>
            <a:chExt cx="1944216" cy="1800200"/>
          </a:xfrm>
        </p:grpSpPr>
        <p:sp>
          <p:nvSpPr>
            <p:cNvPr id="35" name="Равнобедренный треугольник 34">
              <a:hlinkClick r:id="rId9" action="ppaction://hlinksldjump"/>
            </p:cNvPr>
            <p:cNvSpPr/>
            <p:nvPr/>
          </p:nvSpPr>
          <p:spPr>
            <a:xfrm rot="16200000">
              <a:off x="2321750" y="1826822"/>
              <a:ext cx="1800200" cy="97210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>
              <a:hlinkClick r:id="rId9" action="ppaction://hlinksldjump"/>
            </p:cNvPr>
            <p:cNvSpPr/>
            <p:nvPr/>
          </p:nvSpPr>
          <p:spPr>
            <a:xfrm rot="5400000">
              <a:off x="3293858" y="1826822"/>
              <a:ext cx="1800200" cy="972108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16200000">
            <a:off x="5148064" y="1196752"/>
            <a:ext cx="720080" cy="720080"/>
            <a:chOff x="3779912" y="1556792"/>
            <a:chExt cx="1224136" cy="1224136"/>
          </a:xfrm>
        </p:grpSpPr>
        <p:sp>
          <p:nvSpPr>
            <p:cNvPr id="38" name="Овал 37">
              <a:hlinkClick r:id="rId10" action="ppaction://hlinksldjump"/>
            </p:cNvPr>
            <p:cNvSpPr/>
            <p:nvPr/>
          </p:nvSpPr>
          <p:spPr>
            <a:xfrm>
              <a:off x="3779912" y="155679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кругленный прямоугольник 38">
              <a:hlinkClick r:id="rId10" action="ppaction://hlinksldjump"/>
            </p:cNvPr>
            <p:cNvSpPr/>
            <p:nvPr/>
          </p:nvSpPr>
          <p:spPr>
            <a:xfrm>
              <a:off x="4283968" y="1700808"/>
              <a:ext cx="216024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6516216" y="1196752"/>
            <a:ext cx="720080" cy="720080"/>
            <a:chOff x="3563888" y="1628800"/>
            <a:chExt cx="864096" cy="864096"/>
          </a:xfrm>
        </p:grpSpPr>
        <p:sp>
          <p:nvSpPr>
            <p:cNvPr id="41" name="Прямоугольный треугольник 40">
              <a:hlinkClick r:id="rId11" action="ppaction://hlinksldjump"/>
            </p:cNvPr>
            <p:cNvSpPr/>
            <p:nvPr/>
          </p:nvSpPr>
          <p:spPr>
            <a:xfrm>
              <a:off x="3563888" y="1628800"/>
              <a:ext cx="864096" cy="864096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ый треугольник 41">
              <a:hlinkClick r:id="rId11" action="ppaction://hlinksldjump"/>
            </p:cNvPr>
            <p:cNvSpPr/>
            <p:nvPr/>
          </p:nvSpPr>
          <p:spPr>
            <a:xfrm rot="10800000">
              <a:off x="3563888" y="1628800"/>
              <a:ext cx="864096" cy="864096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Куб 42">
            <a:hlinkClick r:id="rId12" action="ppaction://hlinksldjump"/>
          </p:cNvPr>
          <p:cNvSpPr/>
          <p:nvPr/>
        </p:nvSpPr>
        <p:spPr>
          <a:xfrm>
            <a:off x="5220072" y="2996952"/>
            <a:ext cx="792088" cy="792088"/>
          </a:xfrm>
          <a:prstGeom prst="cub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889844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/>
              <a:t>1. горючее </a:t>
            </a:r>
            <a:br>
              <a:rPr lang="ru-RU" sz="2200" b="1" dirty="0" smtClean="0"/>
            </a:br>
            <a:r>
              <a:rPr lang="ru-RU" sz="2200" b="1" dirty="0" smtClean="0"/>
              <a:t>2. твёрдое </a:t>
            </a:r>
            <a:br>
              <a:rPr lang="ru-RU" sz="2200" b="1" dirty="0" smtClean="0"/>
            </a:br>
            <a:r>
              <a:rPr lang="ru-RU" sz="2200" b="1" dirty="0" smtClean="0"/>
              <a:t>3. жидкость </a:t>
            </a:r>
            <a:br>
              <a:rPr lang="ru-RU" sz="2200" b="1" dirty="0" smtClean="0"/>
            </a:br>
            <a:r>
              <a:rPr lang="ru-RU" sz="2200" b="1" dirty="0" smtClean="0"/>
              <a:t>4. тяжелее воды </a:t>
            </a:r>
            <a:br>
              <a:rPr lang="ru-RU" sz="2200" b="1" dirty="0" smtClean="0"/>
            </a:br>
            <a:r>
              <a:rPr lang="ru-RU" sz="2200" b="1" dirty="0" smtClean="0"/>
              <a:t>5. чёрного цвета </a:t>
            </a:r>
            <a:br>
              <a:rPr lang="ru-RU" sz="2200" b="1" dirty="0" smtClean="0"/>
            </a:br>
            <a:r>
              <a:rPr lang="ru-RU" sz="2200" b="1" dirty="0" smtClean="0"/>
              <a:t>6. жёлтого цвета </a:t>
            </a:r>
            <a:br>
              <a:rPr lang="ru-RU" sz="2200" b="1" dirty="0" smtClean="0"/>
            </a:br>
            <a:r>
              <a:rPr lang="ru-RU" sz="2200" b="1" dirty="0" smtClean="0"/>
              <a:t>7. хрупкое </a:t>
            </a:r>
            <a:br>
              <a:rPr lang="ru-RU" sz="2200" b="1" dirty="0" smtClean="0"/>
            </a:br>
            <a:r>
              <a:rPr lang="ru-RU" sz="2200" b="1" dirty="0" smtClean="0"/>
              <a:t>8. имеет запах </a:t>
            </a:r>
            <a:br>
              <a:rPr lang="ru-RU" sz="2200" b="1" dirty="0" smtClean="0"/>
            </a:br>
            <a:r>
              <a:rPr lang="ru-RU" sz="2200" b="1" dirty="0" smtClean="0"/>
              <a:t>9. хорошо пропускает воду </a:t>
            </a:r>
            <a:br>
              <a:rPr lang="ru-RU" sz="2200" b="1" dirty="0" smtClean="0"/>
            </a:br>
            <a:r>
              <a:rPr lang="ru-RU" sz="2200" b="1" dirty="0" smtClean="0"/>
              <a:t>10. сыпучее </a:t>
            </a:r>
            <a:br>
              <a:rPr lang="ru-RU" sz="2200" b="1" dirty="0" smtClean="0"/>
            </a:br>
            <a:r>
              <a:rPr lang="ru-RU" sz="2200" b="1" dirty="0" smtClean="0"/>
              <a:t>11. легче воды </a:t>
            </a:r>
            <a:br>
              <a:rPr lang="ru-RU" sz="2200" b="1" dirty="0" smtClean="0"/>
            </a:br>
            <a:r>
              <a:rPr lang="ru-RU" sz="2200" b="1" dirty="0" smtClean="0"/>
              <a:t>12. газообразное </a:t>
            </a:r>
            <a:br>
              <a:rPr lang="ru-RU" sz="2200" b="1" dirty="0" smtClean="0"/>
            </a:br>
            <a:r>
              <a:rPr lang="ru-RU" sz="2200" b="1" dirty="0" smtClean="0"/>
              <a:t>13. белого цвета </a:t>
            </a:r>
            <a:br>
              <a:rPr lang="ru-RU" sz="2200" b="1" dirty="0" smtClean="0"/>
            </a:br>
            <a:r>
              <a:rPr lang="ru-RU" sz="2200" b="1" dirty="0" smtClean="0"/>
              <a:t>14. способно плавиться </a:t>
            </a:r>
            <a:br>
              <a:rPr lang="ru-RU" sz="2200" b="1" dirty="0" smtClean="0"/>
            </a:br>
            <a:r>
              <a:rPr lang="ru-RU" sz="2200" b="1" dirty="0" smtClean="0"/>
              <a:t>15. пластичное </a:t>
            </a:r>
            <a:br>
              <a:rPr lang="ru-RU" sz="2200" b="1" dirty="0" smtClean="0"/>
            </a:br>
            <a:r>
              <a:rPr lang="ru-RU" sz="2200" b="1" dirty="0" smtClean="0"/>
              <a:t>16. плохо пропускает воду </a:t>
            </a:r>
            <a:br>
              <a:rPr lang="ru-RU" sz="2200" b="1" dirty="0" smtClean="0"/>
            </a:br>
            <a:r>
              <a:rPr lang="ru-RU" sz="2200" b="1" dirty="0" smtClean="0"/>
              <a:t>17. коричневого или белого цвета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-27384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Тест</a:t>
            </a:r>
            <a:endParaRPr lang="ru-RU" sz="7200" b="1" dirty="0">
              <a:latin typeface="BetinaScript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980728"/>
            <a:ext cx="496855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</a:rPr>
              <a:t>Задание:  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Под номерами записаны названия различных свойств полезных ископаемых. </a:t>
            </a: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400" b="1" i="1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вариант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выбирает из предложенного списка свойства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железной руды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песка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400" b="1" i="1" dirty="0" smtClean="0">
                <a:solidFill>
                  <a:schemeClr val="tx2">
                    <a:lumMod val="50000"/>
                  </a:schemeClr>
                </a:solidFill>
              </a:rPr>
              <a:t>II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вариант-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свойства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торфа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глины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7593" y="332655"/>
          <a:ext cx="7630831" cy="6264695"/>
        </p:xfrm>
        <a:graphic>
          <a:graphicData uri="http://schemas.openxmlformats.org/drawingml/2006/table">
            <a:tbl>
              <a:tblPr/>
              <a:tblGrid>
                <a:gridCol w="7630831"/>
              </a:tblGrid>
              <a:tr h="125293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Люди какой профессии отыскивают месторождения полезных ископаемых?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строители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геологи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в) учителя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93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2.    Какие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из полезных ископаемых используются в строительстве?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песок, глина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торф, уголь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в) каменная соль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93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3.    Какие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из полезных ископаемых служат топливом?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фосфориты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железная руда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в) торф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93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4.    Какое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из полезных ископаемых используется а авиационной промышленности?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глина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титан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в) строительный камень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93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5.     Зачем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мы собираем металлолом?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очищаем территорию от мусора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мы сохраняем запасы руды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в) участвуем в соревновании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67744" y="807095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1743199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712" y="361540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9712" y="455151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580526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428471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Торф</a:t>
            </a:r>
            <a:endParaRPr lang="ru-RU" sz="7200" b="1" dirty="0">
              <a:latin typeface="BetinaScriptC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723" y="188640"/>
            <a:ext cx="8487741" cy="6237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9" name="Группа 8"/>
          <p:cNvGrpSpPr/>
          <p:nvPr/>
        </p:nvGrpSpPr>
        <p:grpSpPr>
          <a:xfrm>
            <a:off x="7524328" y="188640"/>
            <a:ext cx="1440160" cy="720080"/>
            <a:chOff x="1043608" y="980728"/>
            <a:chExt cx="2304256" cy="1008112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043608" y="1484784"/>
              <a:ext cx="2304256" cy="504056"/>
              <a:chOff x="1043608" y="1484784"/>
              <a:chExt cx="2304256" cy="504056"/>
            </a:xfrm>
          </p:grpSpPr>
          <p:sp>
            <p:nvSpPr>
              <p:cNvPr id="5" name="Прямоугольник 4">
                <a:hlinkClick r:id="rId4" action="ppaction://hlinksldjump"/>
              </p:cNvPr>
              <p:cNvSpPr/>
              <p:nvPr/>
            </p:nvSpPr>
            <p:spPr>
              <a:xfrm>
                <a:off x="1043608" y="1484784"/>
                <a:ext cx="1152128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hlinkClick r:id="rId4" action="ppaction://hlinksldjump"/>
              </p:cNvPr>
              <p:cNvSpPr/>
              <p:nvPr/>
            </p:nvSpPr>
            <p:spPr>
              <a:xfrm>
                <a:off x="2195736" y="1484784"/>
                <a:ext cx="1152128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Прямоугольник 6">
              <a:hlinkClick r:id="rId4" action="ppaction://hlinksldjump"/>
            </p:cNvPr>
            <p:cNvSpPr/>
            <p:nvPr/>
          </p:nvSpPr>
          <p:spPr>
            <a:xfrm>
              <a:off x="1619672" y="980728"/>
              <a:ext cx="1152128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260648"/>
            <a:ext cx="9144000" cy="6664231"/>
            <a:chOff x="0" y="260648"/>
            <a:chExt cx="9144000" cy="6664231"/>
          </a:xfrm>
        </p:grpSpPr>
        <p:pic>
          <p:nvPicPr>
            <p:cNvPr id="1029" name="Picture 5" descr="Что такое торф?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260648"/>
              <a:ext cx="3024336" cy="2199519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1" name="TextBox 10"/>
            <p:cNvSpPr txBox="1"/>
            <p:nvPr/>
          </p:nvSpPr>
          <p:spPr>
            <a:xfrm>
              <a:off x="0" y="2492896"/>
              <a:ext cx="9144000" cy="4431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Торф – вещество коричневого или бурого цвета, иногда почти чёрного. В торфе часто видны остатки полусгнивших растений.</a:t>
              </a:r>
            </a:p>
            <a:p>
              <a:r>
                <a:rPr lang="ru-RU" sz="2400" b="1" dirty="0" smtClean="0"/>
                <a:t>► Если поджечь кусочек сухого торфа, то он загорится, но гореть будет неярко, давая много дыма. После сгорания торфа остаётся много золы. Торф часто используют как топливо.</a:t>
              </a:r>
            </a:p>
            <a:p>
              <a:r>
                <a:rPr lang="ru-RU" sz="2400" b="1" dirty="0" smtClean="0"/>
                <a:t>► Торф впитывает жидкости, поэтому его употребляют для подстилки в скотных дворах и конюшнях.</a:t>
              </a:r>
            </a:p>
            <a:p>
              <a:r>
                <a:rPr lang="ru-RU" sz="2400" b="1" dirty="0" smtClean="0"/>
                <a:t>► Торф — хорошее удобрение; его употребляют для изготовления </a:t>
              </a:r>
              <a:r>
                <a:rPr lang="ru-RU" sz="2400" b="1" dirty="0" err="1" smtClean="0"/>
                <a:t>торфоперегнойных</a:t>
              </a:r>
              <a:r>
                <a:rPr lang="ru-RU" sz="2400" b="1" dirty="0" smtClean="0"/>
                <a:t> горшочков, в которых выращивают рассаду овощей.</a:t>
              </a:r>
            </a:p>
            <a:p>
              <a:r>
                <a:rPr lang="ru-RU" sz="2400" b="1" dirty="0" smtClean="0"/>
                <a:t>► Из торфа получают горючий газ.</a:t>
              </a:r>
            </a:p>
            <a:p>
              <a:endParaRPr lang="ru-RU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71600" y="54868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0439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Фосфориты</a:t>
            </a:r>
            <a:endParaRPr lang="ru-RU" sz="7200" b="1" dirty="0">
              <a:latin typeface="BetinaScriptC" pitchFamily="2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812360" y="188640"/>
            <a:ext cx="936104" cy="792088"/>
            <a:chOff x="3275856" y="1196752"/>
            <a:chExt cx="1080120" cy="1152128"/>
          </a:xfrm>
        </p:grpSpPr>
        <p:sp>
          <p:nvSpPr>
            <p:cNvPr id="3" name="Овал 2">
              <a:hlinkClick r:id="rId3" action="ppaction://hlinksldjump"/>
            </p:cNvPr>
            <p:cNvSpPr/>
            <p:nvPr/>
          </p:nvSpPr>
          <p:spPr>
            <a:xfrm>
              <a:off x="3275856" y="1196752"/>
              <a:ext cx="1080120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>
              <a:hlinkClick r:id="rId3" action="ppaction://hlinksldjump"/>
            </p:cNvPr>
            <p:cNvSpPr/>
            <p:nvPr/>
          </p:nvSpPr>
          <p:spPr>
            <a:xfrm>
              <a:off x="3707904" y="1340768"/>
              <a:ext cx="216024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266" name="Picture 2" descr="http://www.ecosystema.ru/08nature/min/2_5_2_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3810000" cy="258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427984" y="1412776"/>
            <a:ext cx="374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Горная порода, насыщенная фосфором, светится в темноте. Фосфориты являются хорошим материалом для производства удобрений.</a:t>
            </a:r>
            <a:endParaRPr lang="ru-RU" sz="2400" b="1" dirty="0"/>
          </a:p>
        </p:txBody>
      </p:sp>
      <p:pic>
        <p:nvPicPr>
          <p:cNvPr id="11268" name="Picture 4" descr="http://geo.web.ru/druza/m-phosph_6_79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14406"/>
            <a:ext cx="2952328" cy="25829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462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Железная руда</a:t>
            </a:r>
            <a:endParaRPr lang="ru-RU" sz="7200" b="1" dirty="0">
              <a:latin typeface="BetinaScriptC" pitchFamily="2" charset="0"/>
            </a:endParaRPr>
          </a:p>
        </p:txBody>
      </p:sp>
      <p:sp>
        <p:nvSpPr>
          <p:cNvPr id="3" name="Равнобедренный треугольник 2">
            <a:hlinkClick r:id="rId3" action="ppaction://hlinksldjump"/>
          </p:cNvPr>
          <p:cNvSpPr/>
          <p:nvPr/>
        </p:nvSpPr>
        <p:spPr>
          <a:xfrm>
            <a:off x="8172400" y="260648"/>
            <a:ext cx="648072" cy="64807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www.ru.all.biz/img/ru/catalog/1518290.jpeg?rrr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33056"/>
            <a:ext cx="3878796" cy="2585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119675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Железная руда это-минерал, из которого создают железо. Однако из чистого железа сейчас не делают ничего — оно слишком мягкое. Оно настолько мягкое, что даже не ломается, а гнётся. Оно чуть тверже меди, гвоздь из чистого железа было бы невозможно вбить в доску — он согнулся бы при первом же ударе молотка. Но из него делают сталь и чугун, без которых современная цивилизация была бы немыслима, недаром целая эпоха в развитии человечества носит название «железный век». </a:t>
            </a:r>
          </a:p>
          <a:p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365104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Железо - один из наиболее распространенных на Земле элементов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etinaScriptC" pitchFamily="2" charset="0"/>
              </a:rPr>
              <a:t>Каменная соль</a:t>
            </a:r>
          </a:p>
          <a:p>
            <a:endParaRPr lang="ru-RU" dirty="0"/>
          </a:p>
        </p:txBody>
      </p:sp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7812360" y="332656"/>
            <a:ext cx="936104" cy="936104"/>
          </a:xfrm>
          <a:prstGeom prst="cub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1268760"/>
            <a:ext cx="87129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Каменная соль — важнейшее полезное ископаемое. Она белого цвета.</a:t>
            </a:r>
          </a:p>
          <a:p>
            <a:r>
              <a:rPr lang="ru-RU" sz="2400" b="1" dirty="0" smtClean="0"/>
              <a:t>Состоит из отдельных кристалликов кубической формы, плотно прилегающих друг к другу. Соль легко растворяется в воде, имеет солёный вкус.</a:t>
            </a:r>
          </a:p>
          <a:p>
            <a:r>
              <a:rPr lang="ru-RU" sz="2400" b="1" dirty="0" smtClean="0"/>
              <a:t>При ударе рассыпается на отдельные кристаллики. Каменная соль выпадает на дно солёных водоёмов, образуя мощные пласты, иногда достигающие десятки метров.</a:t>
            </a:r>
          </a:p>
          <a:p>
            <a:endParaRPr lang="ru-RU" dirty="0"/>
          </a:p>
        </p:txBody>
      </p:sp>
      <p:pic>
        <p:nvPicPr>
          <p:cNvPr id="8194" name="Picture 2" descr="http://meditt.ru/sites/default/files/0001-002-povarennaja-s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104" y="4365104"/>
            <a:ext cx="3397808" cy="22669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23928" y="443711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Добыча каменной соли в Нижегородской области: </a:t>
            </a:r>
            <a:r>
              <a:rPr lang="ru-RU" sz="2400" dirty="0" err="1" smtClean="0"/>
              <a:t>Ковернинский</a:t>
            </a:r>
            <a:r>
              <a:rPr lang="ru-RU" sz="2400" dirty="0" smtClean="0"/>
              <a:t> район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891</Words>
  <Application>Microsoft Office PowerPoint</Application>
  <PresentationFormat>Экран (4:3)</PresentationFormat>
  <Paragraphs>86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BetinaScriptC</vt:lpstr>
      <vt:lpstr>CorridaCTT</vt:lpstr>
      <vt:lpstr>a_BosaNovaCpsRgh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 цопа</dc:creator>
  <cp:lastModifiedBy>оля цопа</cp:lastModifiedBy>
  <cp:revision>82</cp:revision>
  <dcterms:created xsi:type="dcterms:W3CDTF">2013-12-23T17:44:38Z</dcterms:created>
  <dcterms:modified xsi:type="dcterms:W3CDTF">2014-01-16T14:25:52Z</dcterms:modified>
</cp:coreProperties>
</file>