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85" r:id="rId3"/>
    <p:sldId id="298" r:id="rId4"/>
    <p:sldId id="296" r:id="rId5"/>
    <p:sldId id="257" r:id="rId6"/>
    <p:sldId id="299" r:id="rId7"/>
    <p:sldId id="259" r:id="rId8"/>
    <p:sldId id="260" r:id="rId9"/>
    <p:sldId id="286" r:id="rId10"/>
    <p:sldId id="287" r:id="rId11"/>
    <p:sldId id="288" r:id="rId12"/>
    <p:sldId id="289" r:id="rId13"/>
    <p:sldId id="290" r:id="rId14"/>
    <p:sldId id="291" r:id="rId15"/>
    <p:sldId id="292" r:id="rId16"/>
    <p:sldId id="293" r:id="rId17"/>
    <p:sldId id="295" r:id="rId18"/>
    <p:sldId id="294" r:id="rId19"/>
    <p:sldId id="261" r:id="rId20"/>
    <p:sldId id="263" r:id="rId21"/>
    <p:sldId id="265" r:id="rId22"/>
    <p:sldId id="266" r:id="rId23"/>
    <p:sldId id="267" r:id="rId24"/>
    <p:sldId id="268" r:id="rId25"/>
    <p:sldId id="270" r:id="rId26"/>
    <p:sldId id="297" r:id="rId27"/>
    <p:sldId id="271" r:id="rId28"/>
    <p:sldId id="272" r:id="rId29"/>
    <p:sldId id="273" r:id="rId30"/>
    <p:sldId id="274" r:id="rId31"/>
    <p:sldId id="275" r:id="rId32"/>
    <p:sldId id="276" r:id="rId33"/>
    <p:sldId id="300" r:id="rId34"/>
    <p:sldId id="278" r:id="rId35"/>
    <p:sldId id="279" r:id="rId36"/>
    <p:sldId id="280" r:id="rId37"/>
    <p:sldId id="281"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530" autoAdjust="0"/>
  </p:normalViewPr>
  <p:slideViewPr>
    <p:cSldViewPr>
      <p:cViewPr varScale="1">
        <p:scale>
          <a:sx n="64" d="100"/>
          <a:sy n="64" d="100"/>
        </p:scale>
        <p:origin x="-15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E80EE2-F0AA-4982-9399-A94DFD0FD883}" type="datetimeFigureOut">
              <a:rPr lang="ru-RU" smtClean="0"/>
              <a:pPr/>
              <a:t>31.01.2014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7292C9-4A22-4EFC-B5AF-6B05B4090E0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C7292C9-4A22-4EFC-B5AF-6B05B4090E0C}" type="slidenum">
              <a:rPr lang="ru-RU" smtClean="0"/>
              <a:pPr/>
              <a:t>25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BE3DD71-78CA-463C-8E90-1CA731847B16}" type="datetimeFigureOut">
              <a:rPr lang="ru-RU" smtClean="0"/>
              <a:pPr/>
              <a:t>31.01.2014</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BC3654-3E92-40B9-BFC8-7EEDD78A0C0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BC3654-3E92-40B9-BFC8-7EEDD78A0C0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CBE3DD71-78CA-463C-8E90-1CA731847B16}" type="datetimeFigureOut">
              <a:rPr lang="ru-RU" smtClean="0"/>
              <a:pPr/>
              <a:t>31.01.2014</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BC3654-3E92-40B9-BFC8-7EEDD78A0C0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BC3654-3E92-40B9-BFC8-7EEDD78A0C0B}"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BC3654-3E92-40B9-BFC8-7EEDD78A0C0B}"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CBE3DD71-78CA-463C-8E90-1CA731847B16}" type="datetimeFigureOut">
              <a:rPr lang="ru-RU" smtClean="0"/>
              <a:pPr/>
              <a:t>31.01.2014</a:t>
            </a:fld>
            <a:endParaRPr lang="ru-RU"/>
          </a:p>
        </p:txBody>
      </p:sp>
      <p:sp>
        <p:nvSpPr>
          <p:cNvPr id="10" name="Номер слайда 9"/>
          <p:cNvSpPr>
            <a:spLocks noGrp="1"/>
          </p:cNvSpPr>
          <p:nvPr>
            <p:ph type="sldNum" sz="quarter" idx="16"/>
          </p:nvPr>
        </p:nvSpPr>
        <p:spPr/>
        <p:txBody>
          <a:bodyPr rtlCol="0"/>
          <a:lstStyle/>
          <a:p>
            <a:fld id="{D6BC3654-3E92-40B9-BFC8-7EEDD78A0C0B}"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CBE3DD71-78CA-463C-8E90-1CA731847B16}" type="datetimeFigureOut">
              <a:rPr lang="ru-RU" smtClean="0"/>
              <a:pPr/>
              <a:t>31.01.2014</a:t>
            </a:fld>
            <a:endParaRPr lang="ru-RU"/>
          </a:p>
        </p:txBody>
      </p:sp>
      <p:sp>
        <p:nvSpPr>
          <p:cNvPr id="12" name="Номер слайда 11"/>
          <p:cNvSpPr>
            <a:spLocks noGrp="1"/>
          </p:cNvSpPr>
          <p:nvPr>
            <p:ph type="sldNum" sz="quarter" idx="16"/>
          </p:nvPr>
        </p:nvSpPr>
        <p:spPr/>
        <p:txBody>
          <a:bodyPr rtlCol="0"/>
          <a:lstStyle/>
          <a:p>
            <a:fld id="{D6BC3654-3E92-40B9-BFC8-7EEDD78A0C0B}"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BC3654-3E92-40B9-BFC8-7EEDD78A0C0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BC3654-3E92-40B9-BFC8-7EEDD78A0C0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BE3DD71-78CA-463C-8E90-1CA731847B16}" type="datetimeFigureOut">
              <a:rPr lang="ru-RU" smtClean="0"/>
              <a:pPr/>
              <a:t>31.01.2014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BC3654-3E92-40B9-BFC8-7EEDD78A0C0B}"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CBE3DD71-78CA-463C-8E90-1CA731847B16}" type="datetimeFigureOut">
              <a:rPr lang="ru-RU" smtClean="0"/>
              <a:pPr/>
              <a:t>31.01.2014</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BC3654-3E92-40B9-BFC8-7EEDD78A0C0B}"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BE3DD71-78CA-463C-8E90-1CA731847B16}" type="datetimeFigureOut">
              <a:rPr lang="ru-RU" smtClean="0"/>
              <a:pPr/>
              <a:t>31.01.2014</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BC3654-3E92-40B9-BFC8-7EEDD78A0C0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85000" lnSpcReduction="10000"/>
          </a:bodyPr>
          <a:lstStyle/>
          <a:p>
            <a:r>
              <a:rPr lang="ru-RU" sz="2000" dirty="0" smtClean="0">
                <a:latin typeface="Times New Roman" pitchFamily="18" charset="0"/>
                <a:cs typeface="Times New Roman" pitchFamily="18" charset="0"/>
              </a:rPr>
              <a:t>Автор </a:t>
            </a:r>
            <a:r>
              <a:rPr lang="ru-RU" sz="2000" dirty="0" err="1" smtClean="0">
                <a:latin typeface="Times New Roman" pitchFamily="18" charset="0"/>
                <a:cs typeface="Times New Roman" pitchFamily="18" charset="0"/>
              </a:rPr>
              <a:t>Ролдугина</a:t>
            </a:r>
            <a:r>
              <a:rPr lang="ru-RU" sz="2000" dirty="0" smtClean="0">
                <a:latin typeface="Times New Roman" pitchFamily="18" charset="0"/>
                <a:cs typeface="Times New Roman" pitchFamily="18" charset="0"/>
              </a:rPr>
              <a:t> Оксана , ученица 7класса МБОУ гимназии №69</a:t>
            </a:r>
          </a:p>
          <a:p>
            <a:r>
              <a:rPr lang="ru-RU" sz="2000" dirty="0" smtClean="0">
                <a:latin typeface="Times New Roman" pitchFamily="18" charset="0"/>
                <a:cs typeface="Times New Roman" pitchFamily="18" charset="0"/>
              </a:rPr>
              <a:t>куратор </a:t>
            </a:r>
            <a:r>
              <a:rPr lang="ru-RU" sz="2000" dirty="0" err="1" smtClean="0">
                <a:latin typeface="Times New Roman" pitchFamily="18" charset="0"/>
                <a:cs typeface="Times New Roman" pitchFamily="18" charset="0"/>
              </a:rPr>
              <a:t>Знаменщикова</a:t>
            </a:r>
            <a:r>
              <a:rPr lang="ru-RU" sz="2000" dirty="0" smtClean="0">
                <a:latin typeface="Times New Roman" pitchFamily="18" charset="0"/>
                <a:cs typeface="Times New Roman" pitchFamily="18" charset="0"/>
              </a:rPr>
              <a:t> Г.М.</a:t>
            </a:r>
            <a:endParaRPr lang="ru-RU" sz="2000" dirty="0">
              <a:latin typeface="Times New Roman" pitchFamily="18" charset="0"/>
              <a:cs typeface="Times New Roman" pitchFamily="18" charset="0"/>
            </a:endParaRPr>
          </a:p>
        </p:txBody>
      </p:sp>
      <p:pic>
        <p:nvPicPr>
          <p:cNvPr id="1026" name="Picture 2" descr="C:\Users\2\Desktop\Новая папка (2)\здор5.jpg"/>
          <p:cNvPicPr>
            <a:picLocks noChangeAspect="1" noChangeArrowheads="1"/>
          </p:cNvPicPr>
          <p:nvPr/>
        </p:nvPicPr>
        <p:blipFill>
          <a:blip r:embed="rId2" cstate="print"/>
          <a:srcRect/>
          <a:stretch>
            <a:fillRect/>
          </a:stretch>
        </p:blipFill>
        <p:spPr bwMode="auto">
          <a:xfrm>
            <a:off x="0" y="0"/>
            <a:ext cx="5364088" cy="5877272"/>
          </a:xfrm>
          <a:prstGeom prst="rect">
            <a:avLst/>
          </a:prstGeom>
          <a:noFill/>
        </p:spPr>
      </p:pic>
      <p:sp>
        <p:nvSpPr>
          <p:cNvPr id="5" name="Заголовок 4"/>
          <p:cNvSpPr>
            <a:spLocks noGrp="1"/>
          </p:cNvSpPr>
          <p:nvPr>
            <p:ph type="ctrTitle"/>
          </p:nvPr>
        </p:nvSpPr>
        <p:spPr>
          <a:xfrm>
            <a:off x="5508104" y="188640"/>
            <a:ext cx="3331096" cy="5678760"/>
          </a:xfrm>
        </p:spPr>
        <p:txBody>
          <a:bodyPr>
            <a:normAutofit fontScale="90000"/>
          </a:bodyPr>
          <a:lstStyle/>
          <a:p>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презентация</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на тему:</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«МЫ ЗА</a:t>
            </a:r>
            <a:br>
              <a:rPr lang="ru-RU" sz="2800"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з</a:t>
            </a:r>
            <a:r>
              <a:rPr lang="ru-RU" sz="2700" dirty="0" smtClean="0">
                <a:latin typeface="Times New Roman" pitchFamily="18" charset="0"/>
                <a:cs typeface="Times New Roman" pitchFamily="18" charset="0"/>
              </a:rPr>
              <a:t>доровый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о</a:t>
            </a:r>
            <a:r>
              <a:rPr lang="ru-RU" sz="2700" dirty="0" smtClean="0">
                <a:latin typeface="Times New Roman" pitchFamily="18" charset="0"/>
                <a:cs typeface="Times New Roman" pitchFamily="18" charset="0"/>
              </a:rPr>
              <a:t>браз</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ж</a:t>
            </a:r>
            <a:r>
              <a:rPr lang="ru-RU" sz="2700" dirty="0" smtClean="0">
                <a:latin typeface="Times New Roman" pitchFamily="18" charset="0"/>
                <a:cs typeface="Times New Roman" pitchFamily="18" charset="0"/>
              </a:rPr>
              <a:t>изни</a:t>
            </a:r>
            <a:r>
              <a:rPr lang="ru-RU" dirty="0" smtClean="0">
                <a:latin typeface="Times New Roman" pitchFamily="18" charset="0"/>
                <a:cs typeface="Times New Roman" pitchFamily="18" charset="0"/>
              </a:rPr>
              <a:t>!»</a:t>
            </a:r>
            <a:br>
              <a:rPr lang="ru-RU"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endParaRPr lang="ru-RU"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692696"/>
            <a:ext cx="8153400" cy="504056"/>
          </a:xfrm>
        </p:spPr>
        <p:txBody>
          <a:bodyPr>
            <a:normAutofit fontScale="90000"/>
          </a:bodyPr>
          <a:lstStyle/>
          <a:p>
            <a:r>
              <a:rPr lang="ru-RU" sz="2700" dirty="0" smtClean="0">
                <a:latin typeface="Times New Roman" pitchFamily="18" charset="0"/>
                <a:cs typeface="Times New Roman" pitchFamily="18" charset="0"/>
              </a:rPr>
              <a:t>- окружающая среда: безопасная и благоприятная для обитания, знания  о влиянии окружающих предметов на здоровье;</a:t>
            </a:r>
            <a:r>
              <a:rPr lang="ru-RU" dirty="0" smtClean="0">
                <a:solidFill>
                  <a:schemeClr val="accent6">
                    <a:lumMod val="50000"/>
                  </a:schemeClr>
                </a:solidFill>
                <a:latin typeface="Times New Roman" pitchFamily="18" charset="0"/>
                <a:cs typeface="Times New Roman" pitchFamily="18" charset="0"/>
              </a:rPr>
              <a:t/>
            </a:r>
            <a:br>
              <a:rPr lang="ru-RU" dirty="0" smtClean="0">
                <a:solidFill>
                  <a:schemeClr val="accent6">
                    <a:lumMod val="50000"/>
                  </a:schemeClr>
                </a:solidFill>
                <a:latin typeface="Times New Roman" pitchFamily="18" charset="0"/>
                <a:cs typeface="Times New Roman" pitchFamily="18" charset="0"/>
              </a:rPr>
            </a:br>
            <a:endParaRPr lang="ru-RU" dirty="0"/>
          </a:p>
        </p:txBody>
      </p:sp>
      <p:pic>
        <p:nvPicPr>
          <p:cNvPr id="3074" name="Picture 2" descr="C:\Users\2\Desktop\Новая папка (2)\зд3.jpg"/>
          <p:cNvPicPr>
            <a:picLocks noGrp="1" noChangeAspect="1" noChangeArrowheads="1"/>
          </p:cNvPicPr>
          <p:nvPr>
            <p:ph sz="quarter" idx="1"/>
          </p:nvPr>
        </p:nvPicPr>
        <p:blipFill>
          <a:blip r:embed="rId2" cstate="print"/>
          <a:srcRect/>
          <a:stretch>
            <a:fillRect/>
          </a:stretch>
        </p:blipFill>
        <p:spPr bwMode="auto">
          <a:xfrm>
            <a:off x="611560" y="1628800"/>
            <a:ext cx="7848872" cy="504056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atin typeface="Times New Roman" pitchFamily="18" charset="0"/>
                <a:cs typeface="Times New Roman" pitchFamily="18" charset="0"/>
              </a:rPr>
              <a:t>- отказ от курения, употребления наркотиков, употребления алкоголя</a:t>
            </a:r>
            <a:endParaRPr lang="ru-RU" sz="3600" dirty="0"/>
          </a:p>
        </p:txBody>
      </p:sp>
      <p:pic>
        <p:nvPicPr>
          <p:cNvPr id="4098" name="Picture 2" descr="C:\Users\2\Desktop\Новая папка (2)\здоров1.jpg"/>
          <p:cNvPicPr>
            <a:picLocks noGrp="1" noChangeAspect="1" noChangeArrowheads="1"/>
          </p:cNvPicPr>
          <p:nvPr>
            <p:ph sz="quarter" idx="1"/>
          </p:nvPr>
        </p:nvPicPr>
        <p:blipFill>
          <a:blip r:embed="rId2" cstate="print"/>
          <a:srcRect/>
          <a:stretch>
            <a:fillRect/>
          </a:stretch>
        </p:blipFill>
        <p:spPr bwMode="auto">
          <a:xfrm>
            <a:off x="971600" y="1600200"/>
            <a:ext cx="7272808" cy="5257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476672"/>
            <a:ext cx="8153400" cy="432048"/>
          </a:xfrm>
        </p:spPr>
        <p:txBody>
          <a:bodyPr>
            <a:normAutofit fontScale="90000"/>
          </a:bodyPr>
          <a:lstStyle/>
          <a:p>
            <a:r>
              <a:rPr lang="ru-RU" sz="1800"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 питание: умеренное, соответствующее физиологическим особенностям конкретного человека, информированность о качестве употребляемых продуктов;</a:t>
            </a:r>
            <a:br>
              <a:rPr lang="ru-RU" sz="2700" dirty="0" smtClean="0">
                <a:latin typeface="Times New Roman" pitchFamily="18" charset="0"/>
                <a:cs typeface="Times New Roman" pitchFamily="18" charset="0"/>
              </a:rPr>
            </a:br>
            <a:endParaRPr lang="ru-RU" sz="2700" dirty="0"/>
          </a:p>
        </p:txBody>
      </p:sp>
      <p:pic>
        <p:nvPicPr>
          <p:cNvPr id="5123" name="Picture 3" descr="C:\Users\2\Desktop\Новая папка (2)\здор0.jpg"/>
          <p:cNvPicPr>
            <a:picLocks noGrp="1" noChangeAspect="1" noChangeArrowheads="1"/>
          </p:cNvPicPr>
          <p:nvPr>
            <p:ph sz="quarter" idx="1"/>
          </p:nvPr>
        </p:nvPicPr>
        <p:blipFill>
          <a:blip r:embed="rId2" cstate="print"/>
          <a:srcRect/>
          <a:stretch>
            <a:fillRect/>
          </a:stretch>
        </p:blipFill>
        <p:spPr bwMode="auto">
          <a:xfrm>
            <a:off x="971600" y="1600200"/>
            <a:ext cx="7344816" cy="506916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153400" cy="1256184"/>
          </a:xfrm>
        </p:spPr>
        <p:txBody>
          <a:bodyPr>
            <a:noAutofit/>
          </a:bodyPr>
          <a:lstStyle/>
          <a:p>
            <a:r>
              <a:rPr lang="ru-RU" sz="2000" dirty="0" smtClean="0">
                <a:latin typeface="Times New Roman" pitchFamily="18" charset="0"/>
                <a:cs typeface="Times New Roman" pitchFamily="18" charset="0"/>
              </a:rPr>
              <a:t>- движения: физически активная жизнь, включая специальные физические упражнения с учётом возрастных и физиологических особенностей;</a:t>
            </a:r>
            <a:r>
              <a:rPr lang="ru-RU" sz="2000" dirty="0" smtClean="0">
                <a:solidFill>
                  <a:schemeClr val="accent6">
                    <a:lumMod val="50000"/>
                  </a:schemeClr>
                </a:solidFill>
                <a:latin typeface="Times New Roman" pitchFamily="18" charset="0"/>
                <a:cs typeface="Times New Roman" pitchFamily="18" charset="0"/>
              </a:rPr>
              <a:t/>
            </a:r>
            <a:br>
              <a:rPr lang="ru-RU" sz="2000" dirty="0" smtClean="0">
                <a:solidFill>
                  <a:schemeClr val="accent6">
                    <a:lumMod val="50000"/>
                  </a:schemeClr>
                </a:solidFill>
                <a:latin typeface="Times New Roman" pitchFamily="18" charset="0"/>
                <a:cs typeface="Times New Roman" pitchFamily="18" charset="0"/>
              </a:rPr>
            </a:br>
            <a:endParaRPr lang="ru-RU" sz="2000" dirty="0"/>
          </a:p>
        </p:txBody>
      </p:sp>
      <p:pic>
        <p:nvPicPr>
          <p:cNvPr id="6146" name="Picture 2" descr="C:\Users\2\Desktop\Новая папка (2)\здор12.jpg"/>
          <p:cNvPicPr>
            <a:picLocks noGrp="1" noChangeAspect="1" noChangeArrowheads="1"/>
          </p:cNvPicPr>
          <p:nvPr>
            <p:ph sz="quarter" idx="1"/>
          </p:nvPr>
        </p:nvPicPr>
        <p:blipFill>
          <a:blip r:embed="rId2" cstate="print"/>
          <a:srcRect/>
          <a:stretch>
            <a:fillRect/>
          </a:stretch>
        </p:blipFill>
        <p:spPr bwMode="auto">
          <a:xfrm>
            <a:off x="1043608" y="1600200"/>
            <a:ext cx="7056784" cy="485313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332656"/>
            <a:ext cx="8153400" cy="886544"/>
          </a:xfrm>
        </p:spPr>
        <p:txBody>
          <a:bodyPr>
            <a:normAutofit fontScale="90000"/>
          </a:bodyPr>
          <a:lstStyle/>
          <a:p>
            <a:r>
              <a:rPr lang="ru-RU" sz="27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гигиена организма: соблюдение правил личной и общественной гигиены, владение навыками первой помощи; </a:t>
            </a:r>
            <a:r>
              <a:rPr lang="ru-RU" sz="3100" dirty="0" smtClean="0">
                <a:solidFill>
                  <a:schemeClr val="accent6">
                    <a:lumMod val="50000"/>
                  </a:schemeClr>
                </a:solidFill>
                <a:latin typeface="Times New Roman" pitchFamily="18" charset="0"/>
                <a:cs typeface="Times New Roman" pitchFamily="18" charset="0"/>
              </a:rPr>
              <a:t/>
            </a:r>
            <a:br>
              <a:rPr lang="ru-RU" sz="3100" dirty="0" smtClean="0">
                <a:solidFill>
                  <a:schemeClr val="accent6">
                    <a:lumMod val="50000"/>
                  </a:schemeClr>
                </a:solidFill>
                <a:latin typeface="Times New Roman" pitchFamily="18" charset="0"/>
                <a:cs typeface="Times New Roman" pitchFamily="18" charset="0"/>
              </a:rPr>
            </a:br>
            <a:endParaRPr lang="ru-RU" sz="3100" dirty="0"/>
          </a:p>
        </p:txBody>
      </p:sp>
      <p:pic>
        <p:nvPicPr>
          <p:cNvPr id="7170" name="Picture 2" descr="C:\Users\2\Desktop\Новая папка (2)\зд78.jpg"/>
          <p:cNvPicPr>
            <a:picLocks noGrp="1" noChangeAspect="1" noChangeArrowheads="1"/>
          </p:cNvPicPr>
          <p:nvPr>
            <p:ph sz="quarter" idx="1"/>
          </p:nvPr>
        </p:nvPicPr>
        <p:blipFill>
          <a:blip r:embed="rId2" cstate="print"/>
          <a:srcRect/>
          <a:stretch>
            <a:fillRect/>
          </a:stretch>
        </p:blipFill>
        <p:spPr bwMode="auto">
          <a:xfrm>
            <a:off x="1835697" y="1484784"/>
            <a:ext cx="5400600" cy="51845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6">
                    <a:lumMod val="50000"/>
                  </a:schemeClr>
                </a:solidFill>
                <a:latin typeface="Times New Roman" pitchFamily="18" charset="0"/>
                <a:cs typeface="Times New Roman" pitchFamily="18" charset="0"/>
              </a:rPr>
              <a:t>                  </a:t>
            </a:r>
            <a:br>
              <a:rPr lang="ru-RU" dirty="0" smtClean="0">
                <a:solidFill>
                  <a:schemeClr val="accent6">
                    <a:lumMod val="50000"/>
                  </a:schemeClr>
                </a:solidFill>
                <a:latin typeface="Times New Roman" pitchFamily="18" charset="0"/>
                <a:cs typeface="Times New Roman" pitchFamily="18" charset="0"/>
              </a:rPr>
            </a:br>
            <a:r>
              <a:rPr lang="ru-RU" sz="4900" dirty="0" smtClean="0">
                <a:latin typeface="Times New Roman" pitchFamily="18" charset="0"/>
                <a:cs typeface="Times New Roman" pitchFamily="18" charset="0"/>
              </a:rPr>
              <a:t>                 -закаливание; </a:t>
            </a:r>
            <a:r>
              <a:rPr lang="ru-RU" dirty="0" smtClean="0">
                <a:solidFill>
                  <a:schemeClr val="accent6">
                    <a:lumMod val="50000"/>
                  </a:schemeClr>
                </a:solidFill>
                <a:latin typeface="Times New Roman" pitchFamily="18" charset="0"/>
                <a:cs typeface="Times New Roman" pitchFamily="18" charset="0"/>
              </a:rPr>
              <a:t/>
            </a:r>
            <a:br>
              <a:rPr lang="ru-RU" dirty="0" smtClean="0">
                <a:solidFill>
                  <a:schemeClr val="accent6">
                    <a:lumMod val="50000"/>
                  </a:schemeClr>
                </a:solidFill>
                <a:latin typeface="Times New Roman" pitchFamily="18" charset="0"/>
                <a:cs typeface="Times New Roman" pitchFamily="18" charset="0"/>
              </a:rPr>
            </a:br>
            <a:endParaRPr lang="ru-RU" dirty="0"/>
          </a:p>
        </p:txBody>
      </p:sp>
      <p:pic>
        <p:nvPicPr>
          <p:cNvPr id="8194" name="Picture 2" descr="C:\Users\2\Desktop\Новая папка (2)\здо4.jpg"/>
          <p:cNvPicPr>
            <a:picLocks noGrp="1" noChangeAspect="1" noChangeArrowheads="1"/>
          </p:cNvPicPr>
          <p:nvPr>
            <p:ph sz="quarter" idx="1"/>
          </p:nvPr>
        </p:nvPicPr>
        <p:blipFill>
          <a:blip r:embed="rId2" cstate="print"/>
          <a:srcRect/>
          <a:stretch>
            <a:fillRect/>
          </a:stretch>
        </p:blipFill>
        <p:spPr bwMode="auto">
          <a:xfrm>
            <a:off x="1187624" y="1600200"/>
            <a:ext cx="7128791" cy="5257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latin typeface="Times New Roman" pitchFamily="18" charset="0"/>
                <a:cs typeface="Times New Roman" pitchFamily="18" charset="0"/>
              </a:rPr>
              <a:t>-эмоциональное самочувствие: психогигиена, умение справляться с собственными эмоциями;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9218" name="Picture 2" descr="C:\Users\2\Desktop\Новая папка (2)\здор11.jpg"/>
          <p:cNvPicPr>
            <a:picLocks noGrp="1" noChangeAspect="1" noChangeArrowheads="1"/>
          </p:cNvPicPr>
          <p:nvPr>
            <p:ph sz="quarter" idx="1"/>
          </p:nvPr>
        </p:nvPicPr>
        <p:blipFill>
          <a:blip r:embed="rId2" cstate="print"/>
          <a:srcRect/>
          <a:stretch>
            <a:fillRect/>
          </a:stretch>
        </p:blipFill>
        <p:spPr bwMode="auto">
          <a:xfrm>
            <a:off x="1475656" y="1600200"/>
            <a:ext cx="6048671" cy="5257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60648"/>
            <a:ext cx="8153400" cy="1080120"/>
          </a:xfrm>
        </p:spPr>
        <p:txBody>
          <a:bodyPr>
            <a:normAutofit fontScale="90000"/>
          </a:bodyPr>
          <a:lstStyle/>
          <a:p>
            <a:r>
              <a:rPr lang="ru-RU" sz="2700" dirty="0" smtClean="0">
                <a:latin typeface="Times New Roman" pitchFamily="18" charset="0"/>
                <a:cs typeface="Times New Roman" pitchFamily="18" charset="0"/>
              </a:rPr>
              <a:t>-интеллектуальное самочувствие: способность человека узнавать и использовать новую информацию для оптимальных действий в новых обстоятельствах;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10242" name="Picture 2" descr="C:\Users\2\Desktop\Новая папка (2)\здоров2.jpg"/>
          <p:cNvPicPr>
            <a:picLocks noGrp="1" noChangeAspect="1" noChangeArrowheads="1"/>
          </p:cNvPicPr>
          <p:nvPr>
            <p:ph sz="quarter" idx="1"/>
          </p:nvPr>
        </p:nvPicPr>
        <p:blipFill>
          <a:blip r:embed="rId2" cstate="print"/>
          <a:srcRect/>
          <a:stretch>
            <a:fillRect/>
          </a:stretch>
        </p:blipFill>
        <p:spPr bwMode="auto">
          <a:xfrm>
            <a:off x="1288431" y="1600200"/>
            <a:ext cx="6802087" cy="4495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404664"/>
            <a:ext cx="8153400" cy="1080120"/>
          </a:xfrm>
        </p:spPr>
        <p:txBody>
          <a:bodyPr>
            <a:normAutofit fontScale="90000"/>
          </a:bodyPr>
          <a:lstStyle/>
          <a:p>
            <a:r>
              <a:rPr lang="ru-RU" sz="2700" dirty="0" smtClean="0">
                <a:latin typeface="Times New Roman" pitchFamily="18" charset="0"/>
                <a:cs typeface="Times New Roman" pitchFamily="18" charset="0"/>
              </a:rPr>
              <a:t>-духовное самочувствие: способность устанавливать действительно значимые, конструктивные жизненные цели и стремиться к ним, оптимизм</a:t>
            </a:r>
            <a:r>
              <a:rPr lang="ru-RU" dirty="0" smtClean="0">
                <a:latin typeface="Times New Roman" pitchFamily="18" charset="0"/>
                <a:cs typeface="Times New Roman" pitchFamily="18" charset="0"/>
              </a:rPr>
              <a:t>.</a:t>
            </a:r>
            <a:br>
              <a:rPr lang="ru-RU" dirty="0" smtClean="0">
                <a:latin typeface="Times New Roman" pitchFamily="18" charset="0"/>
                <a:cs typeface="Times New Roman" pitchFamily="18" charset="0"/>
              </a:rPr>
            </a:br>
            <a:endParaRPr lang="ru-RU" dirty="0"/>
          </a:p>
        </p:txBody>
      </p:sp>
      <p:pic>
        <p:nvPicPr>
          <p:cNvPr id="11268" name="Picture 4" descr="C:\Users\2\Desktop\зож11.jpg"/>
          <p:cNvPicPr>
            <a:picLocks noGrp="1" noChangeAspect="1" noChangeArrowheads="1"/>
          </p:cNvPicPr>
          <p:nvPr>
            <p:ph sz="quarter" idx="1"/>
          </p:nvPr>
        </p:nvPicPr>
        <p:blipFill>
          <a:blip r:embed="rId2" cstate="print"/>
          <a:srcRect/>
          <a:stretch>
            <a:fillRect/>
          </a:stretch>
        </p:blipFill>
        <p:spPr bwMode="auto">
          <a:xfrm>
            <a:off x="879475" y="1704975"/>
            <a:ext cx="7620000" cy="428625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Формирование ЗОЖ</a:t>
            </a:r>
            <a:endParaRPr lang="ru-RU" b="1" dirty="0">
              <a:latin typeface="Times New Roman" pitchFamily="18" charset="0"/>
              <a:cs typeface="Times New Roman" pitchFamily="18" charset="0"/>
            </a:endParaRPr>
          </a:p>
        </p:txBody>
      </p:sp>
      <p:pic>
        <p:nvPicPr>
          <p:cNvPr id="4" name="Содержимое 3" descr="здор.jpg"/>
          <p:cNvPicPr>
            <a:picLocks noGrp="1" noChangeAspect="1"/>
          </p:cNvPicPr>
          <p:nvPr>
            <p:ph sz="quarter" idx="1"/>
          </p:nvPr>
        </p:nvPicPr>
        <p:blipFill>
          <a:blip r:embed="rId2" cstate="print"/>
          <a:stretch>
            <a:fillRect/>
          </a:stretch>
        </p:blipFill>
        <p:spPr>
          <a:xfrm>
            <a:off x="611560" y="1600200"/>
            <a:ext cx="8208912" cy="5257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2\Desktop\17904_4548.jpg"/>
          <p:cNvPicPr>
            <a:picLocks noChangeAspect="1" noChangeArrowheads="1"/>
          </p:cNvPicPr>
          <p:nvPr/>
        </p:nvPicPr>
        <p:blipFill>
          <a:blip r:embed="rId2" cstate="print"/>
          <a:srcRect/>
          <a:stretch>
            <a:fillRect/>
          </a:stretch>
        </p:blipFill>
        <p:spPr bwMode="auto">
          <a:xfrm>
            <a:off x="6156176" y="3329608"/>
            <a:ext cx="2987824" cy="3528392"/>
          </a:xfrm>
          <a:prstGeom prst="rect">
            <a:avLst/>
          </a:prstGeom>
          <a:noFill/>
        </p:spPr>
      </p:pic>
      <p:sp>
        <p:nvSpPr>
          <p:cNvPr id="2" name="Заголовок 1"/>
          <p:cNvSpPr>
            <a:spLocks noGrp="1"/>
          </p:cNvSpPr>
          <p:nvPr>
            <p:ph type="title"/>
          </p:nvPr>
        </p:nvSpPr>
        <p:spPr/>
        <p:txBody>
          <a:bodyPr/>
          <a:lstStyle/>
          <a:p>
            <a:endParaRPr lang="ru-RU" dirty="0">
              <a:solidFill>
                <a:schemeClr val="accent6">
                  <a:lumMod val="50000"/>
                </a:schemeClr>
              </a:solidFill>
            </a:endParaRPr>
          </a:p>
        </p:txBody>
      </p:sp>
      <p:sp>
        <p:nvSpPr>
          <p:cNvPr id="3" name="Содержимое 2"/>
          <p:cNvSpPr>
            <a:spLocks noGrp="1"/>
          </p:cNvSpPr>
          <p:nvPr>
            <p:ph sz="quarter" idx="1"/>
          </p:nvPr>
        </p:nvSpPr>
        <p:spPr>
          <a:xfrm>
            <a:off x="612648" y="1600200"/>
            <a:ext cx="6119592" cy="2836912"/>
          </a:xfrm>
        </p:spPr>
        <p:txBody>
          <a:bodyPr>
            <a:noAutofit/>
          </a:bodyPr>
          <a:lstStyle/>
          <a:p>
            <a:r>
              <a:rPr lang="ru-RU" sz="1600" dirty="0" smtClean="0">
                <a:solidFill>
                  <a:schemeClr val="tx2"/>
                </a:solidFill>
                <a:latin typeface="Times New Roman" pitchFamily="18" charset="0"/>
                <a:cs typeface="Times New Roman" pitchFamily="18" charset="0"/>
              </a:rPr>
              <a:t>Здоровье – важный фактор работоспособности и гармонического развития  организма.</a:t>
            </a:r>
            <a:br>
              <a:rPr lang="ru-RU" sz="1600" dirty="0" smtClean="0">
                <a:solidFill>
                  <a:schemeClr val="tx2"/>
                </a:solidFill>
                <a:latin typeface="Times New Roman" pitchFamily="18" charset="0"/>
                <a:cs typeface="Times New Roman" pitchFamily="18" charset="0"/>
              </a:rPr>
            </a:br>
            <a:r>
              <a:rPr lang="ru-RU" sz="1600" dirty="0" smtClean="0">
                <a:solidFill>
                  <a:schemeClr val="tx2"/>
                </a:solidFill>
                <a:latin typeface="Times New Roman" pitchFamily="18" charset="0"/>
                <a:cs typeface="Times New Roman" pitchFamily="18" charset="0"/>
              </a:rPr>
              <a:t>Великий русский ученый М.В.Ломоносов, в 18 веке написал обращение “О сохранении и размножении российского народа”, в котором предлагал меры по сохранению и увеличению населения для хозяйственной и политической жизни страны, представил социально-экономическую программу. Он пишет: “Начало сего полагаю самым главным делом: сохранением и размножением народа, в чем состоит величество, могущество и богатство всего государства”. В обращении он поставил цель-улучшение быта народа, его благосостояния путем распространения культуры, научных и медицинских знаний “Кроме сего впадает великое множество людей в разные болезни, об излечении коих весьма еще мало порядочных есть учреждений…” Ломоносов предлагает: “требуется по всем городам довольное число докторов, лекарей и аптек, для изучения докторства послать российских студентов в иностранные университеты и внутри государства дать производить достойных в доктора”.</a:t>
            </a:r>
            <a:br>
              <a:rPr lang="ru-RU" sz="1600" dirty="0" smtClean="0">
                <a:solidFill>
                  <a:schemeClr val="tx2"/>
                </a:solidFill>
                <a:latin typeface="Times New Roman" pitchFamily="18" charset="0"/>
                <a:cs typeface="Times New Roman" pitchFamily="18" charset="0"/>
              </a:rPr>
            </a:br>
            <a:endParaRPr lang="ru-RU" sz="16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6">
                    <a:lumMod val="50000"/>
                  </a:schemeClr>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Формирование ЗОЖ</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fontScale="77500" lnSpcReduction="20000"/>
          </a:bodyPr>
          <a:lstStyle/>
          <a:p>
            <a:pPr>
              <a:buNone/>
            </a:pPr>
            <a:r>
              <a:rPr lang="ru-RU" dirty="0" smtClean="0"/>
              <a:t> </a:t>
            </a:r>
          </a:p>
          <a:p>
            <a:r>
              <a:rPr lang="ru-RU" sz="3300" dirty="0" smtClean="0">
                <a:solidFill>
                  <a:schemeClr val="tx2"/>
                </a:solidFill>
                <a:latin typeface="Times New Roman" pitchFamily="18" charset="0"/>
                <a:cs typeface="Times New Roman" pitchFamily="18" charset="0"/>
              </a:rPr>
              <a:t>Формирование здорового образа жизни, способствующего укреплению здоровья человека, осуществляется на трёх уровнях:</a:t>
            </a:r>
          </a:p>
          <a:p>
            <a:r>
              <a:rPr lang="ru-RU" sz="3300" dirty="0" smtClean="0">
                <a:solidFill>
                  <a:schemeClr val="tx2"/>
                </a:solidFill>
                <a:latin typeface="Times New Roman" pitchFamily="18" charset="0"/>
                <a:cs typeface="Times New Roman" pitchFamily="18" charset="0"/>
              </a:rPr>
              <a:t>социальном: пропаганда СМИ, информационно-просветительская работа;</a:t>
            </a:r>
          </a:p>
          <a:p>
            <a:r>
              <a:rPr lang="ru-RU" sz="3300" dirty="0" smtClean="0">
                <a:solidFill>
                  <a:schemeClr val="tx2"/>
                </a:solidFill>
                <a:latin typeface="Times New Roman" pitchFamily="18" charset="0"/>
                <a:cs typeface="Times New Roman" pitchFamily="18" charset="0"/>
              </a:rPr>
              <a:t>инфраструктурном: конкретные условия в основных сферах жизнедеятельности (наличие свободного времени, материальных средств), профилактические учреждения, экологический контроль;</a:t>
            </a:r>
          </a:p>
          <a:p>
            <a:r>
              <a:rPr lang="ru-RU" sz="3300" dirty="0" smtClean="0">
                <a:solidFill>
                  <a:schemeClr val="tx2"/>
                </a:solidFill>
                <a:latin typeface="Times New Roman" pitchFamily="18" charset="0"/>
                <a:cs typeface="Times New Roman" pitchFamily="18" charset="0"/>
              </a:rPr>
              <a:t>личностном: система ценностных ориентиров человека, стандартизация бытового уклада</a:t>
            </a:r>
            <a:endParaRPr lang="ru-RU" sz="33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Известные пропагандисты ЗОЖ</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4139952" y="1600200"/>
            <a:ext cx="4626096" cy="4495800"/>
          </a:xfrm>
        </p:spPr>
        <p:txBody>
          <a:bodyPr>
            <a:noAutofit/>
          </a:bodyPr>
          <a:lstStyle/>
          <a:p>
            <a:r>
              <a:rPr lang="ru-RU" sz="1800" b="1" dirty="0" smtClean="0">
                <a:solidFill>
                  <a:schemeClr val="tx2"/>
                </a:solidFill>
                <a:latin typeface="Times New Roman" pitchFamily="18" charset="0"/>
                <a:cs typeface="Times New Roman" pitchFamily="18" charset="0"/>
              </a:rPr>
              <a:t>Фёдор </a:t>
            </a:r>
            <a:r>
              <a:rPr lang="ru-RU" sz="1800" b="1" dirty="0" err="1" smtClean="0">
                <a:solidFill>
                  <a:schemeClr val="tx2"/>
                </a:solidFill>
                <a:latin typeface="Times New Roman" pitchFamily="18" charset="0"/>
                <a:cs typeface="Times New Roman" pitchFamily="18" charset="0"/>
              </a:rPr>
              <a:t>Григо́рьевич</a:t>
            </a:r>
            <a:r>
              <a:rPr lang="ru-RU" sz="1800" b="1" dirty="0" smtClean="0">
                <a:solidFill>
                  <a:schemeClr val="tx2"/>
                </a:solidFill>
                <a:latin typeface="Times New Roman" pitchFamily="18" charset="0"/>
                <a:cs typeface="Times New Roman" pitchFamily="18" charset="0"/>
              </a:rPr>
              <a:t> </a:t>
            </a:r>
            <a:r>
              <a:rPr lang="ru-RU" sz="1800" b="1" dirty="0" err="1" smtClean="0">
                <a:solidFill>
                  <a:schemeClr val="tx2"/>
                </a:solidFill>
                <a:latin typeface="Times New Roman" pitchFamily="18" charset="0"/>
                <a:cs typeface="Times New Roman" pitchFamily="18" charset="0"/>
              </a:rPr>
              <a:t>Угло́в</a:t>
            </a:r>
            <a:r>
              <a:rPr lang="ru-RU" sz="1800" dirty="0" smtClean="0">
                <a:solidFill>
                  <a:schemeClr val="tx2"/>
                </a:solidFill>
                <a:latin typeface="Times New Roman" pitchFamily="18" charset="0"/>
                <a:cs typeface="Times New Roman" pitchFamily="18" charset="0"/>
              </a:rPr>
              <a:t> (1904—2008) — советский и российский хирург, действительный член Российской академии медицинских наук, член Союза писателей России действительный и почётный член Петровской академии наук и искусств, почётный доктор Санкт-Петербургского государственного медицинского университета имени академика И. П. Павлова, главный редактор журнала «Вестник хирургии» (1953), почётный член многих отечественных и зарубежных научных обществ, вице-президент Международной Славянской академии, президент Государственного православного фонда. Пропагандист трезвого образа жизни.</a:t>
            </a:r>
            <a:endParaRPr lang="ru-RU" sz="1800" dirty="0">
              <a:solidFill>
                <a:schemeClr val="tx2"/>
              </a:solidFill>
              <a:latin typeface="Times New Roman" pitchFamily="18" charset="0"/>
              <a:cs typeface="Times New Roman" pitchFamily="18" charset="0"/>
            </a:endParaRPr>
          </a:p>
        </p:txBody>
      </p:sp>
      <p:pic>
        <p:nvPicPr>
          <p:cNvPr id="1026" name="Picture 2" descr="C:\Users\2\Desktop\УГЛОВ.jpg"/>
          <p:cNvPicPr>
            <a:picLocks noChangeAspect="1" noChangeArrowheads="1"/>
          </p:cNvPicPr>
          <p:nvPr/>
        </p:nvPicPr>
        <p:blipFill>
          <a:blip r:embed="rId2" cstate="print"/>
          <a:srcRect/>
          <a:stretch>
            <a:fillRect/>
          </a:stretch>
        </p:blipFill>
        <p:spPr bwMode="auto">
          <a:xfrm>
            <a:off x="251520" y="1772816"/>
            <a:ext cx="3888432" cy="460851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Известные пропагандисты ЗОЖ</a:t>
            </a:r>
            <a:endParaRPr lang="ru-RU" dirty="0"/>
          </a:p>
        </p:txBody>
      </p:sp>
      <p:sp>
        <p:nvSpPr>
          <p:cNvPr id="3" name="Содержимое 2"/>
          <p:cNvSpPr>
            <a:spLocks noGrp="1"/>
          </p:cNvSpPr>
          <p:nvPr>
            <p:ph sz="quarter" idx="1"/>
          </p:nvPr>
        </p:nvSpPr>
        <p:spPr>
          <a:xfrm>
            <a:off x="4139952" y="1628800"/>
            <a:ext cx="4625008" cy="4495800"/>
          </a:xfrm>
        </p:spPr>
        <p:txBody>
          <a:bodyPr>
            <a:noAutofit/>
          </a:bodyPr>
          <a:lstStyle/>
          <a:p>
            <a:r>
              <a:rPr lang="ru-RU" sz="2000" b="1" dirty="0" smtClean="0">
                <a:solidFill>
                  <a:schemeClr val="tx2"/>
                </a:solidFill>
                <a:latin typeface="Times New Roman" pitchFamily="18" charset="0"/>
                <a:cs typeface="Times New Roman" pitchFamily="18" charset="0"/>
              </a:rPr>
              <a:t>Шаталова Галина Сергеевна</a:t>
            </a:r>
            <a:r>
              <a:rPr lang="ru-RU" sz="2000" dirty="0" smtClean="0">
                <a:solidFill>
                  <a:schemeClr val="tx2"/>
                </a:solidFill>
                <a:latin typeface="Times New Roman" pitchFamily="18" charset="0"/>
                <a:cs typeface="Times New Roman" pitchFamily="18" charset="0"/>
              </a:rPr>
              <a:t> написала несколько книг о своей Системе Естественного Оздоровления. Одна из книг называется </a:t>
            </a:r>
            <a:r>
              <a:rPr lang="ru-RU" sz="2000" b="1" dirty="0" smtClean="0">
                <a:solidFill>
                  <a:schemeClr val="tx2"/>
                </a:solidFill>
                <a:latin typeface="Times New Roman" pitchFamily="18" charset="0"/>
                <a:cs typeface="Times New Roman" pitchFamily="18" charset="0"/>
              </a:rPr>
              <a:t>«Целебное питание»</a:t>
            </a:r>
            <a:r>
              <a:rPr lang="ru-RU" sz="2000" dirty="0" smtClean="0">
                <a:solidFill>
                  <a:schemeClr val="tx2"/>
                </a:solidFill>
                <a:latin typeface="Times New Roman" pitchFamily="18" charset="0"/>
                <a:cs typeface="Times New Roman" pitchFamily="18" charset="0"/>
              </a:rPr>
              <a:t>. В этой книге, как и в других своих книгах, Шаталова доказывает полную абсурдность господствующей ныне теории сбалансированного питания. В книге также рассказывается о целебных свойствах картофеля, топинамбура, лука, чеснока и других растений, приводятся примеры исцеления от неизлечимых для официальной медицины  болезней.</a:t>
            </a:r>
            <a:endParaRPr lang="ru-RU" sz="2000" dirty="0">
              <a:solidFill>
                <a:schemeClr val="tx2"/>
              </a:solidFill>
              <a:latin typeface="Times New Roman" pitchFamily="18" charset="0"/>
              <a:cs typeface="Times New Roman" pitchFamily="18" charset="0"/>
            </a:endParaRPr>
          </a:p>
        </p:txBody>
      </p:sp>
      <p:pic>
        <p:nvPicPr>
          <p:cNvPr id="2053" name="Picture 5" descr="C:\Users\2\Desktop\ШАТАЛОВА.jpg"/>
          <p:cNvPicPr>
            <a:picLocks noChangeAspect="1" noChangeArrowheads="1"/>
          </p:cNvPicPr>
          <p:nvPr/>
        </p:nvPicPr>
        <p:blipFill>
          <a:blip r:embed="rId2" cstate="print"/>
          <a:srcRect/>
          <a:stretch>
            <a:fillRect/>
          </a:stretch>
        </p:blipFill>
        <p:spPr bwMode="auto">
          <a:xfrm>
            <a:off x="251520" y="1556792"/>
            <a:ext cx="3744416" cy="511256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Известные пропагандисты ЗОЖ</a:t>
            </a:r>
            <a:endParaRPr lang="ru-RU" dirty="0"/>
          </a:p>
        </p:txBody>
      </p:sp>
      <p:sp>
        <p:nvSpPr>
          <p:cNvPr id="3" name="Содержимое 2"/>
          <p:cNvSpPr>
            <a:spLocks noGrp="1"/>
          </p:cNvSpPr>
          <p:nvPr>
            <p:ph sz="quarter" idx="1"/>
          </p:nvPr>
        </p:nvSpPr>
        <p:spPr>
          <a:xfrm>
            <a:off x="4211960" y="1600200"/>
            <a:ext cx="4680520" cy="5069160"/>
          </a:xfrm>
        </p:spPr>
        <p:txBody>
          <a:bodyPr>
            <a:normAutofit fontScale="62500" lnSpcReduction="20000"/>
          </a:bodyPr>
          <a:lstStyle/>
          <a:p>
            <a:r>
              <a:rPr lang="ru-RU" sz="3200" b="1" dirty="0" err="1" smtClean="0">
                <a:solidFill>
                  <a:schemeClr val="tx2"/>
                </a:solidFill>
                <a:latin typeface="Times New Roman" pitchFamily="18" charset="0"/>
                <a:cs typeface="Times New Roman" pitchFamily="18" charset="0"/>
              </a:rPr>
              <a:t>Никола́й</a:t>
            </a:r>
            <a:r>
              <a:rPr lang="ru-RU" sz="3200" b="1" dirty="0" smtClean="0">
                <a:solidFill>
                  <a:schemeClr val="tx2"/>
                </a:solidFill>
                <a:latin typeface="Times New Roman" pitchFamily="18" charset="0"/>
                <a:cs typeface="Times New Roman" pitchFamily="18" charset="0"/>
              </a:rPr>
              <a:t> </a:t>
            </a:r>
            <a:r>
              <a:rPr lang="ru-RU" sz="3200" b="1" dirty="0" err="1" smtClean="0">
                <a:solidFill>
                  <a:schemeClr val="tx2"/>
                </a:solidFill>
                <a:latin typeface="Times New Roman" pitchFamily="18" charset="0"/>
                <a:cs typeface="Times New Roman" pitchFamily="18" charset="0"/>
              </a:rPr>
              <a:t>Миха́йлович</a:t>
            </a:r>
            <a:r>
              <a:rPr lang="ru-RU" sz="3200" b="1" dirty="0" smtClean="0">
                <a:solidFill>
                  <a:schemeClr val="tx2"/>
                </a:solidFill>
                <a:latin typeface="Times New Roman" pitchFamily="18" charset="0"/>
                <a:cs typeface="Times New Roman" pitchFamily="18" charset="0"/>
              </a:rPr>
              <a:t> </a:t>
            </a:r>
            <a:r>
              <a:rPr lang="ru-RU" sz="3200" b="1" dirty="0" err="1" smtClean="0">
                <a:solidFill>
                  <a:schemeClr val="tx2"/>
                </a:solidFill>
                <a:latin typeface="Times New Roman" pitchFamily="18" charset="0"/>
                <a:cs typeface="Times New Roman" pitchFamily="18" charset="0"/>
              </a:rPr>
              <a:t>Амо́сов</a:t>
            </a:r>
            <a:r>
              <a:rPr lang="ru-RU" sz="3200" b="1" dirty="0" smtClean="0">
                <a:solidFill>
                  <a:schemeClr val="tx2"/>
                </a:solidFill>
                <a:latin typeface="Times New Roman" pitchFamily="18" charset="0"/>
                <a:cs typeface="Times New Roman" pitchFamily="18" charset="0"/>
              </a:rPr>
              <a:t> </a:t>
            </a:r>
            <a:r>
              <a:rPr lang="ru-RU" sz="3200" dirty="0" smtClean="0">
                <a:solidFill>
                  <a:schemeClr val="tx2"/>
                </a:solidFill>
                <a:latin typeface="Times New Roman" pitchFamily="18" charset="0"/>
                <a:cs typeface="Times New Roman" pitchFamily="18" charset="0"/>
              </a:rPr>
              <a:t>— советский и украинский торакальный хирург, учёный-медик, литератор.</a:t>
            </a:r>
          </a:p>
          <a:p>
            <a:r>
              <a:rPr lang="ru-RU" sz="3200" dirty="0" smtClean="0">
                <a:solidFill>
                  <a:schemeClr val="tx2"/>
                </a:solidFill>
                <a:latin typeface="Times New Roman" pitchFamily="18" charset="0"/>
                <a:cs typeface="Times New Roman" pitchFamily="18" charset="0"/>
              </a:rPr>
              <a:t>Автор новаторских методик в кардиологии и торакальной хирургии, автор системного подхода к здоровью («метод ограничений и нагрузок»), дискуссионных работ по геронтологии, проблемам искусственного интеллекта и рационального планирования общественной жизни («социальной инженерии»). Академик АН УССР (1969) и Национальной Академии Наук Украины, Герой Социалистического Труда (1973).</a:t>
            </a:r>
          </a:p>
          <a:p>
            <a:endParaRPr lang="ru-RU" dirty="0"/>
          </a:p>
        </p:txBody>
      </p:sp>
      <p:pic>
        <p:nvPicPr>
          <p:cNvPr id="20481" name="Picture 1" descr="C:\Users\2\Desktop\Николай-Амосов.jpg"/>
          <p:cNvPicPr>
            <a:picLocks noChangeAspect="1" noChangeArrowheads="1"/>
          </p:cNvPicPr>
          <p:nvPr/>
        </p:nvPicPr>
        <p:blipFill>
          <a:blip r:embed="rId2" cstate="print"/>
          <a:srcRect/>
          <a:stretch>
            <a:fillRect/>
          </a:stretch>
        </p:blipFill>
        <p:spPr bwMode="auto">
          <a:xfrm>
            <a:off x="0" y="1556792"/>
            <a:ext cx="4176464" cy="4752528"/>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Известные пропагандисты ЗОЖ</a:t>
            </a:r>
            <a:endParaRPr lang="ru-RU" dirty="0"/>
          </a:p>
        </p:txBody>
      </p:sp>
      <p:pic>
        <p:nvPicPr>
          <p:cNvPr id="19457" name="Picture 1" descr="C:\Users\2\Desktop\220px-Иванов_Порфирий_Корнеевич.jpeg"/>
          <p:cNvPicPr>
            <a:picLocks noGrp="1" noChangeAspect="1" noChangeArrowheads="1"/>
          </p:cNvPicPr>
          <p:nvPr>
            <p:ph sz="quarter" idx="1"/>
          </p:nvPr>
        </p:nvPicPr>
        <p:blipFill>
          <a:blip r:embed="rId2" cstate="print"/>
          <a:srcRect/>
          <a:stretch>
            <a:fillRect/>
          </a:stretch>
        </p:blipFill>
        <p:spPr bwMode="auto">
          <a:xfrm>
            <a:off x="251521" y="1772816"/>
            <a:ext cx="3528391" cy="4608512"/>
          </a:xfrm>
          <a:prstGeom prst="rect">
            <a:avLst/>
          </a:prstGeom>
          <a:noFill/>
        </p:spPr>
      </p:pic>
      <p:sp>
        <p:nvSpPr>
          <p:cNvPr id="5" name="Прямоугольник 4"/>
          <p:cNvSpPr/>
          <p:nvPr/>
        </p:nvSpPr>
        <p:spPr>
          <a:xfrm>
            <a:off x="4139952" y="1628801"/>
            <a:ext cx="4824536" cy="4801314"/>
          </a:xfrm>
          <a:prstGeom prst="rect">
            <a:avLst/>
          </a:prstGeom>
        </p:spPr>
        <p:txBody>
          <a:bodyPr wrap="square">
            <a:spAutoFit/>
          </a:bodyPr>
          <a:lstStyle/>
          <a:p>
            <a:r>
              <a:rPr lang="ru-RU" b="1" dirty="0" err="1" smtClean="0">
                <a:latin typeface="Times New Roman" pitchFamily="18" charset="0"/>
                <a:cs typeface="Times New Roman" pitchFamily="18" charset="0"/>
              </a:rPr>
              <a:t>Порфи́рий</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Корне́евич</a:t>
            </a:r>
            <a:r>
              <a:rPr lang="ru-RU" b="1" dirty="0" smtClean="0">
                <a:latin typeface="Times New Roman" pitchFamily="18" charset="0"/>
                <a:cs typeface="Times New Roman" pitchFamily="18" charset="0"/>
              </a:rPr>
              <a:t> </a:t>
            </a:r>
            <a:r>
              <a:rPr lang="ru-RU" b="1" dirty="0" err="1" smtClean="0">
                <a:latin typeface="Times New Roman" pitchFamily="18" charset="0"/>
                <a:cs typeface="Times New Roman" pitchFamily="18" charset="0"/>
              </a:rPr>
              <a:t>Ивано́в</a:t>
            </a:r>
            <a:r>
              <a:rPr lang="ru-RU" dirty="0" smtClean="0">
                <a:latin typeface="Times New Roman" pitchFamily="18" charset="0"/>
                <a:cs typeface="Times New Roman" pitchFamily="18" charset="0"/>
              </a:rPr>
              <a:t>  создатель оздоровительной и духовной системы, распространённой преимущественно на территории бывшего СССР.</a:t>
            </a:r>
          </a:p>
          <a:p>
            <a:r>
              <a:rPr lang="ru-RU" dirty="0" smtClean="0">
                <a:latin typeface="Times New Roman" pitchFamily="18" charset="0"/>
                <a:cs typeface="Times New Roman" pitchFamily="18" charset="0"/>
              </a:rPr>
              <a:t>С 35 лет Иванов, следуя своей идее здоровья и бессмертия, постепенно отказывался от одежды и обуви, пока не стал круглый год ходить босой, одетым только в шорты. В зимнее время демонстрировал незаурядные возможности своего организма переносить любую стужу и мороз. В повседневной жизни практиковал обливания холодной водой, подолгу обходился без пищи и воды, успешно занимался </a:t>
            </a:r>
            <a:r>
              <a:rPr lang="ru-RU" dirty="0" err="1" smtClean="0">
                <a:latin typeface="Times New Roman" pitchFamily="18" charset="0"/>
                <a:cs typeface="Times New Roman" pitchFamily="18" charset="0"/>
              </a:rPr>
              <a:t>целительством</a:t>
            </a:r>
            <a:r>
              <a:rPr lang="ru-RU" dirty="0" smtClean="0">
                <a:latin typeface="Times New Roman" pitchFamily="18" charset="0"/>
                <a:cs typeface="Times New Roman" pitchFamily="18" charset="0"/>
              </a:rPr>
              <a:t> по своей системе, распространял своё учение. «Эксперимент» Иванова продолжался на протяжении 50 лет.</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Известные пропагандисты ЗОЖ</a:t>
            </a:r>
            <a:endParaRPr lang="ru-RU" dirty="0"/>
          </a:p>
        </p:txBody>
      </p:sp>
      <p:sp>
        <p:nvSpPr>
          <p:cNvPr id="3" name="Содержимое 2"/>
          <p:cNvSpPr>
            <a:spLocks noGrp="1"/>
          </p:cNvSpPr>
          <p:nvPr>
            <p:ph sz="quarter" idx="1"/>
          </p:nvPr>
        </p:nvSpPr>
        <p:spPr>
          <a:xfrm>
            <a:off x="4211960" y="1600200"/>
            <a:ext cx="4554088" cy="4495800"/>
          </a:xfrm>
        </p:spPr>
        <p:txBody>
          <a:bodyPr>
            <a:noAutofit/>
          </a:bodyPr>
          <a:lstStyle/>
          <a:p>
            <a:r>
              <a:rPr lang="ru-RU" sz="1800" b="1" dirty="0" err="1" smtClean="0">
                <a:solidFill>
                  <a:schemeClr val="tx2"/>
                </a:solidFill>
                <a:latin typeface="Times New Roman" pitchFamily="18" charset="0"/>
                <a:cs typeface="Times New Roman" pitchFamily="18" charset="0"/>
              </a:rPr>
              <a:t>Влади́мир</a:t>
            </a:r>
            <a:r>
              <a:rPr lang="ru-RU" sz="1800" b="1" dirty="0" smtClean="0">
                <a:solidFill>
                  <a:schemeClr val="tx2"/>
                </a:solidFill>
                <a:latin typeface="Times New Roman" pitchFamily="18" charset="0"/>
                <a:cs typeface="Times New Roman" pitchFamily="18" charset="0"/>
              </a:rPr>
              <a:t> </a:t>
            </a:r>
            <a:r>
              <a:rPr lang="ru-RU" sz="1800" b="1" dirty="0" err="1" smtClean="0">
                <a:solidFill>
                  <a:schemeClr val="tx2"/>
                </a:solidFill>
                <a:latin typeface="Times New Roman" pitchFamily="18" charset="0"/>
                <a:cs typeface="Times New Roman" pitchFamily="18" charset="0"/>
              </a:rPr>
              <a:t>Гео́ргиевич</a:t>
            </a:r>
            <a:r>
              <a:rPr lang="ru-RU" sz="1800" b="1" dirty="0" smtClean="0">
                <a:solidFill>
                  <a:schemeClr val="tx2"/>
                </a:solidFill>
                <a:latin typeface="Times New Roman" pitchFamily="18" charset="0"/>
                <a:cs typeface="Times New Roman" pitchFamily="18" charset="0"/>
              </a:rPr>
              <a:t> </a:t>
            </a:r>
            <a:r>
              <a:rPr lang="ru-RU" sz="1800" b="1" dirty="0" err="1" smtClean="0">
                <a:solidFill>
                  <a:schemeClr val="tx2"/>
                </a:solidFill>
                <a:latin typeface="Times New Roman" pitchFamily="18" charset="0"/>
                <a:cs typeface="Times New Roman" pitchFamily="18" charset="0"/>
              </a:rPr>
              <a:t>Жда́нов</a:t>
            </a:r>
            <a:r>
              <a:rPr lang="ru-RU" sz="1800" dirty="0" smtClean="0">
                <a:solidFill>
                  <a:schemeClr val="tx2"/>
                </a:solidFill>
                <a:latin typeface="Times New Roman" pitchFamily="18" charset="0"/>
                <a:cs typeface="Times New Roman" pitchFamily="18" charset="0"/>
              </a:rPr>
              <a:t>  — российский общественный деятель, председатель Союза борьбы за народную трезвость(СБНТ), популяризатор немедицинского метода избавления от вредных привычек (употребления алкоголя, табака) и метода «естественного» (то есть немедицинского) восстановления зрения (ношение очков Жданов также относит к вредным привычкам), один из авторов проекта Общее дело. Удостоен золотой медали РАЕН им. И. И. Мечникова «За вклад в укрепление здоровья наций», а также награждён медалью РАЕН (ЕАЕН) им. </a:t>
            </a:r>
            <a:r>
              <a:rPr lang="ru-RU" sz="1800" dirty="0" err="1" smtClean="0">
                <a:solidFill>
                  <a:schemeClr val="tx2"/>
                </a:solidFill>
                <a:latin typeface="Times New Roman" pitchFamily="18" charset="0"/>
                <a:cs typeface="Times New Roman" pitchFamily="18" charset="0"/>
              </a:rPr>
              <a:t>Пауля</a:t>
            </a:r>
            <a:r>
              <a:rPr lang="ru-RU" sz="1800" dirty="0" smtClean="0">
                <a:solidFill>
                  <a:schemeClr val="tx2"/>
                </a:solidFill>
                <a:latin typeface="Times New Roman" pitchFamily="18" charset="0"/>
                <a:cs typeface="Times New Roman" pitchFamily="18" charset="0"/>
              </a:rPr>
              <a:t> Эрлиха.</a:t>
            </a:r>
          </a:p>
          <a:p>
            <a:endParaRPr lang="ru-RU" sz="1600" dirty="0">
              <a:latin typeface="Times New Roman" pitchFamily="18" charset="0"/>
              <a:cs typeface="Times New Roman" pitchFamily="18" charset="0"/>
            </a:endParaRPr>
          </a:p>
        </p:txBody>
      </p:sp>
      <p:pic>
        <p:nvPicPr>
          <p:cNvPr id="6" name="Picture 7" descr="C:\Users\2\Desktop\ЖДАНОВ.jpg"/>
          <p:cNvPicPr>
            <a:picLocks noChangeAspect="1" noChangeArrowheads="1"/>
          </p:cNvPicPr>
          <p:nvPr/>
        </p:nvPicPr>
        <p:blipFill>
          <a:blip r:embed="rId3" cstate="print"/>
          <a:srcRect/>
          <a:stretch>
            <a:fillRect/>
          </a:stretch>
        </p:blipFill>
        <p:spPr bwMode="auto">
          <a:xfrm>
            <a:off x="395536" y="1556792"/>
            <a:ext cx="3384376" cy="446449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pic>
        <p:nvPicPr>
          <p:cNvPr id="2050" name="Picture 2" descr="C:\Users\2\Desktop\Новая папка (2)\здо2.jpg"/>
          <p:cNvPicPr>
            <a:picLocks noGrp="1" noChangeAspect="1" noChangeArrowheads="1"/>
          </p:cNvPicPr>
          <p:nvPr>
            <p:ph sz="quarter" idx="1"/>
          </p:nvPr>
        </p:nvPicPr>
        <p:blipFill>
          <a:blip r:embed="rId2" cstate="print"/>
          <a:srcRect/>
          <a:stretch>
            <a:fillRect/>
          </a:stretch>
        </p:blipFill>
        <p:spPr bwMode="auto">
          <a:xfrm>
            <a:off x="0" y="1556792"/>
            <a:ext cx="9144000" cy="530120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612648" y="1600200"/>
            <a:ext cx="5183488" cy="4495800"/>
          </a:xfrm>
        </p:spPr>
        <p:txBody>
          <a:bodyPr>
            <a:normAutofit fontScale="85000" lnSpcReduction="20000"/>
          </a:bodyPr>
          <a:lstStyle/>
          <a:p>
            <a:r>
              <a:rPr lang="ru-RU" dirty="0" smtClean="0">
                <a:solidFill>
                  <a:schemeClr val="tx2"/>
                </a:solidFill>
                <a:latin typeface="Times New Roman" pitchFamily="18" charset="0"/>
                <a:cs typeface="Times New Roman" pitchFamily="18" charset="0"/>
              </a:rPr>
              <a:t>По мнению ученых, регулярная чистка зубов защищает от инфекций не только полость рта. Исследования специалистов из Западной </a:t>
            </a:r>
            <a:r>
              <a:rPr lang="ru-RU" dirty="0" err="1" smtClean="0">
                <a:solidFill>
                  <a:schemeClr val="tx2"/>
                </a:solidFill>
                <a:latin typeface="Times New Roman" pitchFamily="18" charset="0"/>
                <a:cs typeface="Times New Roman" pitchFamily="18" charset="0"/>
              </a:rPr>
              <a:t>Вирджинии</a:t>
            </a:r>
            <a:r>
              <a:rPr lang="ru-RU" dirty="0" smtClean="0">
                <a:solidFill>
                  <a:schemeClr val="tx2"/>
                </a:solidFill>
                <a:latin typeface="Times New Roman" pitchFamily="18" charset="0"/>
                <a:cs typeface="Times New Roman" pitchFamily="18" charset="0"/>
              </a:rPr>
              <a:t>, в которых участвовало 270 пожилых людей, показали, что правильный уход за зубами и деснами оберегает организм человека от многих проблем. В том числе оказывает положительное влияние на работу головного мозга, а именно помогает предотвратить ослабление или потерю памяти</a:t>
            </a:r>
          </a:p>
          <a:p>
            <a:endParaRPr lang="ru-RU" dirty="0">
              <a:solidFill>
                <a:schemeClr val="tx2"/>
              </a:solidFill>
            </a:endParaRPr>
          </a:p>
        </p:txBody>
      </p:sp>
      <p:pic>
        <p:nvPicPr>
          <p:cNvPr id="2050" name="Picture 2" descr="C:\Users\2\Desktop\зубы.jpg"/>
          <p:cNvPicPr>
            <a:picLocks noChangeAspect="1" noChangeArrowheads="1"/>
          </p:cNvPicPr>
          <p:nvPr/>
        </p:nvPicPr>
        <p:blipFill>
          <a:blip r:embed="rId2" cstate="print"/>
          <a:srcRect/>
          <a:stretch>
            <a:fillRect/>
          </a:stretch>
        </p:blipFill>
        <p:spPr bwMode="auto">
          <a:xfrm>
            <a:off x="6156176" y="3573016"/>
            <a:ext cx="2349996" cy="243686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a:xfrm>
            <a:off x="612648" y="1600200"/>
            <a:ext cx="5687544" cy="3917032"/>
          </a:xfrm>
        </p:spPr>
        <p:txBody>
          <a:bodyPr>
            <a:normAutofit fontScale="92500" lnSpcReduction="20000"/>
          </a:bodyPr>
          <a:lstStyle/>
          <a:p>
            <a:r>
              <a:rPr lang="ru-RU" dirty="0" smtClean="0">
                <a:solidFill>
                  <a:schemeClr val="tx2"/>
                </a:solidFill>
                <a:latin typeface="Times New Roman" pitchFamily="18" charset="0"/>
                <a:cs typeface="Times New Roman" pitchFamily="18" charset="0"/>
              </a:rPr>
              <a:t>ЗОЖ бережёт Ваши финансы. Для многих это покажется странным, но на самом деле всё элементарно. Наверно, редко кто подсчитывает в конце месяца сумму, которую потратил на сигареты, пиво, более крепкий алкоголь и пр. А ведь все эти деньги можно было, например, отложить на долгожданную поездку, подарки любимым. ЗОЖ позволяет сделать это.</a:t>
            </a:r>
          </a:p>
          <a:p>
            <a:endParaRPr lang="ru-RU" dirty="0"/>
          </a:p>
        </p:txBody>
      </p:sp>
      <p:pic>
        <p:nvPicPr>
          <p:cNvPr id="1026" name="Picture 2" descr="C:\Users\2\Desktop\финансы.jpg"/>
          <p:cNvPicPr>
            <a:picLocks noChangeAspect="1" noChangeArrowheads="1"/>
          </p:cNvPicPr>
          <p:nvPr/>
        </p:nvPicPr>
        <p:blipFill>
          <a:blip r:embed="rId2" cstate="print"/>
          <a:srcRect/>
          <a:stretch>
            <a:fillRect/>
          </a:stretch>
        </p:blipFill>
        <p:spPr bwMode="auto">
          <a:xfrm>
            <a:off x="6156177" y="2924944"/>
            <a:ext cx="2987824" cy="3933057"/>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a:xfrm>
            <a:off x="179512" y="1844824"/>
            <a:ext cx="5471520" cy="4495800"/>
          </a:xfrm>
        </p:spPr>
        <p:txBody>
          <a:bodyPr>
            <a:normAutofit fontScale="92500" lnSpcReduction="20000"/>
          </a:bodyPr>
          <a:lstStyle/>
          <a:p>
            <a:r>
              <a:rPr lang="ru-RU" dirty="0" smtClean="0">
                <a:solidFill>
                  <a:schemeClr val="tx2"/>
                </a:solidFill>
                <a:latin typeface="Times New Roman" pitchFamily="18" charset="0"/>
                <a:cs typeface="Times New Roman" pitchFamily="18" charset="0"/>
              </a:rPr>
              <a:t>Как ни смешно будет звучать, но просыпаться по будильнику большой стресс для организма. Очень важно для нашего здоровья (не говоря уж о настроении!) выспаться и проснуться естественным образом. Поэтому не обделяйте себя в таком удовольствии как сон. Подойдите к заботам критически, наверняка, половину из них можно отсеять совсем или перенести. </a:t>
            </a:r>
          </a:p>
          <a:p>
            <a:endParaRPr lang="ru-RU" dirty="0">
              <a:solidFill>
                <a:schemeClr val="tx2"/>
              </a:solidFill>
            </a:endParaRPr>
          </a:p>
        </p:txBody>
      </p:sp>
      <p:pic>
        <p:nvPicPr>
          <p:cNvPr id="3074" name="Picture 2" descr="C:\Users\2\Desktop\будильник.jpg"/>
          <p:cNvPicPr>
            <a:picLocks noChangeAspect="1" noChangeArrowheads="1"/>
          </p:cNvPicPr>
          <p:nvPr/>
        </p:nvPicPr>
        <p:blipFill>
          <a:blip r:embed="rId2" cstate="print"/>
          <a:srcRect/>
          <a:stretch>
            <a:fillRect/>
          </a:stretch>
        </p:blipFill>
        <p:spPr bwMode="auto">
          <a:xfrm>
            <a:off x="5724128" y="3212976"/>
            <a:ext cx="3419872" cy="33843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Autofit/>
          </a:bodyPr>
          <a:lstStyle/>
          <a:p>
            <a:r>
              <a:rPr lang="ru-RU" sz="2000" dirty="0" smtClean="0">
                <a:solidFill>
                  <a:schemeClr val="tx2"/>
                </a:solidFill>
                <a:latin typeface="Times New Roman" pitchFamily="18" charset="0"/>
                <a:cs typeface="Times New Roman" pitchFamily="18" charset="0"/>
              </a:rPr>
              <a:t>Большое значение Ломоносов придавал анализу факторов развития и формирования личности молодого человека. Он показал роль наследственности в появлении многочисленного здорового поколения русских людей. Также раскрыл влияние среды, окружения на личность и обратился к проблеме нравственного, полового воспитания молодого и взрослого населения, на создание крепкой, счастливой семьи основанной на любви и уважении “Где любви нет, не надежно и плодородие”, включение молодых людей в трудовую деятельность.</a:t>
            </a:r>
            <a:br>
              <a:rPr lang="ru-RU" sz="2000" dirty="0" smtClean="0">
                <a:solidFill>
                  <a:schemeClr val="tx2"/>
                </a:solidFill>
                <a:latin typeface="Times New Roman" pitchFamily="18" charset="0"/>
                <a:cs typeface="Times New Roman" pitchFamily="18" charset="0"/>
              </a:rPr>
            </a:br>
            <a:r>
              <a:rPr lang="ru-RU" sz="2000" dirty="0" smtClean="0">
                <a:solidFill>
                  <a:schemeClr val="tx2"/>
                </a:solidFill>
                <a:latin typeface="Times New Roman" pitchFamily="18" charset="0"/>
                <a:cs typeface="Times New Roman" pitchFamily="18" charset="0"/>
              </a:rPr>
              <a:t>М.В.Ломоносов обратился к исследованию проблем человека с позиции психологии, физиологии, педагогики в их совокупности. Именно такой подход, по его мнению, позволял получать объективные данные о человеке, которые необходимо знать педагогам. Работа “О сохранении и размножении российского народа”, работы о проблемах воспитания юношества позволяют считать М.Ломоносова первым русским </a:t>
            </a:r>
            <a:r>
              <a:rPr lang="ru-RU" sz="2000" dirty="0" err="1" smtClean="0">
                <a:solidFill>
                  <a:schemeClr val="tx2"/>
                </a:solidFill>
                <a:latin typeface="Times New Roman" pitchFamily="18" charset="0"/>
                <a:cs typeface="Times New Roman" pitchFamily="18" charset="0"/>
              </a:rPr>
              <a:t>валеологом</a:t>
            </a:r>
            <a:r>
              <a:rPr lang="ru-RU" sz="2000" dirty="0" smtClean="0">
                <a:solidFill>
                  <a:schemeClr val="tx2"/>
                </a:solidFill>
                <a:latin typeface="Times New Roman" pitchFamily="18" charset="0"/>
                <a:cs typeface="Times New Roman" pitchFamily="18" charset="0"/>
              </a:rPr>
              <a:t>, изучавшим проблему человека в медико-педагогической совокупности.</a:t>
            </a:r>
            <a:endParaRPr lang="ru-RU" sz="2000" dirty="0">
              <a:solidFill>
                <a:schemeClr val="tx2"/>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a:xfrm>
            <a:off x="612648" y="1600200"/>
            <a:ext cx="4031360" cy="4495800"/>
          </a:xfrm>
        </p:spPr>
        <p:txBody>
          <a:bodyPr/>
          <a:lstStyle/>
          <a:p>
            <a:r>
              <a:rPr lang="ru-RU" dirty="0" smtClean="0">
                <a:solidFill>
                  <a:schemeClr val="tx2"/>
                </a:solidFill>
                <a:latin typeface="Times New Roman" pitchFamily="18" charset="0"/>
                <a:cs typeface="Times New Roman" pitchFamily="18" charset="0"/>
              </a:rPr>
              <a:t>Приверженцы ЗОЖ не дают неурядицам выбить себя из колеи. Они-то знают, что всё поправимо, а паника и опущенные руки главные враги успеха.</a:t>
            </a:r>
          </a:p>
          <a:p>
            <a:endParaRPr lang="ru-RU" dirty="0">
              <a:solidFill>
                <a:schemeClr val="tx2"/>
              </a:solidFill>
            </a:endParaRPr>
          </a:p>
        </p:txBody>
      </p:sp>
      <p:pic>
        <p:nvPicPr>
          <p:cNvPr id="4098" name="Picture 2" descr="C:\Users\2\Desktop\йога1.jpg"/>
          <p:cNvPicPr>
            <a:picLocks noChangeAspect="1" noChangeArrowheads="1"/>
          </p:cNvPicPr>
          <p:nvPr/>
        </p:nvPicPr>
        <p:blipFill>
          <a:blip r:embed="rId2" cstate="print"/>
          <a:srcRect/>
          <a:stretch>
            <a:fillRect/>
          </a:stretch>
        </p:blipFill>
        <p:spPr bwMode="auto">
          <a:xfrm>
            <a:off x="5724128" y="2492896"/>
            <a:ext cx="2736304" cy="4176464"/>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p:txBody>
          <a:bodyPr/>
          <a:lstStyle/>
          <a:p>
            <a:r>
              <a:rPr lang="ru-RU" dirty="0" smtClean="0">
                <a:solidFill>
                  <a:schemeClr val="tx2"/>
                </a:solidFill>
                <a:latin typeface="Times New Roman" pitchFamily="18" charset="0"/>
                <a:cs typeface="Times New Roman" pitchFamily="18" charset="0"/>
              </a:rPr>
              <a:t>Многим из нас известна скорость, с которой мы собираем вещи, опаздывая на работу. А при этом же ещё и тратятся наши нервы. Чтобы избежать утренних авралов, планируйте заранее Ваше пробуждение, сборы и хотя бы первую половину дня. И стресса избежите, и не забудете ничего важного.</a:t>
            </a:r>
          </a:p>
          <a:p>
            <a:endParaRPr lang="ru-RU" dirty="0"/>
          </a:p>
        </p:txBody>
      </p:sp>
      <p:pic>
        <p:nvPicPr>
          <p:cNvPr id="5123" name="Picture 3" descr="C:\Users\2\Desktop\спешеа.jpg"/>
          <p:cNvPicPr>
            <a:picLocks noChangeAspect="1" noChangeArrowheads="1"/>
          </p:cNvPicPr>
          <p:nvPr/>
        </p:nvPicPr>
        <p:blipFill>
          <a:blip r:embed="rId2" cstate="print"/>
          <a:srcRect/>
          <a:stretch>
            <a:fillRect/>
          </a:stretch>
        </p:blipFill>
        <p:spPr bwMode="auto">
          <a:xfrm>
            <a:off x="5220072" y="4221088"/>
            <a:ext cx="3672408" cy="2376264"/>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2\Desktop\нагруз.jpg"/>
          <p:cNvPicPr>
            <a:picLocks noChangeAspect="1" noChangeArrowheads="1"/>
          </p:cNvPicPr>
          <p:nvPr/>
        </p:nvPicPr>
        <p:blipFill>
          <a:blip r:embed="rId2" cstate="print"/>
          <a:srcRect/>
          <a:stretch>
            <a:fillRect/>
          </a:stretch>
        </p:blipFill>
        <p:spPr bwMode="auto">
          <a:xfrm>
            <a:off x="5508104" y="4365104"/>
            <a:ext cx="3635896" cy="1994520"/>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a:xfrm>
            <a:off x="612648" y="1600200"/>
            <a:ext cx="6119592" cy="3629000"/>
          </a:xfrm>
        </p:spPr>
        <p:txBody>
          <a:bodyPr>
            <a:normAutofit fontScale="92500" lnSpcReduction="20000"/>
          </a:bodyPr>
          <a:lstStyle/>
          <a:p>
            <a:r>
              <a:rPr lang="ru-RU" dirty="0" smtClean="0">
                <a:solidFill>
                  <a:schemeClr val="tx2"/>
                </a:solidFill>
                <a:latin typeface="Times New Roman" pitchFamily="18" charset="0"/>
                <a:cs typeface="Times New Roman" pitchFamily="18" charset="0"/>
              </a:rPr>
              <a:t>Для здорового образа жизни очень важна умеренная физическая нагрузка. Чтобы хорошо себя чувствовать, можно даже не посещать специализированные </a:t>
            </a:r>
            <a:r>
              <a:rPr lang="ru-RU" dirty="0" err="1" smtClean="0">
                <a:solidFill>
                  <a:schemeClr val="tx2"/>
                </a:solidFill>
                <a:latin typeface="Times New Roman" pitchFamily="18" charset="0"/>
                <a:cs typeface="Times New Roman" pitchFamily="18" charset="0"/>
              </a:rPr>
              <a:t>фитнесс-центры</a:t>
            </a:r>
            <a:r>
              <a:rPr lang="ru-RU" dirty="0" smtClean="0">
                <a:solidFill>
                  <a:schemeClr val="tx2"/>
                </a:solidFill>
                <a:latin typeface="Times New Roman" pitchFamily="18" charset="0"/>
                <a:cs typeface="Times New Roman" pitchFamily="18" charset="0"/>
              </a:rPr>
              <a:t>. Достаточно уделять себе по 15 минут утром и вечером. В начале дня необходимо растягивать ноги, спину, плечи. К вечерней гимнастике стоит добавить силовые упражнения. </a:t>
            </a:r>
          </a:p>
          <a:p>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Интересные факты о ЗОЖ</a:t>
            </a:r>
            <a:endParaRPr lang="ru-RU" dirty="0"/>
          </a:p>
        </p:txBody>
      </p:sp>
      <p:sp>
        <p:nvSpPr>
          <p:cNvPr id="3" name="Содержимое 2"/>
          <p:cNvSpPr>
            <a:spLocks noGrp="1"/>
          </p:cNvSpPr>
          <p:nvPr>
            <p:ph sz="quarter" idx="1"/>
          </p:nvPr>
        </p:nvSpPr>
        <p:spPr/>
        <p:txBody>
          <a:bodyPr/>
          <a:lstStyle/>
          <a:p>
            <a:r>
              <a:rPr lang="ru-RU" dirty="0" smtClean="0">
                <a:solidFill>
                  <a:schemeClr val="tx2"/>
                </a:solidFill>
                <a:latin typeface="Times New Roman" pitchFamily="18" charset="0"/>
                <a:cs typeface="Times New Roman" pitchFamily="18" charset="0"/>
              </a:rPr>
              <a:t>Наследственность оказывает влияние на предрасположенность к заболеваниям. Стоит помнить, что болезни развиваются лишь в благоприятных для них условиях. Зачастую, их мы создаём сами. Так что, всё в наших руках.</a:t>
            </a:r>
          </a:p>
          <a:p>
            <a:endParaRPr lang="ru-RU" dirty="0"/>
          </a:p>
        </p:txBody>
      </p:sp>
      <p:pic>
        <p:nvPicPr>
          <p:cNvPr id="4" name="Picture 2" descr="C:\Users\2\Desktop\Новая папка (2)\зд9.jpg"/>
          <p:cNvPicPr>
            <a:picLocks noChangeAspect="1" noChangeArrowheads="1"/>
          </p:cNvPicPr>
          <p:nvPr/>
        </p:nvPicPr>
        <p:blipFill>
          <a:blip r:embed="rId2" cstate="print"/>
          <a:srcRect/>
          <a:stretch>
            <a:fillRect/>
          </a:stretch>
        </p:blipFill>
        <p:spPr bwMode="auto">
          <a:xfrm>
            <a:off x="4211960" y="3933056"/>
            <a:ext cx="4693816" cy="262686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6">
                    <a:lumMod val="50000"/>
                  </a:schemeClr>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Результаты соц.опроса    </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612648" y="1340768"/>
            <a:ext cx="8153400" cy="4755232"/>
          </a:xfrm>
        </p:spPr>
        <p:txBody>
          <a:bodyPr>
            <a:normAutofit fontScale="25000" lnSpcReduction="20000"/>
          </a:bodyPr>
          <a:lstStyle/>
          <a:p>
            <a:pPr>
              <a:buNone/>
            </a:pPr>
            <a:endParaRPr lang="ru-RU" sz="8600" dirty="0" smtClean="0">
              <a:latin typeface="Times New Roman" pitchFamily="18" charset="0"/>
              <a:cs typeface="Times New Roman" pitchFamily="18" charset="0"/>
            </a:endParaRPr>
          </a:p>
          <a:p>
            <a:r>
              <a:rPr lang="ru-RU" sz="8600" dirty="0" smtClean="0">
                <a:solidFill>
                  <a:schemeClr val="tx2"/>
                </a:solidFill>
                <a:latin typeface="Times New Roman" pitchFamily="18" charset="0"/>
                <a:cs typeface="Times New Roman" pitchFamily="18" charset="0"/>
              </a:rPr>
              <a:t>«Здоровый образ жизни – это правильное питание, занятия спортом, соблюдение режима дня,» - такой вывод сделали 77 % пятиклассников, а остальные считают, что здоровый образ жизни – это только полноценное питание и отсутствие вредных привычек.</a:t>
            </a:r>
          </a:p>
          <a:p>
            <a:r>
              <a:rPr lang="ru-RU" sz="8600" dirty="0" smtClean="0">
                <a:solidFill>
                  <a:schemeClr val="tx2"/>
                </a:solidFill>
                <a:latin typeface="Times New Roman" pitchFamily="18" charset="0"/>
                <a:cs typeface="Times New Roman" pitchFamily="18" charset="0"/>
              </a:rPr>
              <a:t>Таким образом, я выяснила, что все ученики правильно понимают, что такое здоровый образ жизни, 100 % опрошенных знают «вредные» продукты, занимаются в спортивных секциях и проводят много времени на свежем воздухе, но чем старше они становятся, тем чаще забывают о том, что может нанести вред их здоровью. Социологический опрос показал, что взрослые чаще не курят в присутствии маленьких детей, чем в присутствии подростков.</a:t>
            </a:r>
          </a:p>
          <a:p>
            <a:pPr>
              <a:buNone/>
            </a:pPr>
            <a:r>
              <a:rPr lang="ru-RU" sz="8600" dirty="0" smtClean="0">
                <a:solidFill>
                  <a:schemeClr val="tx2"/>
                </a:solidFill>
                <a:latin typeface="Times New Roman" pitchFamily="18" charset="0"/>
                <a:cs typeface="Times New Roman" pitchFamily="18" charset="0"/>
              </a:rPr>
              <a:t>                 </a:t>
            </a:r>
            <a:endParaRPr lang="ru-RU" dirty="0">
              <a:solidFill>
                <a:schemeClr val="tx2"/>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Результаты соц.опроса </a:t>
            </a:r>
            <a:endParaRPr lang="ru-RU" dirty="0"/>
          </a:p>
        </p:txBody>
      </p:sp>
      <p:sp>
        <p:nvSpPr>
          <p:cNvPr id="3" name="Содержимое 2"/>
          <p:cNvSpPr>
            <a:spLocks noGrp="1"/>
          </p:cNvSpPr>
          <p:nvPr>
            <p:ph sz="quarter" idx="1"/>
          </p:nvPr>
        </p:nvSpPr>
        <p:spPr/>
        <p:txBody>
          <a:bodyPr>
            <a:normAutofit fontScale="62500" lnSpcReduction="20000"/>
          </a:bodyPr>
          <a:lstStyle/>
          <a:p>
            <a:r>
              <a:rPr lang="ru-RU" sz="3200" dirty="0" smtClean="0">
                <a:latin typeface="Times New Roman" pitchFamily="18" charset="0"/>
                <a:cs typeface="Times New Roman" pitchFamily="18" charset="0"/>
              </a:rPr>
              <a:t> </a:t>
            </a:r>
            <a:r>
              <a:rPr lang="ru-RU" sz="3200" dirty="0" smtClean="0">
                <a:solidFill>
                  <a:schemeClr val="tx2"/>
                </a:solidFill>
                <a:latin typeface="Times New Roman" pitchFamily="18" charset="0"/>
                <a:cs typeface="Times New Roman" pitchFamily="18" charset="0"/>
              </a:rPr>
              <a:t>Если человек дышит чистым воздухом, правильно организует труд и отдых, занимается спортом, правильно питается, если у него нет вредных привычек, то такого человека можно назвать кузнецом собственного здоровья.</a:t>
            </a:r>
          </a:p>
          <a:p>
            <a:r>
              <a:rPr lang="ru-RU" sz="3200" dirty="0" smtClean="0">
                <a:solidFill>
                  <a:schemeClr val="tx2"/>
                </a:solidFill>
                <a:latin typeface="Times New Roman" pitchFamily="18" charset="0"/>
                <a:cs typeface="Times New Roman" pitchFamily="18" charset="0"/>
              </a:rPr>
              <a:t>Каждый из нас еще сам себе и доктор. Мы знаем о себе всё: сколько часов сна делает нас бодрым, какую пищу не принимает наш организм, какие привычки губят наше здоровье. Быть здоровым – это значит, с самого раннего детства научиться вести здоровый образ жизни, который включает в себя:  режим дня, достаточный отдых, здоровый сон (9-10 часов), систематические физкультурные занятия, закаливание, физический труд, соблюдение правил личной гигиены, отсутствие вредных привычек, и, конечно же, правильное питание. Не всегда мы питаемся так, как требует наш организм. Одному хочется целый день есть только шоколадки, другой всё время что-то жуёт, а во время обеда капризничает: «Это – не буду, это не хочу!» Неправильное питание плохо влияет на здоровье.</a:t>
            </a:r>
          </a:p>
          <a:p>
            <a:pPr>
              <a:buNone/>
            </a:pPr>
            <a:r>
              <a:rPr lang="ru-RU" sz="3200" dirty="0" smtClean="0">
                <a:solidFill>
                  <a:schemeClr val="tx2"/>
                </a:solidFill>
                <a:latin typeface="Times New Roman" pitchFamily="18" charset="0"/>
                <a:cs typeface="Times New Roman" pitchFamily="18" charset="0"/>
              </a:rPr>
              <a:t>               </a:t>
            </a:r>
            <a:endParaRPr lang="ru-RU" dirty="0" smtClean="0">
              <a:solidFill>
                <a:schemeClr val="tx2"/>
              </a:solidFill>
            </a:endParaRPr>
          </a:p>
          <a:p>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6">
                    <a:lumMod val="50000"/>
                  </a:schemeClr>
                </a:solidFill>
                <a:latin typeface="Times New Roman" pitchFamily="18" charset="0"/>
                <a:cs typeface="Times New Roman" pitchFamily="18" charset="0"/>
              </a:rPr>
              <a:t>       </a:t>
            </a:r>
            <a:r>
              <a:rPr lang="ru-RU" b="1" dirty="0" smtClean="0">
                <a:latin typeface="Times New Roman" pitchFamily="18" charset="0"/>
                <a:cs typeface="Times New Roman" pitchFamily="18" charset="0"/>
              </a:rPr>
              <a:t>Результаты соц.опроса </a:t>
            </a:r>
            <a:endParaRPr lang="ru-RU" dirty="0"/>
          </a:p>
        </p:txBody>
      </p:sp>
      <p:sp>
        <p:nvSpPr>
          <p:cNvPr id="3" name="Содержимое 2"/>
          <p:cNvSpPr>
            <a:spLocks noGrp="1"/>
          </p:cNvSpPr>
          <p:nvPr>
            <p:ph sz="quarter" idx="1"/>
          </p:nvPr>
        </p:nvSpPr>
        <p:spPr/>
        <p:txBody>
          <a:bodyPr>
            <a:normAutofit fontScale="25000" lnSpcReduction="20000"/>
          </a:bodyPr>
          <a:lstStyle/>
          <a:p>
            <a:r>
              <a:rPr lang="ru-RU" sz="9600" dirty="0" smtClean="0">
                <a:solidFill>
                  <a:schemeClr val="tx2"/>
                </a:solidFill>
                <a:latin typeface="Times New Roman" pitchFamily="18" charset="0"/>
                <a:cs typeface="Times New Roman" pitchFamily="18" charset="0"/>
              </a:rPr>
              <a:t>Каждый из нас еще сам себе и доктор. Мы знаем о себе всё: сколько часов сна делает нас бодрым, какую пищу не принимает наш организм, какие привычки губят наше здоровье. Быть здоровым – это значит, с самого раннего детства научиться вести здоровый образ жизни, который включает в себя:  режим дня, достаточный отдых, здоровый сон (9-10 часов), систематические физкультурные занятия, закаливание, физический труд, соблюдение правил личной гигиены, отсутствие вредных привычек, и, конечно же, правильное питание. Не всегда мы питаемся так, как требует наш организм. Одному хочется целый день есть только шоколадки, другой всё время что-то жуёт, а во время обеда капризничает: «Это – не буду, это не хочу!» Неправильное питание плохо влияет на здоровье.</a:t>
            </a:r>
          </a:p>
          <a:p>
            <a:pPr>
              <a:buNone/>
            </a:pPr>
            <a:r>
              <a:rPr lang="ru-RU" sz="2800" dirty="0" smtClean="0">
                <a:solidFill>
                  <a:schemeClr val="tx2"/>
                </a:solidFill>
                <a:latin typeface="Times New Roman" pitchFamily="18" charset="0"/>
                <a:cs typeface="Times New Roman" pitchFamily="18" charset="0"/>
              </a:rPr>
              <a:t>               </a:t>
            </a:r>
            <a:endParaRPr lang="ru-RU" dirty="0" smtClean="0">
              <a:solidFill>
                <a:schemeClr val="tx2"/>
              </a:solidFill>
            </a:endParaRPr>
          </a:p>
          <a:p>
            <a:pPr>
              <a:buNone/>
            </a:pP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sz="2800" dirty="0" smtClean="0">
                <a:latin typeface="Times New Roman" pitchFamily="18" charset="0"/>
                <a:cs typeface="Times New Roman" pitchFamily="18" charset="0"/>
              </a:rPr>
              <a:t> </a:t>
            </a:r>
            <a:r>
              <a:rPr lang="ru-RU" sz="2800" dirty="0" smtClean="0">
                <a:solidFill>
                  <a:schemeClr val="tx2"/>
                </a:solidFill>
                <a:latin typeface="Times New Roman" pitchFamily="18" charset="0"/>
                <a:cs typeface="Times New Roman" pitchFamily="18" charset="0"/>
              </a:rPr>
              <a:t> Для того чтобы прожить дольше, запомните следующие правила:</a:t>
            </a:r>
          </a:p>
          <a:p>
            <a:r>
              <a:rPr lang="ru-RU" sz="2800" dirty="0" smtClean="0">
                <a:solidFill>
                  <a:schemeClr val="tx2"/>
                </a:solidFill>
                <a:latin typeface="Times New Roman" pitchFamily="18" charset="0"/>
                <a:cs typeface="Times New Roman" pitchFamily="18" charset="0"/>
              </a:rPr>
              <a:t>Живите в определенном режиме труда, отдыха, питания.</a:t>
            </a:r>
          </a:p>
          <a:p>
            <a:r>
              <a:rPr lang="ru-RU" sz="2800" dirty="0" smtClean="0">
                <a:solidFill>
                  <a:schemeClr val="tx2"/>
                </a:solidFill>
                <a:latin typeface="Times New Roman" pitchFamily="18" charset="0"/>
                <a:cs typeface="Times New Roman" pitchFamily="18" charset="0"/>
              </a:rPr>
              <a:t>Начинайте день с утренней зарядки!</a:t>
            </a:r>
          </a:p>
          <a:p>
            <a:r>
              <a:rPr lang="ru-RU" sz="2800" dirty="0" smtClean="0">
                <a:solidFill>
                  <a:schemeClr val="tx2"/>
                </a:solidFill>
                <a:latin typeface="Times New Roman" pitchFamily="18" charset="0"/>
                <a:cs typeface="Times New Roman" pitchFamily="18" charset="0"/>
              </a:rPr>
              <a:t>Не  становитесь рабами </a:t>
            </a:r>
            <a:r>
              <a:rPr lang="ru-RU" sz="2800" dirty="0" err="1" smtClean="0">
                <a:solidFill>
                  <a:schemeClr val="tx2"/>
                </a:solidFill>
                <a:latin typeface="Times New Roman" pitchFamily="18" charset="0"/>
                <a:cs typeface="Times New Roman" pitchFamily="18" charset="0"/>
              </a:rPr>
              <a:t>телевидения,компьютера</a:t>
            </a:r>
            <a:r>
              <a:rPr lang="ru-RU" sz="2800" dirty="0" smtClean="0">
                <a:solidFill>
                  <a:schemeClr val="tx2"/>
                </a:solidFill>
                <a:latin typeface="Times New Roman" pitchFamily="18" charset="0"/>
                <a:cs typeface="Times New Roman" pitchFamily="18" charset="0"/>
              </a:rPr>
              <a:t>!</a:t>
            </a:r>
          </a:p>
          <a:p>
            <a:r>
              <a:rPr lang="ru-RU" sz="2800" dirty="0" smtClean="0">
                <a:solidFill>
                  <a:schemeClr val="tx2"/>
                </a:solidFill>
                <a:latin typeface="Times New Roman" pitchFamily="18" charset="0"/>
                <a:cs typeface="Times New Roman" pitchFamily="18" charset="0"/>
              </a:rPr>
              <a:t>Откажись от вредных привычек!</a:t>
            </a:r>
          </a:p>
          <a:p>
            <a:r>
              <a:rPr lang="ru-RU" sz="2800" dirty="0" smtClean="0">
                <a:solidFill>
                  <a:schemeClr val="tx2"/>
                </a:solidFill>
                <a:latin typeface="Times New Roman" pitchFamily="18" charset="0"/>
                <a:cs typeface="Times New Roman" pitchFamily="18" charset="0"/>
              </a:rPr>
              <a:t>и              </a:t>
            </a:r>
            <a:r>
              <a:rPr lang="ru-RU" sz="2800" b="1" dirty="0" smtClean="0">
                <a:solidFill>
                  <a:schemeClr val="tx2"/>
                </a:solidFill>
                <a:latin typeface="Times New Roman" pitchFamily="18" charset="0"/>
                <a:cs typeface="Times New Roman" pitchFamily="18" charset="0"/>
              </a:rPr>
              <a:t>БУДЬТЕ ЗДОРОВЫ!!!</a:t>
            </a:r>
            <a:endParaRPr lang="ru-RU" b="1" dirty="0">
              <a:solidFill>
                <a:schemeClr val="tx2"/>
              </a:solidFill>
            </a:endParaRPr>
          </a:p>
        </p:txBody>
      </p:sp>
      <p:pic>
        <p:nvPicPr>
          <p:cNvPr id="2051" name="Picture 3" descr="C:\Users\2\Desktop\Новая папка (2)\здо14.jpg"/>
          <p:cNvPicPr>
            <a:picLocks noChangeAspect="1" noChangeArrowheads="1"/>
          </p:cNvPicPr>
          <p:nvPr/>
        </p:nvPicPr>
        <p:blipFill>
          <a:blip r:embed="rId2" cstate="print"/>
          <a:srcRect/>
          <a:stretch>
            <a:fillRect/>
          </a:stretch>
        </p:blipFill>
        <p:spPr bwMode="auto">
          <a:xfrm>
            <a:off x="6300192" y="4725144"/>
            <a:ext cx="2843808" cy="213285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2\Desktop\5fitnes.jpg"/>
          <p:cNvPicPr>
            <a:picLocks noChangeAspect="1" noChangeArrowheads="1"/>
          </p:cNvPicPr>
          <p:nvPr/>
        </p:nvPicPr>
        <p:blipFill>
          <a:blip r:embed="rId2" cstate="print"/>
          <a:srcRect/>
          <a:stretch>
            <a:fillRect/>
          </a:stretch>
        </p:blipFill>
        <p:spPr bwMode="auto">
          <a:xfrm>
            <a:off x="5436096" y="2204864"/>
            <a:ext cx="3456384" cy="3888432"/>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Значение ЗОЖ</a:t>
            </a:r>
            <a:endParaRPr lang="ru-RU" dirty="0"/>
          </a:p>
        </p:txBody>
      </p:sp>
      <p:sp>
        <p:nvSpPr>
          <p:cNvPr id="3" name="Содержимое 2"/>
          <p:cNvSpPr>
            <a:spLocks noGrp="1"/>
          </p:cNvSpPr>
          <p:nvPr>
            <p:ph sz="quarter" idx="1"/>
          </p:nvPr>
        </p:nvSpPr>
        <p:spPr>
          <a:xfrm>
            <a:off x="612648" y="1600200"/>
            <a:ext cx="4895456" cy="4495800"/>
          </a:xfrm>
        </p:spPr>
        <p:txBody>
          <a:bodyPr>
            <a:normAutofit fontScale="85000" lnSpcReduction="20000"/>
          </a:bodyPr>
          <a:lstStyle/>
          <a:p>
            <a:pPr>
              <a:buNone/>
            </a:pPr>
            <a:r>
              <a:rPr lang="ru-RU" dirty="0" smtClean="0"/>
              <a:t> </a:t>
            </a:r>
          </a:p>
          <a:p>
            <a:r>
              <a:rPr lang="ru-RU" dirty="0" smtClean="0">
                <a:solidFill>
                  <a:schemeClr val="tx2"/>
                </a:solidFill>
                <a:latin typeface="Times New Roman" pitchFamily="18" charset="0"/>
                <a:cs typeface="Times New Roman" pitchFamily="18" charset="0"/>
              </a:rPr>
              <a:t>Здоровый образ жизни (ЗОЖ) — образ жизни отдельного человека с целью профилактики болезней и укрепления здоровья.</a:t>
            </a:r>
          </a:p>
          <a:p>
            <a:pPr>
              <a:buNone/>
            </a:pPr>
            <a:r>
              <a:rPr lang="ru-RU" dirty="0" smtClean="0">
                <a:solidFill>
                  <a:schemeClr val="tx2"/>
                </a:solidFill>
                <a:latin typeface="Times New Roman" pitchFamily="18" charset="0"/>
                <a:cs typeface="Times New Roman" pitchFamily="18" charset="0"/>
              </a:rPr>
              <a:t> </a:t>
            </a:r>
          </a:p>
          <a:p>
            <a:r>
              <a:rPr lang="ru-RU" dirty="0" smtClean="0">
                <a:solidFill>
                  <a:schemeClr val="tx2"/>
                </a:solidFill>
                <a:latin typeface="Times New Roman" pitchFamily="18" charset="0"/>
                <a:cs typeface="Times New Roman" pitchFamily="18" charset="0"/>
              </a:rPr>
              <a:t>Здоровый образ жизни является предпосылкой для развития других сторон жизнедеятельности человека, достижения им активного долголетия.</a:t>
            </a:r>
          </a:p>
          <a:p>
            <a:endParaRPr lang="ru-RU" dirty="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2\Desktop\79410864_d38509c4e863.png"/>
          <p:cNvPicPr>
            <a:picLocks noChangeAspect="1" noChangeArrowheads="1"/>
          </p:cNvPicPr>
          <p:nvPr/>
        </p:nvPicPr>
        <p:blipFill>
          <a:blip r:embed="rId2" cstate="print"/>
          <a:srcRect/>
          <a:stretch>
            <a:fillRect/>
          </a:stretch>
        </p:blipFill>
        <p:spPr bwMode="auto">
          <a:xfrm>
            <a:off x="3779912" y="1628800"/>
            <a:ext cx="5364088" cy="4848200"/>
          </a:xfrm>
          <a:prstGeom prst="rect">
            <a:avLst/>
          </a:prstGeom>
          <a:noFill/>
        </p:spPr>
      </p:pic>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Значение ЗОЖ</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0" y="1600200"/>
            <a:ext cx="4427984" cy="4925144"/>
          </a:xfrm>
        </p:spPr>
        <p:txBody>
          <a:bodyPr>
            <a:normAutofit/>
          </a:bodyPr>
          <a:lstStyle/>
          <a:p>
            <a:r>
              <a:rPr lang="ru-RU" sz="2000" dirty="0" smtClean="0">
                <a:solidFill>
                  <a:schemeClr val="tx2"/>
                </a:solidFill>
                <a:latin typeface="Times New Roman" pitchFamily="18" charset="0"/>
                <a:cs typeface="Times New Roman" pitchFamily="18" charset="0"/>
              </a:rPr>
              <a:t>Здоровый образ жизни - это система поведения человека для достижения благополучия для себя, семьи и государства». Только при благополучии этой триады человек может быть счастлив. Во все времена у всех народов мира непреходящей ценностью человека и общества являлось и является физическое и психическое здоровье. </a:t>
            </a:r>
            <a:endParaRPr lang="ru-RU" sz="2000"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2\Desktop\ancient-egyptian-medicine-2.jpg"/>
          <p:cNvPicPr>
            <a:picLocks noChangeAspect="1" noChangeArrowheads="1"/>
          </p:cNvPicPr>
          <p:nvPr/>
        </p:nvPicPr>
        <p:blipFill>
          <a:blip r:embed="rId2" cstate="print"/>
          <a:srcRect/>
          <a:stretch>
            <a:fillRect/>
          </a:stretch>
        </p:blipFill>
        <p:spPr bwMode="auto">
          <a:xfrm>
            <a:off x="4499992" y="3068960"/>
            <a:ext cx="4644008" cy="3528392"/>
          </a:xfrm>
          <a:prstGeom prst="rect">
            <a:avLst/>
          </a:prstGeom>
          <a:noFill/>
        </p:spPr>
      </p:pic>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Значение ЗОЖ</a:t>
            </a:r>
            <a:endParaRPr lang="ru-RU" dirty="0"/>
          </a:p>
        </p:txBody>
      </p:sp>
      <p:sp>
        <p:nvSpPr>
          <p:cNvPr id="3" name="Содержимое 2"/>
          <p:cNvSpPr>
            <a:spLocks noGrp="1"/>
          </p:cNvSpPr>
          <p:nvPr>
            <p:ph sz="quarter" idx="1"/>
          </p:nvPr>
        </p:nvSpPr>
        <p:spPr>
          <a:xfrm>
            <a:off x="251520" y="1600200"/>
            <a:ext cx="4320480" cy="4853136"/>
          </a:xfrm>
        </p:spPr>
        <p:txBody>
          <a:bodyPr>
            <a:normAutofit fontScale="55000" lnSpcReduction="20000"/>
          </a:bodyPr>
          <a:lstStyle/>
          <a:p>
            <a:r>
              <a:rPr lang="ru-RU" sz="3800" dirty="0" smtClean="0">
                <a:solidFill>
                  <a:schemeClr val="tx2"/>
                </a:solidFill>
                <a:latin typeface="Times New Roman" pitchFamily="18" charset="0"/>
                <a:cs typeface="Times New Roman" pitchFamily="18" charset="0"/>
              </a:rPr>
              <a:t>Еще в древности оно понималось врачами и философами как главное условие свободной деятельности человека, его совершенства. Уже тогда выявились и закрепились приемы лечения и защиты болезней, составившие народную медицину и гигиену, непосредственным образом вписывались в жизнедеятельность людей, корректируясь и совершенствуясь под влиянием на здоровье человека характера труда, привычек, верований, мыслей, эмоций.</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Элементы  ЗОЖ</a:t>
            </a:r>
            <a:endParaRPr lang="ru-RU" b="1" dirty="0">
              <a:latin typeface="Times New Roman" pitchFamily="18" charset="0"/>
              <a:cs typeface="Times New Roman" pitchFamily="18" charset="0"/>
            </a:endParaRPr>
          </a:p>
        </p:txBody>
      </p:sp>
      <p:pic>
        <p:nvPicPr>
          <p:cNvPr id="1028" name="Picture 4" descr="C:\Users\2\Desktop\Новая папка (2)\здоро.jpg"/>
          <p:cNvPicPr>
            <a:picLocks noGrp="1" noChangeAspect="1" noChangeArrowheads="1"/>
          </p:cNvPicPr>
          <p:nvPr>
            <p:ph sz="quarter" idx="1"/>
          </p:nvPr>
        </p:nvPicPr>
        <p:blipFill>
          <a:blip r:embed="rId2" cstate="print"/>
          <a:srcRect/>
          <a:stretch>
            <a:fillRect/>
          </a:stretch>
        </p:blipFill>
        <p:spPr bwMode="auto">
          <a:xfrm>
            <a:off x="179512" y="1600200"/>
            <a:ext cx="8712968" cy="5257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            Элементы ЗОЖ</a:t>
            </a:r>
            <a:endParaRPr lang="ru-RU" b="1" dirty="0">
              <a:latin typeface="Times New Roman" pitchFamily="18" charset="0"/>
              <a:cs typeface="Times New Roman" pitchFamily="18" charset="0"/>
            </a:endParaRPr>
          </a:p>
        </p:txBody>
      </p:sp>
      <p:sp>
        <p:nvSpPr>
          <p:cNvPr id="3" name="Содержимое 2"/>
          <p:cNvSpPr>
            <a:spLocks noGrp="1"/>
          </p:cNvSpPr>
          <p:nvPr>
            <p:ph sz="quarter" idx="1"/>
          </p:nvPr>
        </p:nvSpPr>
        <p:spPr>
          <a:xfrm>
            <a:off x="612648" y="1600200"/>
            <a:ext cx="8153400" cy="5933256"/>
          </a:xfrm>
        </p:spPr>
        <p:txBody>
          <a:bodyPr>
            <a:normAutofit fontScale="40000" lnSpcReduction="20000"/>
          </a:bodyPr>
          <a:lstStyle/>
          <a:p>
            <a:r>
              <a:rPr lang="ru-RU" sz="8000" dirty="0" smtClean="0">
                <a:solidFill>
                  <a:schemeClr val="tx2"/>
                </a:solidFill>
                <a:latin typeface="Times New Roman" pitchFamily="18" charset="0"/>
                <a:cs typeface="Times New Roman" pitchFamily="18" charset="0"/>
              </a:rPr>
              <a:t>Здоровый образ жизни — это реализация комплекса действий во всех основных формах жизнедеятельности человека: трудовой, общественной, семейно-бытовой, </a:t>
            </a:r>
            <a:r>
              <a:rPr lang="ru-RU" sz="8000" dirty="0" err="1" smtClean="0">
                <a:solidFill>
                  <a:schemeClr val="tx2"/>
                </a:solidFill>
                <a:latin typeface="Times New Roman" pitchFamily="18" charset="0"/>
                <a:cs typeface="Times New Roman" pitchFamily="18" charset="0"/>
              </a:rPr>
              <a:t>досуговой</a:t>
            </a:r>
            <a:r>
              <a:rPr lang="ru-RU" sz="8000" dirty="0" smtClean="0">
                <a:solidFill>
                  <a:schemeClr val="tx2"/>
                </a:solidFill>
                <a:latin typeface="Times New Roman" pitchFamily="18" charset="0"/>
                <a:cs typeface="Times New Roman" pitchFamily="18" charset="0"/>
              </a:rPr>
              <a:t>.</a:t>
            </a:r>
          </a:p>
          <a:p>
            <a:r>
              <a:rPr lang="ru-RU" sz="8000" dirty="0" smtClean="0">
                <a:solidFill>
                  <a:schemeClr val="tx2"/>
                </a:solidFill>
                <a:latin typeface="Times New Roman" pitchFamily="18" charset="0"/>
                <a:cs typeface="Times New Roman" pitchFamily="18" charset="0"/>
              </a:rPr>
              <a:t>В узком биологическом смысле речь идет о физиологических адаптационных возможностях человека к воздействиям внешней среды и изменениям состояний внутренней среды, что включает в себя разные составляющие, но большинство из них считают базовыми:</a:t>
            </a:r>
          </a:p>
          <a:p>
            <a:pPr>
              <a:buNone/>
            </a:pPr>
            <a:r>
              <a:rPr lang="ru-RU" sz="8000" dirty="0" smtClean="0">
                <a:solidFill>
                  <a:schemeClr val="tx2"/>
                </a:solidFill>
                <a:latin typeface="Times New Roman" pitchFamily="18" charset="0"/>
                <a:cs typeface="Times New Roman" pitchFamily="18" charset="0"/>
              </a:rPr>
              <a:t> </a:t>
            </a:r>
          </a:p>
          <a:p>
            <a:pPr>
              <a:buNone/>
            </a:pPr>
            <a:r>
              <a:rPr lang="ru-RU" sz="3300" dirty="0" smtClean="0">
                <a:solidFill>
                  <a:schemeClr val="accent6">
                    <a:lumMod val="50000"/>
                  </a:schemeClr>
                </a:solidFill>
                <a:latin typeface="Times New Roman" pitchFamily="18" charset="0"/>
                <a:cs typeface="Times New Roman" pitchFamily="18" charset="0"/>
              </a:rPr>
              <a:t>.</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04664"/>
            <a:ext cx="7650432" cy="648072"/>
          </a:xfrm>
        </p:spPr>
        <p:txBody>
          <a:bodyPr>
            <a:normAutofit fontScale="90000"/>
          </a:bodyPr>
          <a:lstStyle/>
          <a:p>
            <a:r>
              <a:rPr lang="ru-RU" dirty="0" smtClean="0">
                <a:solidFill>
                  <a:schemeClr val="accent6">
                    <a:lumMod val="50000"/>
                  </a:schemeClr>
                </a:solidFill>
                <a:latin typeface="Times New Roman" pitchFamily="18" charset="0"/>
                <a:cs typeface="Times New Roman" pitchFamily="18" charset="0"/>
              </a:rPr>
              <a:t>   </a:t>
            </a:r>
            <a:r>
              <a:rPr lang="ru-RU" sz="4000" dirty="0" smtClean="0">
                <a:latin typeface="Times New Roman" pitchFamily="18" charset="0"/>
                <a:cs typeface="Times New Roman" pitchFamily="18" charset="0"/>
              </a:rPr>
              <a:t>- воспитание с раннего детства          здоровых привычек и навыков;</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2050" name="Picture 2" descr="C:\Users\2\Desktop\Новая папка (2)\пит.jpg"/>
          <p:cNvPicPr>
            <a:picLocks noGrp="1" noChangeAspect="1" noChangeArrowheads="1"/>
          </p:cNvPicPr>
          <p:nvPr>
            <p:ph sz="quarter" idx="1"/>
          </p:nvPr>
        </p:nvPicPr>
        <p:blipFill>
          <a:blip r:embed="rId2" cstate="print"/>
          <a:srcRect/>
          <a:stretch>
            <a:fillRect/>
          </a:stretch>
        </p:blipFill>
        <p:spPr bwMode="auto">
          <a:xfrm>
            <a:off x="899592" y="1556792"/>
            <a:ext cx="7776863" cy="511256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TotalTime>
  <Words>1128</Words>
  <Application>Microsoft Office PowerPoint</Application>
  <PresentationFormat>Экран (4:3)</PresentationFormat>
  <Paragraphs>84</Paragraphs>
  <Slides>37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Обычная</vt:lpstr>
      <vt:lpstr>  презентация на тему: «МЫ ЗА здоровый образ жизни!»     </vt:lpstr>
      <vt:lpstr>Слайд 2</vt:lpstr>
      <vt:lpstr>Слайд 3</vt:lpstr>
      <vt:lpstr>            Значение ЗОЖ</vt:lpstr>
      <vt:lpstr>            Значение ЗОЖ</vt:lpstr>
      <vt:lpstr>            Значение ЗОЖ</vt:lpstr>
      <vt:lpstr>            Элементы  ЗОЖ</vt:lpstr>
      <vt:lpstr>            Элементы ЗОЖ</vt:lpstr>
      <vt:lpstr>   - воспитание с раннего детства          здоровых привычек и навыков; </vt:lpstr>
      <vt:lpstr>- окружающая среда: безопасная и благоприятная для обитания, знания  о влиянии окружающих предметов на здоровье; </vt:lpstr>
      <vt:lpstr>- отказ от курения, употребления наркотиков, употребления алкоголя</vt:lpstr>
      <vt:lpstr> - питание: умеренное, соответствующее физиологическим особенностям конкретного человека, информированность о качестве употребляемых продуктов; </vt:lpstr>
      <vt:lpstr>- движения: физически активная жизнь, включая специальные физические упражнения с учётом возрастных и физиологических особенностей; </vt:lpstr>
      <vt:lpstr>-гигиена организма: соблюдение правил личной и общественной гигиены, владение навыками первой помощи;  </vt:lpstr>
      <vt:lpstr>                                    -закаливание;  </vt:lpstr>
      <vt:lpstr>-эмоциональное самочувствие: психогигиена, умение справляться с собственными эмоциями;  </vt:lpstr>
      <vt:lpstr>-интеллектуальное самочувствие: способность человека узнавать и использовать новую информацию для оптимальных действий в новых обстоятельствах;  </vt:lpstr>
      <vt:lpstr>-духовное самочувствие: способность устанавливать действительно значимые, конструктивные жизненные цели и стремиться к ним, оптимизм. </vt:lpstr>
      <vt:lpstr>        Формирование ЗОЖ</vt:lpstr>
      <vt:lpstr>        Формирование ЗОЖ</vt:lpstr>
      <vt:lpstr>Известные пропагандисты ЗОЖ</vt:lpstr>
      <vt:lpstr>Известные пропагандисты ЗОЖ</vt:lpstr>
      <vt:lpstr>Известные пропагандисты ЗОЖ</vt:lpstr>
      <vt:lpstr>Известные пропагандисты ЗОЖ</vt:lpstr>
      <vt:lpstr>Известные пропагандисты ЗОЖ</vt:lpstr>
      <vt:lpstr>   Интересные факты о ЗОЖ</vt:lpstr>
      <vt:lpstr>   Интересные факты о ЗОЖ</vt:lpstr>
      <vt:lpstr>   Интересные факты о ЗОЖ</vt:lpstr>
      <vt:lpstr>   Интересные факты о ЗОЖ</vt:lpstr>
      <vt:lpstr>   Интересные факты о ЗОЖ</vt:lpstr>
      <vt:lpstr>   Интересные факты о ЗОЖ</vt:lpstr>
      <vt:lpstr>   Интересные факты о ЗОЖ</vt:lpstr>
      <vt:lpstr>   Интересные факты о ЗОЖ</vt:lpstr>
      <vt:lpstr>       Результаты соц.опроса    </vt:lpstr>
      <vt:lpstr>       Результаты соц.опроса </vt:lpstr>
      <vt:lpstr>       Результаты соц.опроса </vt:lpstr>
      <vt:lpstr>Слайд 37</vt:lpstr>
    </vt:vector>
  </TitlesOfParts>
  <Company>Ya Blondinko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2</dc:creator>
  <cp:lastModifiedBy>2</cp:lastModifiedBy>
  <cp:revision>35</cp:revision>
  <dcterms:created xsi:type="dcterms:W3CDTF">2014-01-30T15:23:33Z</dcterms:created>
  <dcterms:modified xsi:type="dcterms:W3CDTF">2014-01-31T13:21:02Z</dcterms:modified>
</cp:coreProperties>
</file>