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A34D4-C922-430E-8860-1DAD8E927D72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459E6-53F3-4FC6-9514-E0AA4DD5A5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459E6-53F3-4FC6-9514-E0AA4DD5A57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ВЫПУСКНАЯ КВАЛИФИКАЦИОННАЯ РАБОТА 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 направлению  профессиональной переподготовки </a:t>
            </a: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«Менеджмент 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 образовании»</a:t>
            </a:r>
            <a:endParaRPr lang="ru-RU" sz="20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401080" cy="435771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98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ru-RU" sz="9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9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«ПОДГОТОВКА  ПЕДАГОГОВ К ПРИМЕНЕНИЮ ИНТЕРАКТИВНОГО ОБОРУДОВАНИЯ В ОБРАЗОВАТЕЛЬНОМ ПРОЦЕССЕ»</a:t>
            </a:r>
            <a:r>
              <a:rPr lang="ru-RU" sz="9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ru-RU" sz="98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>
              <a:buNone/>
            </a:pPr>
            <a:r>
              <a:rPr lang="ru-RU" sz="5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Выполнила:</a:t>
            </a:r>
            <a:endParaRPr lang="ru-RU" sz="5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    Чернышева Наталья Петровна,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директор 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МКОУ «</a:t>
            </a:r>
            <a:r>
              <a:rPr lang="ru-RU" sz="5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Сыропятская</a:t>
            </a: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СОШ»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pPr algn="r">
              <a:buNone/>
            </a:pPr>
            <a:r>
              <a:rPr lang="ru-RU" sz="5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sz="5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>
              <a:buNone/>
            </a:pPr>
            <a:r>
              <a:rPr lang="ru-RU" sz="5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Научный руководитель:</a:t>
            </a:r>
            <a:endParaRPr lang="ru-RU" sz="5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>
              <a:buNone/>
            </a:pPr>
            <a:r>
              <a:rPr lang="ru-RU" sz="5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Бурдельная</a:t>
            </a: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Юлия Анатольевна,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кандидат педагогических наук,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заведующая кафедрой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управления и экономики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образования</a:t>
            </a:r>
          </a:p>
          <a:p>
            <a:pPr algn="r">
              <a:buNone/>
            </a:pPr>
            <a:r>
              <a:rPr lang="ru-RU" sz="5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Разработка программы подготовки  педагогов по применению интерактивного оборудования в образовательном процессе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1 этап </a:t>
            </a:r>
            <a:r>
              <a:rPr lang="ru-RU" sz="3600" dirty="0" smtClean="0">
                <a:solidFill>
                  <a:schemeClr val="bg1"/>
                </a:solidFill>
              </a:rPr>
              <a:t>- </a:t>
            </a:r>
            <a:r>
              <a:rPr lang="ru-RU" sz="3600" dirty="0" smtClean="0">
                <a:solidFill>
                  <a:schemeClr val="bg1"/>
                </a:solidFill>
              </a:rPr>
              <a:t>«</a:t>
            </a:r>
            <a:r>
              <a:rPr lang="ru-RU" sz="3600" dirty="0" smtClean="0">
                <a:solidFill>
                  <a:schemeClr val="bg1"/>
                </a:solidFill>
              </a:rPr>
              <a:t>проникающая» («выравнивающая») технология.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2 этап </a:t>
            </a:r>
            <a:r>
              <a:rPr lang="ru-RU" sz="3600" dirty="0" smtClean="0">
                <a:solidFill>
                  <a:schemeClr val="bg1"/>
                </a:solidFill>
              </a:rPr>
              <a:t>– «накапливающая» технология.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3 этап </a:t>
            </a:r>
            <a:r>
              <a:rPr lang="ru-RU" sz="3600" dirty="0" smtClean="0">
                <a:solidFill>
                  <a:schemeClr val="bg1"/>
                </a:solidFill>
              </a:rPr>
              <a:t>- </a:t>
            </a:r>
            <a:r>
              <a:rPr lang="ru-RU" sz="3600" dirty="0" smtClean="0">
                <a:solidFill>
                  <a:schemeClr val="bg1"/>
                </a:solidFill>
              </a:rPr>
              <a:t>проектирование педагогической информационной технологии обучения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4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Спасибо за внимание.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Цель исследования: </a:t>
            </a:r>
            <a:r>
              <a:rPr lang="ru-RU" dirty="0" smtClean="0">
                <a:solidFill>
                  <a:schemeClr val="bg1"/>
                </a:solidFill>
              </a:rPr>
              <a:t>создать условия обеспечения подготовки педагогов к применению  интерактивного оборудования в образовательном процессе.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Объект </a:t>
            </a:r>
            <a:r>
              <a:rPr lang="ru-RU" b="1" dirty="0" smtClean="0">
                <a:solidFill>
                  <a:schemeClr val="bg1"/>
                </a:solidFill>
              </a:rPr>
              <a:t>исследования: </a:t>
            </a:r>
            <a:r>
              <a:rPr lang="ru-RU" dirty="0" smtClean="0">
                <a:solidFill>
                  <a:schemeClr val="bg1"/>
                </a:solidFill>
              </a:rPr>
              <a:t>образовательный процесс.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Предмет </a:t>
            </a:r>
            <a:r>
              <a:rPr lang="ru-RU" b="1" dirty="0" smtClean="0">
                <a:solidFill>
                  <a:schemeClr val="bg1"/>
                </a:solidFill>
              </a:rPr>
              <a:t>исследования: </a:t>
            </a:r>
            <a:r>
              <a:rPr lang="ru-RU" dirty="0" smtClean="0">
                <a:solidFill>
                  <a:schemeClr val="bg1"/>
                </a:solidFill>
              </a:rPr>
              <a:t>деятельность </a:t>
            </a:r>
            <a:r>
              <a:rPr lang="ru-RU" dirty="0" smtClean="0">
                <a:solidFill>
                  <a:schemeClr val="bg1"/>
                </a:solidFill>
              </a:rPr>
              <a:t>педагогов </a:t>
            </a:r>
            <a:r>
              <a:rPr lang="ru-RU" dirty="0" smtClean="0">
                <a:solidFill>
                  <a:schemeClr val="bg1"/>
                </a:solidFill>
              </a:rPr>
              <a:t>по применению интерактивного оборудования в образовательном процессе.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2547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092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marL="651510" lvl="0" indent="-51435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1.  Изучить </a:t>
            </a:r>
            <a:r>
              <a:rPr lang="ru-RU" dirty="0" smtClean="0">
                <a:solidFill>
                  <a:schemeClr val="bg1"/>
                </a:solidFill>
              </a:rPr>
              <a:t>теоретический материал, нормативные документы, выявить требования к профессиональной подготовке современного педагога в рамках реализации ФГОС, новых квалификационных требований к </a:t>
            </a:r>
            <a:r>
              <a:rPr lang="ru-RU" dirty="0" smtClean="0">
                <a:solidFill>
                  <a:schemeClr val="bg1"/>
                </a:solidFill>
              </a:rPr>
              <a:t>педагогу.</a:t>
            </a:r>
          </a:p>
          <a:p>
            <a:pPr marL="651510" lvl="0" indent="-51435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2.    Познакомиться </a:t>
            </a:r>
            <a:r>
              <a:rPr lang="ru-RU" dirty="0" smtClean="0">
                <a:solidFill>
                  <a:schemeClr val="bg1"/>
                </a:solidFill>
              </a:rPr>
              <a:t>с опытом по внедрению программ по вопросу обучения работе с интерактивным </a:t>
            </a:r>
            <a:r>
              <a:rPr lang="ru-RU" dirty="0" smtClean="0">
                <a:solidFill>
                  <a:schemeClr val="bg1"/>
                </a:solidFill>
              </a:rPr>
              <a:t>оборудованием.</a:t>
            </a:r>
          </a:p>
          <a:p>
            <a:pPr marL="651510" lvl="0" indent="-51435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3. Проанализировать </a:t>
            </a:r>
            <a:r>
              <a:rPr lang="ru-RU" dirty="0" smtClean="0">
                <a:solidFill>
                  <a:schemeClr val="bg1"/>
                </a:solidFill>
              </a:rPr>
              <a:t>готовность педагогического коллектива к работе с интерактивным </a:t>
            </a:r>
            <a:r>
              <a:rPr lang="ru-RU" dirty="0" smtClean="0">
                <a:solidFill>
                  <a:schemeClr val="bg1"/>
                </a:solidFill>
              </a:rPr>
              <a:t>оборудованием.</a:t>
            </a:r>
          </a:p>
          <a:p>
            <a:pPr marL="651510" lvl="0" indent="-51435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4.  Разработать </a:t>
            </a:r>
            <a:r>
              <a:rPr lang="ru-RU" dirty="0" smtClean="0">
                <a:solidFill>
                  <a:schemeClr val="bg1"/>
                </a:solidFill>
              </a:rPr>
              <a:t>программу подготовки  педагогов к применению интерактивного оборудования в образовательном процессе.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472518" cy="616650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Информатизация </a:t>
            </a:r>
            <a:r>
              <a:rPr lang="ru-RU" b="1" dirty="0" smtClean="0">
                <a:solidFill>
                  <a:schemeClr val="bg1"/>
                </a:solidFill>
              </a:rPr>
              <a:t>образования</a:t>
            </a:r>
            <a:r>
              <a:rPr lang="ru-RU" dirty="0" smtClean="0">
                <a:solidFill>
                  <a:schemeClr val="bg1"/>
                </a:solidFill>
              </a:rPr>
              <a:t> – целенаправленно организованный процесс обеспечения сферы образования методологией, технологией и практикой создания и оптимального использования научно-педагогических, учебно-методических разработок, ориентированных на реализацию возможностей  информационных и коммуникационных технологий (ИКТ), применяемых в комфортных и </a:t>
            </a:r>
            <a:r>
              <a:rPr lang="ru-RU" dirty="0" err="1" smtClean="0">
                <a:solidFill>
                  <a:schemeClr val="bg1"/>
                </a:solidFill>
              </a:rPr>
              <a:t>здоровьесберегающих</a:t>
            </a:r>
            <a:r>
              <a:rPr lang="ru-RU" dirty="0" smtClean="0">
                <a:solidFill>
                  <a:schemeClr val="bg1"/>
                </a:solidFill>
              </a:rPr>
              <a:t> условиях.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Информационные технологии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- совокупность </a:t>
            </a:r>
            <a:r>
              <a:rPr lang="ru-RU" dirty="0" smtClean="0">
                <a:solidFill>
                  <a:schemeClr val="bg1"/>
                </a:solidFill>
              </a:rPr>
              <a:t>методов и технических средств:  сбора, организации, хранения, </a:t>
            </a:r>
            <a:r>
              <a:rPr lang="ru-RU" dirty="0" smtClean="0">
                <a:solidFill>
                  <a:schemeClr val="bg1"/>
                </a:solidFill>
              </a:rPr>
              <a:t>обработки</a:t>
            </a:r>
            <a:r>
              <a:rPr lang="ru-RU" dirty="0" smtClean="0">
                <a:solidFill>
                  <a:schemeClr val="bg1"/>
                </a:solidFill>
              </a:rPr>
              <a:t>, передачи и представления информации, расширяющих знания людей и развивающих их возможности по управлению техническими и социальными процессами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Эту </a:t>
            </a:r>
            <a:r>
              <a:rPr lang="ru-RU" dirty="0" smtClean="0">
                <a:solidFill>
                  <a:schemeClr val="bg1"/>
                </a:solidFill>
              </a:rPr>
              <a:t>проблему исследовали Г.Н. Александров, Е.П. Велихов, С.А. </a:t>
            </a:r>
            <a:r>
              <a:rPr lang="ru-RU" dirty="0" err="1" smtClean="0">
                <a:solidFill>
                  <a:schemeClr val="bg1"/>
                </a:solidFill>
              </a:rPr>
              <a:t>Бешенков</a:t>
            </a:r>
            <a:r>
              <a:rPr lang="ru-RU" dirty="0" smtClean="0">
                <a:solidFill>
                  <a:schemeClr val="bg1"/>
                </a:solidFill>
              </a:rPr>
              <a:t>, А.Г. </a:t>
            </a:r>
            <a:r>
              <a:rPr lang="ru-RU" dirty="0" err="1" smtClean="0">
                <a:solidFill>
                  <a:schemeClr val="bg1"/>
                </a:solidFill>
              </a:rPr>
              <a:t>Гейн</a:t>
            </a:r>
            <a:r>
              <a:rPr lang="ru-RU" dirty="0" smtClean="0">
                <a:solidFill>
                  <a:schemeClr val="bg1"/>
                </a:solidFill>
              </a:rPr>
              <a:t>, С.Г. </a:t>
            </a:r>
            <a:r>
              <a:rPr lang="ru-RU" dirty="0" smtClean="0">
                <a:solidFill>
                  <a:schemeClr val="bg1"/>
                </a:solidFill>
              </a:rPr>
              <a:t>Григорьев</a:t>
            </a:r>
            <a:r>
              <a:rPr lang="ru-RU" dirty="0" smtClean="0">
                <a:solidFill>
                  <a:schemeClr val="bg1"/>
                </a:solidFill>
              </a:rPr>
              <a:t>, Н.В.Макарова, Г.К. </a:t>
            </a:r>
            <a:r>
              <a:rPr lang="ru-RU" dirty="0" err="1" smtClean="0">
                <a:solidFill>
                  <a:schemeClr val="bg1"/>
                </a:solidFill>
              </a:rPr>
              <a:t>Селевко</a:t>
            </a:r>
            <a:r>
              <a:rPr lang="ru-RU" dirty="0" smtClean="0">
                <a:solidFill>
                  <a:schemeClr val="bg1"/>
                </a:solidFill>
              </a:rPr>
              <a:t>, К. </a:t>
            </a:r>
            <a:r>
              <a:rPr lang="ru-RU" dirty="0" err="1" smtClean="0">
                <a:solidFill>
                  <a:schemeClr val="bg1"/>
                </a:solidFill>
              </a:rPr>
              <a:t>Фонсека</a:t>
            </a:r>
            <a:r>
              <a:rPr lang="ru-RU" dirty="0" smtClean="0">
                <a:solidFill>
                  <a:schemeClr val="bg1"/>
                </a:solidFill>
              </a:rPr>
              <a:t>, П.И. </a:t>
            </a:r>
            <a:r>
              <a:rPr lang="ru-RU" dirty="0" err="1" smtClean="0">
                <a:solidFill>
                  <a:schemeClr val="bg1"/>
                </a:solidFill>
              </a:rPr>
              <a:t>Пидкасистый</a:t>
            </a:r>
            <a:r>
              <a:rPr lang="ru-RU" dirty="0" smtClean="0">
                <a:solidFill>
                  <a:schemeClr val="bg1"/>
                </a:solidFill>
              </a:rPr>
              <a:t>, Е.С. </a:t>
            </a:r>
            <a:r>
              <a:rPr lang="ru-RU" dirty="0" err="1" smtClean="0">
                <a:solidFill>
                  <a:schemeClr val="bg1"/>
                </a:solidFill>
              </a:rPr>
              <a:t>Полат</a:t>
            </a:r>
            <a:r>
              <a:rPr lang="ru-RU" dirty="0" smtClean="0">
                <a:solidFill>
                  <a:schemeClr val="bg1"/>
                </a:solidFill>
              </a:rPr>
              <a:t>, М.Ю. </a:t>
            </a:r>
            <a:r>
              <a:rPr lang="ru-RU" dirty="0" err="1" smtClean="0">
                <a:solidFill>
                  <a:schemeClr val="bg1"/>
                </a:solidFill>
              </a:rPr>
              <a:t>Бухаркина</a:t>
            </a:r>
            <a:r>
              <a:rPr lang="ru-RU" dirty="0" smtClean="0">
                <a:solidFill>
                  <a:schemeClr val="bg1"/>
                </a:solidFill>
              </a:rPr>
              <a:t>, М.В.Моисеева, И.П. Роберт, П.Ф. </a:t>
            </a:r>
            <a:r>
              <a:rPr lang="ru-RU" dirty="0" err="1" smtClean="0">
                <a:solidFill>
                  <a:schemeClr val="bg1"/>
                </a:solidFill>
              </a:rPr>
              <a:t>Шолохович</a:t>
            </a:r>
            <a:r>
              <a:rPr lang="ru-RU" dirty="0" smtClean="0">
                <a:solidFill>
                  <a:schemeClr val="bg1"/>
                </a:solidFill>
              </a:rPr>
              <a:t> , В.Э. Штейнберг, Л.А. </a:t>
            </a:r>
            <a:r>
              <a:rPr lang="ru-RU" dirty="0" err="1" smtClean="0">
                <a:solidFill>
                  <a:schemeClr val="bg1"/>
                </a:solidFill>
              </a:rPr>
              <a:t>Церих</a:t>
            </a:r>
            <a:r>
              <a:rPr lang="ru-RU" dirty="0" smtClean="0">
                <a:solidFill>
                  <a:schemeClr val="bg1"/>
                </a:solidFill>
              </a:rPr>
              <a:t> и др.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Особенности интерактивных технологий с применением интерактивного оборудования.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Интерактивные технологии обучения</a:t>
            </a:r>
            <a:r>
              <a:rPr lang="ru-RU" dirty="0" smtClean="0">
                <a:solidFill>
                  <a:schemeClr val="bg1"/>
                </a:solidFill>
              </a:rPr>
              <a:t> – это такая организация процесса обучения, в котором невозможно неучастие ученика в коллективном, взаимодополняющим, основанном на взаимодействии всех его участников процессе обучающего познания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Интерактивное обучение</a:t>
            </a:r>
            <a:r>
              <a:rPr lang="ru-RU" dirty="0" smtClean="0">
                <a:solidFill>
                  <a:schemeClr val="bg1"/>
                </a:solidFill>
              </a:rPr>
              <a:t> – это обучение с хорошо организованной обратной связью субъектов и объектов обучения, с двусторонним обменом информации между ними.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Преимущества работы с интерактивными досками</a:t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309252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совместима с программами для всех лет обучения;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усиливает подачу материала, позволяя преподавателям эффективно работать с </a:t>
            </a:r>
            <a:r>
              <a:rPr lang="ru-RU" dirty="0" err="1" smtClean="0">
                <a:solidFill>
                  <a:schemeClr val="bg1"/>
                </a:solidFill>
              </a:rPr>
              <a:t>веб-сайтами</a:t>
            </a:r>
            <a:r>
              <a:rPr lang="ru-RU" dirty="0" smtClean="0">
                <a:solidFill>
                  <a:schemeClr val="bg1"/>
                </a:solidFill>
              </a:rPr>
              <a:t> и другими ресурсами;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предоставляет больше возможностей для взаимодействия и обсуждения в классе; 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делает занятия интересными и увлекательными для преподавателей и учащихся благодаря разнообразному и динамичному использованию ресурсов, развивает мотивацию;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материалы к уроку можно приготовить заранее - это обеспечит хороший темп занятия и сохранит время на обсуждения;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можно создавать ссылки с одного файла на другой - например, аудио-, видео-файлы или </a:t>
            </a:r>
            <a:r>
              <a:rPr lang="ru-RU" dirty="0" err="1" smtClean="0">
                <a:solidFill>
                  <a:schemeClr val="bg1"/>
                </a:solidFill>
              </a:rPr>
              <a:t>Интернет-страницы</a:t>
            </a:r>
            <a:r>
              <a:rPr lang="ru-RU" dirty="0" smtClean="0">
                <a:solidFill>
                  <a:schemeClr val="bg1"/>
                </a:solidFill>
              </a:rPr>
              <a:t>. Это позволяет не тратить время на поиск нужных ресурсов. Кроме того, к интерактивной доске можно подключить и другое аудио- и видеооборудование. Это важно при изучении иностранного языка, когда преподаватели хотят, чтобы учащиеся могли одновременно читать текст и слышать произношение;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материал можно структурировать по страницам, что требует поэтапного логического подхода, и облегчает планирование;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после занятия файлы можно сохранить в школьной сети, чтобы ученики всегда имели доступ к ним. Файлы можно сохранить в изначальном виде или такими, как они были в конце занятия вместе с дополнениями.  Их можно использовать во время проверки знаний учеников.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401080" cy="580931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Информационная компетентность</a:t>
            </a:r>
            <a:r>
              <a:rPr lang="ru-RU" dirty="0" smtClean="0">
                <a:solidFill>
                  <a:schemeClr val="bg1"/>
                </a:solidFill>
              </a:rPr>
              <a:t> - качество действий работника, обеспечивающих эффективный поиск, структурирование информации, ее адаптацию к особенностям педагогического процесса и дидактическим требованиям, формулировку учебной проблемы различными информационно-коммуникативными способами, квалифицированную работу с различными информационными ресурсами, профессиональными инструментами, готовыми программно-методическими комплексами, позволяющими проектировать решение педагогических проблем и практических задач, использование автоматизированных рабочих мест учителя в образовательном процессе; регулярная самостоятельная познавательная деятельность, готовность к ведению дистанционной образовательной деятельности, использование компьютерных и </a:t>
            </a:r>
            <a:r>
              <a:rPr lang="ru-RU" dirty="0" err="1" smtClean="0">
                <a:solidFill>
                  <a:schemeClr val="bg1"/>
                </a:solidFill>
              </a:rPr>
              <a:t>мультимедийных</a:t>
            </a:r>
            <a:r>
              <a:rPr lang="ru-RU" dirty="0" smtClean="0">
                <a:solidFill>
                  <a:schemeClr val="bg1"/>
                </a:solidFill>
              </a:rPr>
              <a:t> технологий, цифровых образовательных ресурсов в образовательном процессе, ведение школьной документации на электронных носителях.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Уровень владения педагогов МКОУ «</a:t>
            </a:r>
            <a:r>
              <a:rPr lang="ru-RU" sz="2800" dirty="0" err="1" smtClean="0">
                <a:solidFill>
                  <a:schemeClr val="bg1"/>
                </a:solidFill>
              </a:rPr>
              <a:t>Сыропятская</a:t>
            </a:r>
            <a:r>
              <a:rPr lang="ru-RU" sz="2800" dirty="0" smtClean="0">
                <a:solidFill>
                  <a:schemeClr val="bg1"/>
                </a:solidFill>
              </a:rPr>
              <a:t> СОШ»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интерактивным оборудованием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001056" cy="2243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542"/>
                <a:gridCol w="1458536"/>
                <a:gridCol w="2361439"/>
                <a:gridCol w="2472539"/>
              </a:tblGrid>
              <a:tr h="15403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владею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Владею на уровне пользователя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(базовый)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Владею на высоком </a:t>
                      </a:r>
                      <a:r>
                        <a:rPr lang="ru-RU" sz="2400" b="1" dirty="0" err="1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профессиональ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ном </a:t>
                      </a: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уровне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86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Процент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15%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15%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588075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Группа 1</a:t>
            </a:r>
            <a:r>
              <a:rPr lang="ru-RU" dirty="0" smtClean="0">
                <a:solidFill>
                  <a:schemeClr val="bg1"/>
                </a:solidFill>
              </a:rPr>
              <a:t> (уровень работы на компьютере – нулевой, мотивация – отсутствует) – если высокое качество обучения достигается традиционными формами обучения, то нет необходимости в решении педагогических задач с привлечением информационно-компьютерных технологий.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Причины личной заинтересованности педагога в повышении уровня </a:t>
            </a:r>
            <a:r>
              <a:rPr lang="ru-RU" dirty="0" err="1" smtClean="0">
                <a:solidFill>
                  <a:schemeClr val="bg1"/>
                </a:solidFill>
              </a:rPr>
              <a:t>ИКТ-компетентности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экономия времени при разработке дидактических материалов; 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перенос акцента на презентабельность оформления материалов; </a:t>
            </a:r>
          </a:p>
          <a:p>
            <a:pPr lvl="0" algn="just"/>
            <a:r>
              <a:rPr lang="ru-RU" dirty="0" smtClean="0">
                <a:solidFill>
                  <a:schemeClr val="bg1"/>
                </a:solidFill>
              </a:rPr>
              <a:t>переход на новый уровень педагогического мас­терства.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Группа 2</a:t>
            </a:r>
            <a:r>
              <a:rPr lang="ru-RU" dirty="0" smtClean="0">
                <a:solidFill>
                  <a:schemeClr val="bg1"/>
                </a:solidFill>
              </a:rPr>
              <a:t> (уровень работы на компьютере – базовый, мотивация – низкая) – технологии настолько разнообразны и динамичны, что требуют больших временных (и не только) затрат, чем традиционные формы обучения (лекция, семинары и др.).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Педагогам групп 1 и 2 необходимо</a:t>
            </a:r>
            <a:r>
              <a:rPr lang="ru-RU" i="1" dirty="0" smtClean="0">
                <a:solidFill>
                  <a:schemeClr val="bg1"/>
                </a:solidFill>
              </a:rPr>
              <a:t> эффективное повышение мотивации, т. к. открываются возможности личностного и профессионального роста.</a:t>
            </a:r>
            <a:endParaRPr lang="ru-RU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Группа 3</a:t>
            </a:r>
            <a:r>
              <a:rPr lang="ru-RU" dirty="0" smtClean="0">
                <a:solidFill>
                  <a:schemeClr val="bg1"/>
                </a:solidFill>
              </a:rPr>
              <a:t> (уровень работы на компьютере – нулевой, мотивация – высокая) – информационно-компьютерные технологии позволяют реализовать индивидуальный стиль преподавания и личный профессиональный рост, но нет представлений о возможных формах внедрения их в </a:t>
            </a:r>
            <a:r>
              <a:rPr lang="ru-RU" dirty="0" err="1" smtClean="0">
                <a:solidFill>
                  <a:schemeClr val="bg1"/>
                </a:solidFill>
              </a:rPr>
              <a:t>воспитательно­образовательный</a:t>
            </a:r>
            <a:r>
              <a:rPr lang="ru-RU" dirty="0" smtClean="0">
                <a:solidFill>
                  <a:schemeClr val="bg1"/>
                </a:solidFill>
              </a:rPr>
              <a:t> процесс.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Группа 4</a:t>
            </a:r>
            <a:r>
              <a:rPr lang="ru-RU" dirty="0" smtClean="0">
                <a:solidFill>
                  <a:schemeClr val="bg1"/>
                </a:solidFill>
              </a:rPr>
              <a:t> (уровень работы на компьютере – базовый, мотивация – высокая) – существует непосредственная связь между успешностью педагогической деятельности и уровнем </a:t>
            </a:r>
            <a:r>
              <a:rPr lang="ru-RU" dirty="0" err="1" smtClean="0">
                <a:solidFill>
                  <a:schemeClr val="bg1"/>
                </a:solidFill>
              </a:rPr>
              <a:t>ИК-компетентности</a:t>
            </a:r>
            <a:r>
              <a:rPr lang="ru-RU" dirty="0" smtClean="0">
                <a:solidFill>
                  <a:schemeClr val="bg1"/>
                </a:solidFill>
              </a:rPr>
              <a:t> педагога, поэтому есть потребность в непрерывном развитии информационной культуры.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702</Words>
  <Application>Microsoft Office PowerPoint</Application>
  <PresentationFormat>Экран (4:3)</PresentationFormat>
  <Paragraphs>76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ВЫПУСКНАЯ КВАЛИФИКАЦИОННАЯ РАБОТА  по направлению  профессиональной переподготовки  «Менеджмент в образовании»</vt:lpstr>
      <vt:lpstr>Слайд 2</vt:lpstr>
      <vt:lpstr>Задачи:</vt:lpstr>
      <vt:lpstr>Слайд 4</vt:lpstr>
      <vt:lpstr>Особенности интерактивных технологий с применением интерактивного оборудования. </vt:lpstr>
      <vt:lpstr>Преимущества работы с интерактивными досками </vt:lpstr>
      <vt:lpstr>Слайд 7</vt:lpstr>
      <vt:lpstr>Уровень владения педагогов МКОУ «Сыропятская СОШ» интерактивным оборудованием</vt:lpstr>
      <vt:lpstr>Слайд 9</vt:lpstr>
      <vt:lpstr>Разработка программы подготовки  педагогов по применению интерактивного оборудования в образовательном процессе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КВАЛИФИКАЦИОННАЯ РАБОТА  по направлению  профессиональной переподготовки  «Менеджмент в образовании»</dc:title>
  <cp:lastModifiedBy>Admin</cp:lastModifiedBy>
  <cp:revision>20</cp:revision>
  <dcterms:modified xsi:type="dcterms:W3CDTF">2013-06-02T14:38:50Z</dcterms:modified>
</cp:coreProperties>
</file>