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58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1142984"/>
            <a:ext cx="488633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857628"/>
            <a:ext cx="4471974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2F12-66BE-4C36-AED6-C361411879E4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9E0DF-B6BD-4D51-8E65-3BD41233A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592AE-7892-4EC0-B9A6-1B648EB164C5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9821B-8E9F-459E-831D-EE7BE4880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43120-17BF-4828-882F-5E3DA21BC077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897AC-D321-4C77-833A-4B659EF51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9D43-F27D-4A74-A13D-8FA51070A3CE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617BA-BCFA-4BEE-BE2E-2B796550A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98C53-A7D3-491B-9C38-2FD2F93DB9E8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C05D9-9A40-4280-A269-545889FFE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780BA-F9B8-43DD-BB82-0CAD49A8AC92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9A120-0CF0-4D8A-A454-2680777B9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132A8-630C-40BD-BEC0-D38302F10FF9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64480-1F33-4FDB-889E-8FDC86247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65E62-66B4-44E6-BE98-A72BB0EF686F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81447-2359-494D-BA8D-86333FAB5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7A05-C5C9-4DF2-B520-DE1792D66109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22016-3549-492E-8471-1D8515293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3C17-C1ED-47BD-9EBA-F1778AACD10D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A2675-30E3-4475-A72B-34272926C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F9A59-6A56-421A-9D91-037EB0C5AB83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8A0FC-36A6-4CFC-9170-033ABFA19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928813" y="1571625"/>
            <a:ext cx="70151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F178D2-AE30-45DB-B155-CCBAFFEA23DE}" type="datetimeFigureOut">
              <a:rPr lang="ru-RU"/>
              <a:pPr>
                <a:defRPr/>
              </a:pPr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E773F2-9D02-434C-A0FA-5FCB84FCD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002060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8" y="1143000"/>
            <a:ext cx="4886325" cy="264319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/>
              </a:rPr>
              <a:t>Применение  инновационных технологий на уроках истории и обществознания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0" y="5143512"/>
            <a:ext cx="4471988" cy="142876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5572140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 МБОУ «</a:t>
            </a:r>
            <a:r>
              <a:rPr lang="ru-RU" dirty="0" err="1" smtClean="0"/>
              <a:t>Килемарская</a:t>
            </a:r>
            <a:r>
              <a:rPr lang="ru-RU" dirty="0" smtClean="0"/>
              <a:t> средняя общеобразовательная школа» </a:t>
            </a:r>
            <a:r>
              <a:rPr lang="ru-RU" dirty="0" err="1" smtClean="0"/>
              <a:t>Роженцова</a:t>
            </a:r>
            <a:r>
              <a:rPr lang="ru-RU" dirty="0" smtClean="0"/>
              <a:t> Ольга Юрьевна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428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52"/>
            <a:ext cx="8301065" cy="628654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3300"/>
                </a:solidFill>
              </a:rPr>
              <a:t>1 урок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F0450"/>
                </a:solidFill>
              </a:rPr>
              <a:t>–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F0450"/>
                </a:solidFill>
              </a:rPr>
              <a:t>конспект материала с использованием дисков , видеофильмов, опорных схем, таблиц из учебника или слайдов, логических опорных сигналов.</a:t>
            </a:r>
          </a:p>
          <a:p>
            <a:endParaRPr lang="ru-RU" b="1" dirty="0" smtClean="0">
              <a:solidFill>
                <a:srgbClr val="0F0450"/>
              </a:solidFill>
            </a:endParaRPr>
          </a:p>
          <a:p>
            <a:r>
              <a:rPr lang="ru-RU" sz="2800" b="1" dirty="0" smtClean="0">
                <a:solidFill>
                  <a:srgbClr val="33574C"/>
                </a:solidFill>
              </a:rPr>
              <a:t>Эффективность использования данных средств:</a:t>
            </a:r>
            <a:br>
              <a:rPr lang="ru-RU" sz="2800" b="1" dirty="0" smtClean="0">
                <a:solidFill>
                  <a:srgbClr val="33574C"/>
                </a:solidFill>
              </a:rPr>
            </a:br>
            <a:r>
              <a:rPr lang="ru-RU" sz="2800" b="1" dirty="0" smtClean="0">
                <a:solidFill>
                  <a:srgbClr val="766946"/>
                </a:solidFill>
              </a:rPr>
              <a:t>- помогают составить более четкое представление об изучаемой проблеме;</a:t>
            </a:r>
            <a:br>
              <a:rPr lang="ru-RU" sz="2800" b="1" dirty="0" smtClean="0">
                <a:solidFill>
                  <a:srgbClr val="766946"/>
                </a:solidFill>
              </a:rPr>
            </a:br>
            <a:r>
              <a:rPr lang="ru-RU" sz="2800" b="1" dirty="0" smtClean="0">
                <a:solidFill>
                  <a:srgbClr val="766946"/>
                </a:solidFill>
              </a:rPr>
              <a:t>- активизирует внимание;</a:t>
            </a:r>
            <a:br>
              <a:rPr lang="ru-RU" sz="2800" b="1" dirty="0" smtClean="0">
                <a:solidFill>
                  <a:srgbClr val="766946"/>
                </a:solidFill>
              </a:rPr>
            </a:br>
            <a:r>
              <a:rPr lang="ru-RU" sz="2800" b="1" dirty="0" smtClean="0">
                <a:solidFill>
                  <a:srgbClr val="766946"/>
                </a:solidFill>
              </a:rPr>
              <a:t>- способствуют развитию логического мышления;</a:t>
            </a:r>
            <a:br>
              <a:rPr lang="ru-RU" sz="2800" b="1" dirty="0" smtClean="0">
                <a:solidFill>
                  <a:srgbClr val="766946"/>
                </a:solidFill>
              </a:rPr>
            </a:br>
            <a:r>
              <a:rPr lang="ru-RU" sz="2800" b="1" dirty="0" smtClean="0">
                <a:solidFill>
                  <a:srgbClr val="766946"/>
                </a:solidFill>
              </a:rPr>
              <a:t>- облегчает понимание причинно-следственных связей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8143875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00043"/>
            <a:ext cx="8158189" cy="5597546"/>
          </a:xfrm>
        </p:spPr>
        <p:txBody>
          <a:bodyPr/>
          <a:lstStyle/>
          <a:p>
            <a:r>
              <a:rPr lang="ru-RU" b="1" dirty="0" smtClean="0">
                <a:solidFill>
                  <a:srgbClr val="FF3300"/>
                </a:solidFill>
              </a:rPr>
              <a:t>2 урок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F0450"/>
                </a:solidFill>
              </a:rPr>
              <a:t>– </a:t>
            </a:r>
            <a:r>
              <a:rPr lang="ru-RU" b="1" dirty="0" err="1" smtClean="0">
                <a:solidFill>
                  <a:srgbClr val="0F0450"/>
                </a:solidFill>
              </a:rPr>
              <a:t>урок</a:t>
            </a:r>
            <a:r>
              <a:rPr lang="ru-RU" b="1" dirty="0" smtClean="0">
                <a:solidFill>
                  <a:srgbClr val="0F0450"/>
                </a:solidFill>
              </a:rPr>
              <a:t> обобщения </a:t>
            </a:r>
            <a:br>
              <a:rPr lang="ru-RU" b="1" dirty="0" smtClean="0">
                <a:solidFill>
                  <a:srgbClr val="0F0450"/>
                </a:solidFill>
              </a:rPr>
            </a:br>
            <a:r>
              <a:rPr lang="ru-RU" dirty="0" smtClean="0"/>
              <a:t>Основной метод – </a:t>
            </a:r>
            <a:r>
              <a:rPr lang="ru-RU" dirty="0" smtClean="0">
                <a:solidFill>
                  <a:srgbClr val="766946"/>
                </a:solidFill>
              </a:rPr>
              <a:t>работа в парах</a:t>
            </a:r>
            <a:br>
              <a:rPr lang="ru-RU" dirty="0" smtClean="0">
                <a:solidFill>
                  <a:srgbClr val="766946"/>
                </a:solidFill>
              </a:rPr>
            </a:br>
            <a:r>
              <a:rPr lang="ru-RU" dirty="0" smtClean="0">
                <a:solidFill>
                  <a:srgbClr val="766946"/>
                </a:solidFill>
              </a:rPr>
              <a:t/>
            </a:r>
            <a:br>
              <a:rPr lang="ru-RU" dirty="0" smtClean="0">
                <a:solidFill>
                  <a:srgbClr val="766946"/>
                </a:solidFill>
              </a:rPr>
            </a:br>
            <a:r>
              <a:rPr lang="ru-RU" b="1" dirty="0" smtClean="0">
                <a:solidFill>
                  <a:srgbClr val="FF3300"/>
                </a:solidFill>
              </a:rPr>
              <a:t>3 урок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F0450"/>
                </a:solidFill>
              </a:rPr>
              <a:t>– закрепление</a:t>
            </a:r>
            <a:br>
              <a:rPr lang="ru-RU" b="1" dirty="0" smtClean="0">
                <a:solidFill>
                  <a:srgbClr val="0F0450"/>
                </a:solidFill>
              </a:rPr>
            </a:br>
            <a:r>
              <a:rPr lang="ru-RU" dirty="0" smtClean="0"/>
              <a:t>Основной метод – </a:t>
            </a:r>
            <a:r>
              <a:rPr lang="ru-RU" dirty="0" smtClean="0">
                <a:solidFill>
                  <a:srgbClr val="766946"/>
                </a:solidFill>
              </a:rPr>
              <a:t>выполнение индивидуальных заданий в тетрадях или семинар-практикум.</a:t>
            </a:r>
            <a:br>
              <a:rPr lang="ru-RU" dirty="0" smtClean="0">
                <a:solidFill>
                  <a:srgbClr val="766946"/>
                </a:solidFill>
              </a:rPr>
            </a:br>
            <a:r>
              <a:rPr lang="ru-RU" dirty="0" smtClean="0">
                <a:solidFill>
                  <a:srgbClr val="766946"/>
                </a:solidFill>
              </a:rPr>
              <a:t/>
            </a:r>
            <a:br>
              <a:rPr lang="ru-RU" dirty="0" smtClean="0">
                <a:solidFill>
                  <a:srgbClr val="766946"/>
                </a:solidFill>
              </a:rPr>
            </a:br>
            <a:r>
              <a:rPr lang="ru-RU" b="1" dirty="0" smtClean="0">
                <a:solidFill>
                  <a:srgbClr val="FF3300"/>
                </a:solidFill>
              </a:rPr>
              <a:t>4 урок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F0450"/>
                </a:solidFill>
              </a:rPr>
              <a:t>– контроль</a:t>
            </a:r>
            <a:r>
              <a:rPr lang="ru-RU" sz="24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814393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75" y="1142983"/>
            <a:ext cx="6515100" cy="5572165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600" b="1" dirty="0" smtClean="0">
                <a:solidFill>
                  <a:srgbClr val="FF3300"/>
                </a:solidFill>
                <a:latin typeface="+mn-lt"/>
              </a:rPr>
              <a:t>   Идеальное </a:t>
            </a:r>
            <a:r>
              <a:rPr lang="ru-RU" sz="7600" b="1" dirty="0" smtClean="0">
                <a:solidFill>
                  <a:srgbClr val="FF3300"/>
                </a:solidFill>
                <a:latin typeface="+mn-lt"/>
              </a:rPr>
              <a:t>управление – когда управления нет, а его функции выполняются. Каждый знает, что ему делать, и каждый делает, потому что хочет этого </a:t>
            </a:r>
            <a:r>
              <a:rPr lang="ru-RU" sz="7600" b="1" dirty="0" smtClean="0">
                <a:solidFill>
                  <a:srgbClr val="FF3300"/>
                </a:solidFill>
                <a:latin typeface="+mn-lt"/>
              </a:rPr>
              <a:t>сам.</a:t>
            </a:r>
            <a:r>
              <a:rPr lang="ru-RU" sz="7600" dirty="0" smtClean="0">
                <a:latin typeface="+mn-lt"/>
              </a:rPr>
              <a:t> </a:t>
            </a:r>
            <a:endParaRPr lang="ru-RU" sz="7600" dirty="0" smtClean="0">
              <a:latin typeface="+mn-lt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12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643063"/>
            <a:ext cx="15017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Documents and Settings\Admin\Рабочий стол\ФГОС рабочие программы 5 класс\f6cf84399615d7a00524fbcc83e911b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21429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85720" y="642919"/>
            <a:ext cx="8658255" cy="545467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Инновационная деятельность </a:t>
            </a:r>
            <a:r>
              <a:rPr lang="ru-RU" dirty="0" smtClean="0">
                <a:latin typeface="Arial" charset="0"/>
                <a:cs typeface="Arial" charset="0"/>
              </a:rPr>
              <a:t>– целенаправленное преобразование содержания обучения и организационно – технологических основ образовательного процесса, направленное на повышение качества образовательных услуг, </a:t>
            </a:r>
            <a:r>
              <a:rPr lang="ru-RU" dirty="0" err="1" smtClean="0">
                <a:latin typeface="Arial" charset="0"/>
                <a:cs typeface="Arial" charset="0"/>
              </a:rPr>
              <a:t>конкурентноспособности</a:t>
            </a:r>
            <a:r>
              <a:rPr lang="ru-RU" dirty="0" smtClean="0">
                <a:latin typeface="Arial" charset="0"/>
                <a:cs typeface="Arial" charset="0"/>
              </a:rPr>
              <a:t> образовательных учреждений и их выпускников, обеспечение всестороннего личностного и профессионального развития обучаемых.</a:t>
            </a:r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14290"/>
            <a:ext cx="8143875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Основные цели инновационной деятельности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25"/>
            <a:ext cx="8515379" cy="4525963"/>
          </a:xfrm>
        </p:spPr>
        <p:txBody>
          <a:bodyPr/>
          <a:lstStyle/>
          <a:p>
            <a:r>
              <a:rPr lang="ru-RU" dirty="0" smtClean="0"/>
              <a:t>Развитие умения мотивировать действия</a:t>
            </a:r>
          </a:p>
          <a:p>
            <a:r>
              <a:rPr lang="ru-RU" dirty="0" smtClean="0"/>
              <a:t>Самостоятельно ориентироваться в получаемой информации</a:t>
            </a:r>
          </a:p>
          <a:p>
            <a:r>
              <a:rPr lang="ru-RU" dirty="0" smtClean="0"/>
              <a:t>Формирование творческого нешаблонного мышления</a:t>
            </a:r>
          </a:p>
          <a:p>
            <a:r>
              <a:rPr lang="ru-RU" dirty="0" smtClean="0"/>
              <a:t>Развитие детей за счет максимального раскрытия их природных способностей</a:t>
            </a:r>
          </a:p>
          <a:p>
            <a:r>
              <a:rPr lang="ru-RU" dirty="0" smtClean="0"/>
              <a:t>Качественное изменение личности ученика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14290"/>
            <a:ext cx="8143875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Инновационные образовательные технологии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372503" cy="5072098"/>
          </a:xfrm>
        </p:spPr>
        <p:txBody>
          <a:bodyPr/>
          <a:lstStyle/>
          <a:p>
            <a:r>
              <a:rPr lang="ru-RU" dirty="0" smtClean="0"/>
              <a:t>Информационно- коммуникативные</a:t>
            </a:r>
          </a:p>
          <a:p>
            <a:r>
              <a:rPr lang="ru-RU" dirty="0" smtClean="0"/>
              <a:t>«кейс- </a:t>
            </a:r>
            <a:r>
              <a:rPr lang="ru-RU" dirty="0" err="1" smtClean="0"/>
              <a:t>стади</a:t>
            </a:r>
            <a:r>
              <a:rPr lang="ru-RU" dirty="0" smtClean="0"/>
              <a:t>» </a:t>
            </a:r>
            <a:r>
              <a:rPr lang="ru-RU" sz="2800" dirty="0" smtClean="0"/>
              <a:t>(обучение с использованием конкретных ситуаций)</a:t>
            </a:r>
          </a:p>
          <a:p>
            <a:r>
              <a:rPr lang="ru-RU" dirty="0" smtClean="0"/>
              <a:t>Рефлексия как метод самопознания и самооценки</a:t>
            </a:r>
          </a:p>
          <a:p>
            <a:r>
              <a:rPr lang="ru-RU" dirty="0" err="1" smtClean="0"/>
              <a:t>Тренинговые</a:t>
            </a:r>
            <a:r>
              <a:rPr lang="ru-RU" dirty="0" smtClean="0"/>
              <a:t> технологии</a:t>
            </a:r>
          </a:p>
          <a:p>
            <a:r>
              <a:rPr lang="ru-RU" dirty="0" smtClean="0"/>
              <a:t>Проектная технология</a:t>
            </a:r>
          </a:p>
          <a:p>
            <a:r>
              <a:rPr lang="ru-RU" dirty="0" smtClean="0"/>
              <a:t>Технология критического мышления</a:t>
            </a:r>
          </a:p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и 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7" y="500042"/>
            <a:ext cx="8501092" cy="85725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3300"/>
                </a:solidFill>
              </a:rPr>
              <a:t>Кейс-метод</a:t>
            </a:r>
            <a:r>
              <a:rPr lang="ru-RU" dirty="0" smtClean="0">
                <a:solidFill>
                  <a:srgbClr val="FF3300"/>
                </a:solidFill>
              </a:rPr>
              <a:t> </a:t>
            </a:r>
            <a:r>
              <a:rPr lang="ru-RU" dirty="0" smtClean="0">
                <a:solidFill>
                  <a:srgbClr val="0F0450"/>
                </a:solidFill>
              </a:rPr>
              <a:t>(обучение на основе реальных ситуаций)</a:t>
            </a:r>
            <a:br>
              <a:rPr lang="ru-RU" dirty="0" smtClean="0">
                <a:solidFill>
                  <a:srgbClr val="0F045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25"/>
            <a:ext cx="8015313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33574C"/>
                </a:solidFill>
              </a:rPr>
              <a:t>Основной метод</a:t>
            </a:r>
            <a:r>
              <a:rPr lang="ru-RU" b="1" dirty="0" smtClean="0">
                <a:solidFill>
                  <a:srgbClr val="0F0450"/>
                </a:solidFill>
              </a:rPr>
              <a:t> – работа в группах с документами, создание новых кейсов.</a:t>
            </a:r>
          </a:p>
          <a:p>
            <a:pPr>
              <a:buNone/>
            </a:pPr>
            <a:r>
              <a:rPr lang="ru-RU" b="1" dirty="0" smtClean="0">
                <a:solidFill>
                  <a:srgbClr val="0F0450"/>
                </a:solidFill>
              </a:rPr>
              <a:t>Роль учителя:</a:t>
            </a:r>
          </a:p>
          <a:p>
            <a:r>
              <a:rPr lang="ru-RU" b="1" dirty="0" smtClean="0">
                <a:solidFill>
                  <a:srgbClr val="0F0450"/>
                </a:solidFill>
              </a:rPr>
              <a:t>Помогает ученикам в поиске информации</a:t>
            </a:r>
          </a:p>
          <a:p>
            <a:r>
              <a:rPr lang="ru-RU" b="1" dirty="0" smtClean="0">
                <a:solidFill>
                  <a:srgbClr val="0F0450"/>
                </a:solidFill>
              </a:rPr>
              <a:t>Координирует весь процесс</a:t>
            </a:r>
          </a:p>
          <a:p>
            <a:r>
              <a:rPr lang="ru-RU" b="1" dirty="0" smtClean="0">
                <a:solidFill>
                  <a:srgbClr val="0F0450"/>
                </a:solidFill>
              </a:rPr>
              <a:t>Поощряет и поддерживает учеников</a:t>
            </a:r>
          </a:p>
          <a:p>
            <a:r>
              <a:rPr lang="ru-RU" b="1" dirty="0" smtClean="0">
                <a:solidFill>
                  <a:srgbClr val="0F0450"/>
                </a:solidFill>
              </a:rPr>
              <a:t> </a:t>
            </a:r>
          </a:p>
          <a:p>
            <a:endParaRPr lang="ru-RU" b="1" dirty="0" smtClean="0">
              <a:solidFill>
                <a:srgbClr val="0F04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7857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Использование </a:t>
            </a:r>
            <a:r>
              <a:rPr lang="ru-RU" dirty="0" smtClean="0">
                <a:solidFill>
                  <a:srgbClr val="FF3300"/>
                </a:solidFill>
              </a:rPr>
              <a:t>ИКТ </a:t>
            </a:r>
            <a:r>
              <a:rPr lang="ru-RU" dirty="0" smtClean="0">
                <a:solidFill>
                  <a:srgbClr val="FF3300"/>
                </a:solidFill>
              </a:rPr>
              <a:t>на уроке:</a:t>
            </a:r>
            <a:br>
              <a:rPr lang="ru-RU" dirty="0" smtClean="0">
                <a:solidFill>
                  <a:srgbClr val="FF33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3"/>
            <a:ext cx="7872437" cy="4883166"/>
          </a:xfrm>
        </p:spPr>
        <p:txBody>
          <a:bodyPr/>
          <a:lstStyle/>
          <a:p>
            <a:r>
              <a:rPr lang="ru-RU" sz="2800" dirty="0" smtClean="0"/>
              <a:t>Современность и актуальность учебного материала</a:t>
            </a:r>
          </a:p>
          <a:p>
            <a:r>
              <a:rPr lang="ru-RU" sz="2800" dirty="0" smtClean="0"/>
              <a:t>Наличие дополнительного и сопутствующего материала</a:t>
            </a:r>
          </a:p>
          <a:p>
            <a:r>
              <a:rPr lang="ru-RU" sz="2800" dirty="0" smtClean="0"/>
              <a:t>Эстетичность и наглядность</a:t>
            </a:r>
          </a:p>
          <a:p>
            <a:r>
              <a:rPr lang="ru-RU" sz="2800" dirty="0" smtClean="0"/>
              <a:t>Возможность блочного обозрения темы, опережающие задания</a:t>
            </a:r>
          </a:p>
          <a:p>
            <a:r>
              <a:rPr lang="ru-RU" sz="2800" dirty="0" smtClean="0"/>
              <a:t>Обучение через игровую и практическую деятельность</a:t>
            </a:r>
          </a:p>
          <a:p>
            <a:r>
              <a:rPr lang="ru-RU" sz="2800" dirty="0" smtClean="0"/>
              <a:t>Повышение интереса к учебе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Использование компьютерных технологий позволяет:</a:t>
            </a:r>
            <a:br>
              <a:rPr lang="ru-RU" dirty="0" smtClean="0">
                <a:solidFill>
                  <a:srgbClr val="FF33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25"/>
            <a:ext cx="8015313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F0450"/>
                </a:solidFill>
              </a:rPr>
              <a:t>Повысить интерес к изучению предмета</a:t>
            </a:r>
          </a:p>
          <a:p>
            <a:r>
              <a:rPr lang="ru-RU" b="1" dirty="0" smtClean="0">
                <a:solidFill>
                  <a:srgbClr val="0F0450"/>
                </a:solidFill>
              </a:rPr>
              <a:t>Расширить информационное поле</a:t>
            </a:r>
          </a:p>
          <a:p>
            <a:r>
              <a:rPr lang="ru-RU" b="1" dirty="0" smtClean="0">
                <a:solidFill>
                  <a:srgbClr val="0F0450"/>
                </a:solidFill>
              </a:rPr>
              <a:t>Ускорить процесс получения и использования информации</a:t>
            </a:r>
          </a:p>
          <a:p>
            <a:r>
              <a:rPr lang="ru-RU" b="1" dirty="0" smtClean="0">
                <a:solidFill>
                  <a:srgbClr val="0F0450"/>
                </a:solidFill>
              </a:rPr>
              <a:t>Развить познавательные способности школьников</a:t>
            </a:r>
          </a:p>
          <a:p>
            <a:endParaRPr lang="ru-RU" b="1" dirty="0" smtClean="0">
              <a:solidFill>
                <a:srgbClr val="0F04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142852"/>
            <a:ext cx="8143875" cy="185738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При создании компьютерных презентаций, формируются важнейшие в современных условиях навыки: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2285992"/>
            <a:ext cx="7015162" cy="3811596"/>
          </a:xfrm>
        </p:spPr>
        <p:txBody>
          <a:bodyPr/>
          <a:lstStyle/>
          <a:p>
            <a:r>
              <a:rPr lang="ru-RU" dirty="0" smtClean="0"/>
              <a:t>Критическое осмысление информации</a:t>
            </a:r>
          </a:p>
          <a:p>
            <a:r>
              <a:rPr lang="ru-RU" dirty="0" smtClean="0"/>
              <a:t>Выделение главного в информационном сообщении</a:t>
            </a:r>
          </a:p>
          <a:p>
            <a:r>
              <a:rPr lang="ru-RU" dirty="0" smtClean="0"/>
              <a:t>Систематизирование и обобщение материала</a:t>
            </a:r>
          </a:p>
          <a:p>
            <a:r>
              <a:rPr lang="ru-RU" dirty="0" smtClean="0"/>
              <a:t>Грамотное представление имеющейся информации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7143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Модульно-блочная технология</a:t>
            </a:r>
            <a:br>
              <a:rPr lang="ru-RU" dirty="0" smtClean="0">
                <a:solidFill>
                  <a:srgbClr val="FF33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372503" cy="6000792"/>
          </a:xfrm>
        </p:spPr>
        <p:txBody>
          <a:bodyPr/>
          <a:lstStyle/>
          <a:p>
            <a:pPr>
              <a:buNone/>
            </a:pPr>
            <a:r>
              <a:rPr lang="ru-RU" sz="2800" b="1" u="sng" dirty="0" smtClean="0">
                <a:solidFill>
                  <a:srgbClr val="0F0450"/>
                </a:solidFill>
              </a:rPr>
              <a:t>Составляющие деятельности:</a:t>
            </a:r>
          </a:p>
          <a:p>
            <a:r>
              <a:rPr lang="ru-RU" sz="2400" dirty="0" smtClean="0"/>
              <a:t>Мотивация, фиксация потребностей, мотивов деятельности </a:t>
            </a:r>
          </a:p>
          <a:p>
            <a:r>
              <a:rPr lang="ru-RU" sz="2400" dirty="0" err="1" smtClean="0"/>
              <a:t>Целеполагание</a:t>
            </a:r>
            <a:endParaRPr lang="ru-RU" sz="2400" dirty="0" smtClean="0"/>
          </a:p>
          <a:p>
            <a:r>
              <a:rPr lang="ru-RU" sz="2400" dirty="0" smtClean="0"/>
              <a:t>Формирование обобщенного абстрактного осваиваемого материала</a:t>
            </a:r>
          </a:p>
          <a:p>
            <a:r>
              <a:rPr lang="ru-RU" sz="2400" dirty="0" smtClean="0"/>
              <a:t>Наглядное представление своего понимания</a:t>
            </a:r>
          </a:p>
          <a:p>
            <a:r>
              <a:rPr lang="ru-RU" sz="2400" dirty="0" smtClean="0"/>
              <a:t>Планирование действий с учетом теоретического знания</a:t>
            </a:r>
          </a:p>
          <a:p>
            <a:r>
              <a:rPr lang="ru-RU" sz="2400" dirty="0" smtClean="0"/>
              <a:t>контроль плана или последовательность действий и коррекция их на узловых позициях</a:t>
            </a:r>
          </a:p>
          <a:p>
            <a:r>
              <a:rPr lang="ru-RU" sz="2400" dirty="0" smtClean="0"/>
              <a:t>Контроль результата</a:t>
            </a:r>
          </a:p>
          <a:p>
            <a:r>
              <a:rPr lang="ru-RU" sz="2800" dirty="0" smtClean="0"/>
              <a:t> Оценивание степени удовлетворения личных интересов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b="1" dirty="0" smtClean="0">
              <a:solidFill>
                <a:srgbClr val="0F04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 ИНФОР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ИНФОРМАТИКА</Template>
  <TotalTime>139</TotalTime>
  <Words>357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Презентация ИНФОРМАТИКА</vt:lpstr>
      <vt:lpstr>Применение  инновационных технологий на уроках истории и обществознания</vt:lpstr>
      <vt:lpstr>Слайд 2</vt:lpstr>
      <vt:lpstr>Основные цели инновационной деятельности</vt:lpstr>
      <vt:lpstr>Инновационные образовательные технологии</vt:lpstr>
      <vt:lpstr>Кейс-метод (обучение на основе реальных ситуаций) </vt:lpstr>
      <vt:lpstr>Использование ИКТ на уроке: </vt:lpstr>
      <vt:lpstr>Использование компьютерных технологий позволяет: </vt:lpstr>
      <vt:lpstr>При создании компьютерных презентаций, формируются важнейшие в современных условиях навыки:</vt:lpstr>
      <vt:lpstr>Модульно-блочная технология </vt:lpstr>
      <vt:lpstr>Слайд 10</vt:lpstr>
      <vt:lpstr>Слайд 11</vt:lpstr>
      <vt:lpstr> 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19</cp:revision>
  <dcterms:created xsi:type="dcterms:W3CDTF">2011-07-24T06:23:31Z</dcterms:created>
  <dcterms:modified xsi:type="dcterms:W3CDTF">2013-08-27T14:57:17Z</dcterms:modified>
</cp:coreProperties>
</file>