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9999FF"/>
    <a:srgbClr val="009999"/>
    <a:srgbClr val="33CCFF"/>
    <a:srgbClr val="99CCFF"/>
    <a:srgbClr val="99FF66"/>
    <a:srgbClr val="808000"/>
    <a:srgbClr val="FF9933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72" y="14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718AD-74A8-4D3B-A976-94A6A99B818D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C8459-5ED5-4370-BA50-1497D5F99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596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8459-5ED5-4370-BA50-1497D5F9929D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788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8459-5ED5-4370-BA50-1497D5F9929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960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8459-5ED5-4370-BA50-1497D5F9929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18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C8459-5ED5-4370-BA50-1497D5F9929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07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4AA4-CC7E-4B97-A055-BD306C98B2C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FF8C-2536-4C1C-AE22-6B405F26B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4AA4-CC7E-4B97-A055-BD306C98B2C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FF8C-2536-4C1C-AE22-6B405F26B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4AA4-CC7E-4B97-A055-BD306C98B2C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FF8C-2536-4C1C-AE22-6B405F26B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4AA4-CC7E-4B97-A055-BD306C98B2C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FF8C-2536-4C1C-AE22-6B405F26B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4AA4-CC7E-4B97-A055-BD306C98B2C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FF8C-2536-4C1C-AE22-6B405F26B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4AA4-CC7E-4B97-A055-BD306C98B2C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FF8C-2536-4C1C-AE22-6B405F26B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4AA4-CC7E-4B97-A055-BD306C98B2C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FF8C-2536-4C1C-AE22-6B405F26B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4AA4-CC7E-4B97-A055-BD306C98B2C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FF8C-2536-4C1C-AE22-6B405F26B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4AA4-CC7E-4B97-A055-BD306C98B2C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FF8C-2536-4C1C-AE22-6B405F26B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4AA4-CC7E-4B97-A055-BD306C98B2C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FF8C-2536-4C1C-AE22-6B405F26B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4AA4-CC7E-4B97-A055-BD306C98B2C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FF8C-2536-4C1C-AE22-6B405F26B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94AA4-CC7E-4B97-A055-BD306C98B2C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7FF8C-2536-4C1C-AE22-6B405F26B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304362"/>
            <a:ext cx="8244000" cy="82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Сочинение  по  картине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Игоря    </a:t>
            </a:r>
            <a:r>
              <a:rPr lang="ru-RU" sz="3600" b="1" dirty="0">
                <a:solidFill>
                  <a:srgbClr val="002060"/>
                </a:solidFill>
              </a:rPr>
              <a:t>Э</a:t>
            </a:r>
            <a:r>
              <a:rPr lang="ru-RU" sz="3600" b="1" dirty="0" smtClean="0">
                <a:solidFill>
                  <a:srgbClr val="002060"/>
                </a:solidFill>
              </a:rPr>
              <a:t>ммануиловича      Грабаря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571612"/>
            <a:ext cx="8858312" cy="50720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«Февральская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лазурь»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58259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Давайте   опишем   старую   берёзу.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стрекоза 169.jpg"/>
          <p:cNvPicPr>
            <a:picLocks noGrp="1" noChangeAspect="1"/>
          </p:cNvPicPr>
          <p:nvPr>
            <p:ph idx="1"/>
          </p:nvPr>
        </p:nvPicPr>
        <p:blipFill>
          <a:blip r:embed="rId3">
            <a:lum bright="-30000" contrast="30000"/>
          </a:blip>
          <a:stretch>
            <a:fillRect/>
          </a:stretch>
        </p:blipFill>
        <p:spPr>
          <a:xfrm>
            <a:off x="214282" y="857232"/>
            <a:ext cx="3286148" cy="6000768"/>
          </a:xfrm>
        </p:spPr>
      </p:pic>
      <p:sp>
        <p:nvSpPr>
          <p:cNvPr id="5" name="TextBox 4"/>
          <p:cNvSpPr txBox="1"/>
          <p:nvPr/>
        </p:nvSpPr>
        <p:spPr>
          <a:xfrm>
            <a:off x="3643306" y="1000108"/>
            <a:ext cx="5286412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Коралловые, серебристый иней, розоватые блики солнца, могучая, гордая, сиреневые тени на снегу.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2428868"/>
            <a:ext cx="5214974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Берёза как королева, как царица в своём необыкновенном наряде.  Это наше самое любимое, красивое нарядное дерево. О березе сложено много песен и стихов.  Берёза -  символ нашей Родины.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06" y="4929198"/>
            <a:ext cx="5214974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Б … рёза,   на 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сн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. ..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гу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,   м … розный,   к … 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ртина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,      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дер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…  во,      сне … ,     ч …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десные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, 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ств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. ..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лы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, 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жемч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…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жные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,  стуж …, в …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рхушка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рекоза 134.jpg"/>
          <p:cNvPicPr>
            <a:picLocks noGrp="1" noChangeAspect="1"/>
          </p:cNvPicPr>
          <p:nvPr>
            <p:ph idx="1"/>
          </p:nvPr>
        </p:nvPicPr>
        <p:blipFill>
          <a:blip r:embed="rId3">
            <a:lum bright="-30000" contrast="3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28596" y="214290"/>
            <a:ext cx="5429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</a:rPr>
              <a:t>Физминутка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715436" cy="52149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Развивать речь.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Учиться «читать» картину.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Осмысливать и понимать её содержание.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Учиться описывать предметы.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Развивать пространственное мышление.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Получить представление о холодных и тёплых тонах картины.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Развивать творческое воображение.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Прививать интерес к изобразительному искусству.</a:t>
            </a:r>
          </a:p>
          <a:p>
            <a:pPr marL="514350" indent="-514350" algn="l">
              <a:buAutoNum type="arabicPeriod"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14290"/>
            <a:ext cx="871543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 урока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трекоза 167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214282" y="1214438"/>
            <a:ext cx="8715436" cy="5357812"/>
          </a:xfrm>
        </p:spPr>
      </p:pic>
      <p:sp>
        <p:nvSpPr>
          <p:cNvPr id="4" name="Прямоугольник 3"/>
          <p:cNvSpPr/>
          <p:nvPr/>
        </p:nvSpPr>
        <p:spPr>
          <a:xfrm>
            <a:off x="285720" y="142852"/>
            <a:ext cx="857256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Холодные  и 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тёплые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тона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стрекоза 168.jpg"/>
          <p:cNvPicPr>
            <a:picLocks noGrp="1" noChangeAspect="1"/>
          </p:cNvPicPr>
          <p:nvPr>
            <p:ph idx="1"/>
          </p:nvPr>
        </p:nvPicPr>
        <p:blipFill>
          <a:blip r:embed="rId3">
            <a:lum bright="-30000" contrast="30000"/>
          </a:blip>
          <a:stretch>
            <a:fillRect/>
          </a:stretch>
        </p:blipFill>
        <p:spPr>
          <a:xfrm>
            <a:off x="-214346" y="0"/>
            <a:ext cx="6096493" cy="685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6357950" y="35716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929322" y="214290"/>
            <a:ext cx="3071834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29322" y="785794"/>
            <a:ext cx="3071834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929322" y="2714620"/>
            <a:ext cx="3071834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929322" y="3357562"/>
            <a:ext cx="3071834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929322" y="4643446"/>
            <a:ext cx="300039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929322" y="2071678"/>
            <a:ext cx="3071834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929322" y="4000504"/>
            <a:ext cx="300039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929322" y="1428736"/>
            <a:ext cx="3071834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929322" y="5214950"/>
            <a:ext cx="3000396" cy="369332"/>
          </a:xfrm>
          <a:prstGeom prst="rect">
            <a:avLst/>
          </a:prstGeom>
          <a:solidFill>
            <a:srgbClr val="808000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929322" y="5786454"/>
            <a:ext cx="3000396" cy="369332"/>
          </a:xfrm>
          <a:prstGeom prst="rect">
            <a:avLst/>
          </a:prstGeom>
          <a:solidFill>
            <a:srgbClr val="99FF66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929322" y="6286520"/>
            <a:ext cx="3000396" cy="369332"/>
          </a:xfrm>
          <a:prstGeom prst="rect">
            <a:avLst/>
          </a:prstGeom>
          <a:solidFill>
            <a:srgbClr val="9999FF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8715436" cy="64006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«Искусство, искусство и искусство. С детских лет и до сих пор оно для меня – почти единственный источник радости и горя, восторгов и страданий, восхищений и возмущений, единственное подлинное содержание жизни», писал </a:t>
            </a:r>
          </a:p>
          <a:p>
            <a:pPr algn="ctr"/>
            <a:r>
              <a:rPr lang="ru-RU" sz="4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И.Э. Грабарь.</a:t>
            </a:r>
            <a:endParaRPr lang="ru-RU" sz="4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86874" cy="50006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Содержание       картины     «Февральская лазурь».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785794"/>
            <a:ext cx="4357718" cy="607220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1. Почему художник выбрал это название?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2. Как вы понимаете слово  «лазурь»?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3. Когда бывает такое небо?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4. А какое небо на картине Грабаря?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5. Что нам помогает понять, что день на картине, -  солнечный?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6. А какими красками нарисованы стволы берёз и веточки? Они чисто белые?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7. А какой день показал художник – холодный или тёплый?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стрекоза 168.jpg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20000" contrast="10000"/>
          </a:blip>
          <a:stretch>
            <a:fillRect/>
          </a:stretch>
        </p:blipFill>
        <p:spPr>
          <a:xfrm>
            <a:off x="4643438" y="785794"/>
            <a:ext cx="4500562" cy="607220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стрекоза 168.jpg"/>
          <p:cNvPicPr>
            <a:picLocks noGrp="1" noChangeAspect="1"/>
          </p:cNvPicPr>
          <p:nvPr>
            <p:ph idx="1"/>
          </p:nvPr>
        </p:nvPicPr>
        <p:blipFill>
          <a:blip r:embed="rId3">
            <a:lum bright="-30000" contrast="30000"/>
          </a:blip>
          <a:stretch>
            <a:fillRect/>
          </a:stretch>
        </p:blipFill>
        <p:spPr>
          <a:xfrm>
            <a:off x="0" y="0"/>
            <a:ext cx="5882147" cy="685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6357950" y="35716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929322" y="214290"/>
            <a:ext cx="3071834" cy="36933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929322" y="785794"/>
            <a:ext cx="3071834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929322" y="1357298"/>
            <a:ext cx="3071834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929322" y="1928802"/>
            <a:ext cx="3071834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929322" y="2500306"/>
            <a:ext cx="3071834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5929322" y="3071810"/>
            <a:ext cx="3071834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929322" y="3643314"/>
            <a:ext cx="307183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929322" y="4214818"/>
            <a:ext cx="307183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929322" y="4786322"/>
            <a:ext cx="3071834" cy="369332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929322" y="5357826"/>
            <a:ext cx="3071834" cy="369332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929322" y="5929330"/>
            <a:ext cx="3071834" cy="369332"/>
          </a:xfrm>
          <a:prstGeom prst="rect">
            <a:avLst/>
          </a:prstGeom>
          <a:solidFill>
            <a:srgbClr val="996600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5929322" y="6429396"/>
            <a:ext cx="3071834" cy="369332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Подберите слова, которые помогут увидеть краски февральского солнечного дня.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Лазоревое небо,     </a:t>
            </a:r>
          </a:p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  <a:t>жемчужные берёзы, </a:t>
            </a:r>
          </a:p>
          <a:p>
            <a:r>
              <a:rPr lang="ru-RU" sz="4000" b="1" dirty="0" smtClean="0">
                <a:solidFill>
                  <a:srgbClr val="996600"/>
                </a:solidFill>
              </a:rPr>
              <a:t>коралловые ветки,  </a:t>
            </a:r>
          </a:p>
          <a:p>
            <a:r>
              <a:rPr lang="ru-RU" sz="4000" b="1" dirty="0" smtClean="0">
                <a:solidFill>
                  <a:srgbClr val="00B0F0"/>
                </a:solidFill>
              </a:rPr>
              <a:t>сапфировые тени, 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сиреневый снег.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рекоза 169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-30000" contrast="30000"/>
          </a:blip>
          <a:stretch>
            <a:fillRect/>
          </a:stretch>
        </p:blipFill>
        <p:spPr>
          <a:xfrm>
            <a:off x="428596" y="0"/>
            <a:ext cx="321471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857620" y="214290"/>
            <a:ext cx="5072098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</a:rPr>
              <a:t>1.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Какую берёзу изобразил художник на переднем плане - старую или молодую?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1643050"/>
            <a:ext cx="500066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</a:rPr>
              <a:t>2.  А на втором плане какие берёзы изображены?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9058" y="2714620"/>
            <a:ext cx="500066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</a:rPr>
              <a:t>3. А по веткам можно понять, где молодая берёза, а где старая?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3714752"/>
            <a:ext cx="500066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</a:rPr>
              <a:t>4. Что напоминает узор веток, сплетение белого на синем фоне?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4714884"/>
            <a:ext cx="5000660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</a:rPr>
              <a:t>5. А какие деревья в глубине картины, на заднем плане? Почему они такие маленькие?</a:t>
            </a: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</a:rPr>
              <a:t>Почему художник поместил их так далеко?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391</Words>
  <Application>Microsoft Office PowerPoint</Application>
  <PresentationFormat>Экран (4:3)</PresentationFormat>
  <Paragraphs>43</Paragraphs>
  <Slides>11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Сочинение  по  картине  Игоря    Эммануиловича      Грабаря </vt:lpstr>
      <vt:lpstr>Презентация PowerPoint</vt:lpstr>
      <vt:lpstr>Презентация PowerPoint</vt:lpstr>
      <vt:lpstr>Презентация PowerPoint</vt:lpstr>
      <vt:lpstr>Презентация PowerPoint</vt:lpstr>
      <vt:lpstr>Содержание       картины     «Февральская лазурь».</vt:lpstr>
      <vt:lpstr>Презентация PowerPoint</vt:lpstr>
      <vt:lpstr>Подберите слова, которые помогут увидеть краски февральского солнечного дня.</vt:lpstr>
      <vt:lpstr>Презентация PowerPoint</vt:lpstr>
      <vt:lpstr>Давайте   опишем   старую   берёзу.</vt:lpstr>
      <vt:lpstr>Презентация PowerPoint</vt:lpstr>
    </vt:vector>
  </TitlesOfParts>
  <Company>Windows XP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2009-01-20T19:12:50Z</dcterms:created>
  <dcterms:modified xsi:type="dcterms:W3CDTF">2014-01-19T03:12:07Z</dcterms:modified>
</cp:coreProperties>
</file>