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6AFCB0-58E6-4CBC-AA1C-D3E7FB4F8059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6250CF-2167-400F-BB60-ED676B8163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Спорт и </a:t>
            </a:r>
            <a:r>
              <a:rPr lang="ru-RU" dirty="0" smtClean="0"/>
              <a:t>бизнес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Проблема спонсорства, реклама в спорте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 студент 2 курса 2 группы</a:t>
            </a:r>
          </a:p>
          <a:p>
            <a:r>
              <a:rPr lang="ru-RU" dirty="0" err="1" smtClean="0"/>
              <a:t>Шиманов</a:t>
            </a:r>
            <a:r>
              <a:rPr lang="ru-RU" dirty="0" smtClean="0"/>
              <a:t> Павел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smtClean="0"/>
              <a:t> </a:t>
            </a:r>
            <a:r>
              <a:rPr lang="ru-RU" sz="2200" dirty="0" smtClean="0"/>
              <a:t>Принципиальным отличием российского спонсорства от </a:t>
            </a:r>
            <a:r>
              <a:rPr lang="ru-RU" sz="2200" dirty="0" smtClean="0"/>
              <a:t>зарубежного </a:t>
            </a:r>
            <a:r>
              <a:rPr lang="ru-RU" sz="2200" dirty="0" smtClean="0"/>
              <a:t>является то, что оно зачастую не </a:t>
            </a:r>
            <a:br>
              <a:rPr lang="ru-RU" sz="2200" dirty="0" smtClean="0"/>
            </a:br>
            <a:r>
              <a:rPr lang="ru-RU" sz="2200" dirty="0" smtClean="0"/>
              <a:t>окупается </a:t>
            </a:r>
            <a:r>
              <a:rPr lang="ru-RU" sz="2200" dirty="0" smtClean="0"/>
              <a:t>за счет </a:t>
            </a:r>
            <a:r>
              <a:rPr lang="ru-RU" sz="2200" dirty="0" smtClean="0"/>
              <a:t>предоставляемой</a:t>
            </a:r>
            <a:r>
              <a:rPr lang="ru-RU" sz="2200" dirty="0" smtClean="0"/>
              <a:t> спонсорами 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 smtClean="0"/>
              <a:t>рекламы. Причинами этого служат:</a:t>
            </a:r>
            <a:endParaRPr lang="ru-RU" sz="2200" dirty="0"/>
          </a:p>
        </p:txBody>
      </p:sp>
      <p:pic>
        <p:nvPicPr>
          <p:cNvPr id="5" name="Содержимое 4" descr="417378004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76300" y="1986756"/>
            <a:ext cx="3200400" cy="37528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- отсутствие налогового послабления со стороны государства спонсорам,</a:t>
            </a:r>
          </a:p>
          <a:p>
            <a:pPr>
              <a:buNone/>
            </a:pPr>
            <a:r>
              <a:rPr lang="ru-RU" dirty="0" smtClean="0"/>
              <a:t>     вкладывающим </a:t>
            </a:r>
            <a:r>
              <a:rPr lang="ru-RU" dirty="0" smtClean="0"/>
              <a:t>средства в физическую культуру и спорт;</a:t>
            </a:r>
          </a:p>
          <a:p>
            <a:r>
              <a:rPr lang="ru-RU" dirty="0" smtClean="0"/>
              <a:t>- слабое развитие спортивной рекламы;</a:t>
            </a:r>
          </a:p>
          <a:p>
            <a:r>
              <a:rPr lang="ru-RU" dirty="0" smtClean="0"/>
              <a:t>- невозможность выявить реальный эффект от использования рекламы;</a:t>
            </a:r>
          </a:p>
          <a:p>
            <a:r>
              <a:rPr lang="ru-RU" dirty="0" smtClean="0"/>
              <a:t>- невысокий имидж у большинства российских спортсменов, команд и спортивных организаций;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привлечение спонсоров в настоящее время является проблемой для российских клубов, что проявляется в следующем: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- большая зависимость российских клубов от спонсорских поступлений как основного источника финансирования (доля составляет от 25 до 90% в структуре доходов);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     - недостаточный объем спонсорских поступлений и низкая диверсификация портфеля инвесторов: большинство российских клубов финансируется администрациями городов и субъектов федерации, к которым они территориально относятся, либо государственными компаниями (Газпром, РЖД), не лимитирующими расходы.</a:t>
            </a:r>
            <a:endParaRPr lang="ru-RU" sz="2000" dirty="0"/>
          </a:p>
        </p:txBody>
      </p:sp>
      <p:pic>
        <p:nvPicPr>
          <p:cNvPr id="5" name="Содержимое 4" descr="loko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714488"/>
            <a:ext cx="3857652" cy="400052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Почему российский спорт и, в частности, футбол является непривлекательным для спонсоров? Основными причинами являются следующие:</a:t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dirty="0" smtClean="0"/>
              <a:t> 1) убыточность российских клубов и, как следствие, восприятие спорта как неэффективного объекта вложения средств.</a:t>
            </a:r>
          </a:p>
          <a:p>
            <a:r>
              <a:rPr lang="ru-RU" sz="2000" dirty="0" smtClean="0"/>
              <a:t>2) непрозрачность российских клубов (отсутствие информации о финансовых результатах, отсутствие котировок акций).</a:t>
            </a:r>
          </a:p>
          <a:p>
            <a:r>
              <a:rPr lang="ru-RU" sz="2000" dirty="0" smtClean="0"/>
              <a:t>3) недостаточная мотивация менеджмента спортивных объектов на привлечение дополнительных средств.</a:t>
            </a:r>
          </a:p>
          <a:p>
            <a:r>
              <a:rPr lang="ru-RU" sz="2000" dirty="0" smtClean="0"/>
              <a:t> 4) отсутствие благоприятной экономической среды для привлечения спонсоров.</a:t>
            </a:r>
          </a:p>
          <a:p>
            <a:r>
              <a:rPr lang="ru-RU" sz="2000" dirty="0" smtClean="0"/>
              <a:t> 5) неумение менеджмента большинства клубов привлекать спонсоров. </a:t>
            </a:r>
          </a:p>
          <a:p>
            <a:r>
              <a:rPr lang="ru-RU" sz="2000" dirty="0" smtClean="0"/>
              <a:t>6) </a:t>
            </a:r>
            <a:r>
              <a:rPr lang="ru-RU" sz="2000" dirty="0" smtClean="0"/>
              <a:t>восприятие спорта как дорогого объекта вложения средств.</a:t>
            </a:r>
            <a:endParaRPr lang="ru-RU" sz="2000" dirty="0"/>
          </a:p>
        </p:txBody>
      </p:sp>
      <p:pic>
        <p:nvPicPr>
          <p:cNvPr id="5" name="Содержимое 4" descr="adidas-fifa-jabulani-ball-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518067"/>
            <a:ext cx="4038600" cy="269022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Предлагается сравнить объем и долю спонсорских поступлений в структуре доходов футбольных клубов Европы и России.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Общая выручка шести европейских лиг (Германия, Англия, Италия, Испания, Франция, Голландия) от рекламы на форме впервые за многие годы составила по итогам 2008 г. почти 400 миллионов евро. В настоящий момент спонсорами вышеназванных шести европейских лиг в общей сложности являются 34 финансовых и страховых компаний 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Объем спонсорских контрактов в российском футболе оценивается некоторыми специалистами в 40-60 млн. евро или 2,5% от общего спонсорского рынка европейского футбола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Вывод: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100" dirty="0" smtClean="0"/>
              <a:t>Привлечение </a:t>
            </a:r>
            <a:r>
              <a:rPr lang="ru-RU" sz="2100" dirty="0" smtClean="0"/>
              <a:t>денег в спортивную индустрию, привлечение спонсоров и инвесторов - большая проблема для российского спорта. Привыкнув за долгие годы управления спортом в рамках советской системы к тому, что государство должно заботиться о командах и спортсменах, а деньги на эти цели всегда найдутся, с переходом на новые экономические отношения руководители клубов, менеджеры, руководители федераций спорта и прочие столкнулись с вопросами финансового обеспечения спорта. Им пришлось учиться привлекать деньги, а значит, делать из спортивного клуба, команды, спортсмена качественный продукт, коммерчески успешный проект.</a:t>
            </a:r>
          </a:p>
          <a:p>
            <a:pPr>
              <a:buNone/>
            </a:pPr>
            <a:r>
              <a:rPr lang="ru-RU" sz="2100" dirty="0" smtClean="0"/>
              <a:t> </a:t>
            </a:r>
          </a:p>
          <a:p>
            <a:endParaRPr lang="ru-RU" sz="2000" dirty="0"/>
          </a:p>
        </p:txBody>
      </p:sp>
      <p:pic>
        <p:nvPicPr>
          <p:cNvPr id="5" name="Содержимое 4" descr="a_bfc977a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714489"/>
            <a:ext cx="3286148" cy="36433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литература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1.Гуськов С.И.Физическая культура и спорт в РФ</a:t>
            </a:r>
            <a:r>
              <a:rPr lang="ru-RU" sz="2000" dirty="0" smtClean="0"/>
              <a:t>. Сборник </a:t>
            </a:r>
            <a:r>
              <a:rPr lang="ru-RU" sz="2000" dirty="0" smtClean="0"/>
              <a:t>статей.</a:t>
            </a:r>
          </a:p>
          <a:p>
            <a:pPr>
              <a:buNone/>
            </a:pPr>
            <a:r>
              <a:rPr lang="ru-RU" sz="2000" dirty="0" smtClean="0"/>
              <a:t> ВНИИК.-М.2000г. 217с.(143-149)</a:t>
            </a:r>
          </a:p>
          <a:p>
            <a:pPr>
              <a:buNone/>
            </a:pPr>
            <a:r>
              <a:rPr lang="ru-RU" sz="2000" dirty="0" smtClean="0"/>
              <a:t>2</a:t>
            </a:r>
            <a:r>
              <a:rPr lang="ru-RU" sz="2000" dirty="0" smtClean="0"/>
              <a:t>.Галкин </a:t>
            </a:r>
            <a:r>
              <a:rPr lang="ru-RU" sz="2000" dirty="0" smtClean="0"/>
              <a:t>В.В.Спорт для всех.</a:t>
            </a:r>
          </a:p>
          <a:p>
            <a:pPr>
              <a:buNone/>
            </a:pPr>
            <a:r>
              <a:rPr lang="ru-RU" sz="2000" dirty="0" smtClean="0"/>
              <a:t>2000г. №1 с41-42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3.Гуськов </a:t>
            </a:r>
            <a:r>
              <a:rPr lang="ru-RU" sz="2000" dirty="0" smtClean="0"/>
              <a:t>С.И.Спонсор и спорт.</a:t>
            </a:r>
          </a:p>
          <a:p>
            <a:pPr>
              <a:buNone/>
            </a:pPr>
            <a:r>
              <a:rPr lang="ru-RU" sz="2000" dirty="0" smtClean="0"/>
              <a:t>М.:МЦНТИ,1995г.102с.(90-95)</a:t>
            </a:r>
          </a:p>
          <a:p>
            <a:pPr>
              <a:buNone/>
            </a:pPr>
            <a:r>
              <a:rPr lang="ru-RU" sz="2000" dirty="0" smtClean="0"/>
              <a:t>4.Реклама </a:t>
            </a:r>
            <a:r>
              <a:rPr lang="ru-RU" sz="2000" dirty="0" smtClean="0"/>
              <a:t>и PR.</a:t>
            </a:r>
          </a:p>
          <a:p>
            <a:pPr>
              <a:buNone/>
            </a:pPr>
            <a:r>
              <a:rPr lang="ru-RU" sz="2000" dirty="0" smtClean="0"/>
              <a:t>Галкин В.В. ОЛМА-ПРЕСС,2001г.168с.</a:t>
            </a:r>
          </a:p>
          <a:p>
            <a:pPr>
              <a:buNone/>
            </a:pPr>
            <a:r>
              <a:rPr lang="ru-RU" sz="2000" dirty="0" smtClean="0"/>
              <a:t>5.Зубаев </a:t>
            </a:r>
            <a:r>
              <a:rPr lang="ru-RU" sz="2000" dirty="0" smtClean="0"/>
              <a:t>Ю.А.Спонсорство в спорте.</a:t>
            </a:r>
          </a:p>
          <a:p>
            <a:pPr>
              <a:buNone/>
            </a:pPr>
            <a:r>
              <a:rPr lang="ru-RU" sz="2000" dirty="0" smtClean="0"/>
              <a:t>Омск,1999г.47с.(21-25)</a:t>
            </a:r>
          </a:p>
          <a:p>
            <a:pPr>
              <a:buNone/>
            </a:pPr>
            <a:r>
              <a:rPr lang="ru-RU" sz="2000" dirty="0" smtClean="0"/>
              <a:t>6. </a:t>
            </a:r>
            <a:r>
              <a:rPr lang="ru-RU" sz="2000" dirty="0" err="1" smtClean="0"/>
              <a:t>Интернетресурсы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5000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2400" dirty="0" smtClean="0"/>
              <a:t>      </a:t>
            </a:r>
            <a:r>
              <a:rPr lang="ru-RU" sz="2800" dirty="0" smtClean="0"/>
              <a:t>В </a:t>
            </a:r>
            <a:r>
              <a:rPr lang="ru-RU" sz="2800" dirty="0" smtClean="0"/>
              <a:t>условиях рыночной экономики </a:t>
            </a:r>
            <a:r>
              <a:rPr lang="ru-RU" sz="2700" dirty="0" smtClean="0"/>
              <a:t>спорт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становится  разновидностью </a:t>
            </a:r>
            <a:r>
              <a:rPr lang="ru-RU" dirty="0" smtClean="0"/>
              <a:t>бизнеса в силу того, что спортивные организации не в состоянии обеспечить свою финансовую  самостоятельность </a:t>
            </a:r>
          </a:p>
          <a:p>
            <a:pPr>
              <a:buNone/>
            </a:pPr>
            <a:r>
              <a:rPr lang="ru-RU" dirty="0" smtClean="0"/>
              <a:t>     и </a:t>
            </a:r>
            <a:r>
              <a:rPr lang="ru-RU" dirty="0" smtClean="0"/>
              <a:t>вынуждены прибегать к финансовым вливаниям со стороны, расплачиваясь за это рекламой чужой </a:t>
            </a:r>
          </a:p>
          <a:p>
            <a:pPr>
              <a:buNone/>
            </a:pPr>
            <a:r>
              <a:rPr lang="ru-RU" dirty="0" smtClean="0"/>
              <a:t>     продукции.</a:t>
            </a:r>
            <a:r>
              <a:rPr lang="ru-RU" dirty="0" smtClean="0"/>
              <a:t> В то же время компаниям и фирмам </a:t>
            </a:r>
          </a:p>
          <a:p>
            <a:pPr>
              <a:buNone/>
            </a:pPr>
            <a:r>
              <a:rPr lang="ru-RU" dirty="0" smtClean="0"/>
              <a:t>     выгодно </a:t>
            </a:r>
            <a:r>
              <a:rPr lang="ru-RU" dirty="0" smtClean="0"/>
              <a:t>спонсировать спорт, поскольку </a:t>
            </a:r>
            <a:r>
              <a:rPr lang="ru-RU" dirty="0" smtClean="0"/>
              <a:t>относительно </a:t>
            </a:r>
            <a:r>
              <a:rPr lang="ru-RU" dirty="0" smtClean="0"/>
              <a:t> небольшие спонсорские суммы </a:t>
            </a:r>
          </a:p>
          <a:p>
            <a:pPr>
              <a:buNone/>
            </a:pPr>
            <a:r>
              <a:rPr lang="ru-RU" dirty="0" smtClean="0"/>
              <a:t>     в </a:t>
            </a:r>
            <a:r>
              <a:rPr lang="ru-RU" dirty="0" smtClean="0"/>
              <a:t>сравнении с затратами на рекламу нередко дают несравненно более ощутимый результат.</a:t>
            </a:r>
          </a:p>
          <a:p>
            <a:pPr algn="just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Цель рекламы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1. Заинтересовать возможных клиентов.</a:t>
            </a:r>
          </a:p>
          <a:p>
            <a:r>
              <a:rPr lang="ru-RU" sz="1800" dirty="0" smtClean="0"/>
              <a:t>2. Ознакомить с особенностями, видами, назначением товаров, услуг,</a:t>
            </a:r>
          </a:p>
          <a:p>
            <a:r>
              <a:rPr lang="ru-RU" sz="1800" dirty="0" smtClean="0"/>
              <a:t>мероприятий, их полезностью.</a:t>
            </a:r>
          </a:p>
          <a:p>
            <a:r>
              <a:rPr lang="ru-RU" sz="1800" dirty="0" smtClean="0"/>
              <a:t>3. Убедить людей в необходимости купить товар, воспользоваться услугами,</a:t>
            </a:r>
          </a:p>
          <a:p>
            <a:r>
              <a:rPr lang="ru-RU" sz="1800" dirty="0" smtClean="0"/>
              <a:t>посетить мероприятие и т.п.</a:t>
            </a:r>
          </a:p>
          <a:p>
            <a:r>
              <a:rPr lang="ru-RU" sz="1800" dirty="0" smtClean="0"/>
              <a:t>4. Сформулировать и поддержать опрос на товары и услуги</a:t>
            </a:r>
            <a:endParaRPr lang="ru-RU" sz="1800" dirty="0"/>
          </a:p>
        </p:txBody>
      </p:sp>
      <p:pic>
        <p:nvPicPr>
          <p:cNvPr id="5" name="Содержимое 4" descr="reebok-ovechkin-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1571612"/>
            <a:ext cx="4071966" cy="435771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Для успеха рекламной деятельности применяются следующие методические принципы: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1152260285_ronaldihn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571612"/>
            <a:ext cx="3643338" cy="36433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учет интересов и потребностей клиента, в том числе его возраст, пол, социальное положение, </a:t>
            </a:r>
          </a:p>
          <a:p>
            <a:pPr>
              <a:buNone/>
            </a:pPr>
            <a:r>
              <a:rPr lang="ru-RU" dirty="0" smtClean="0"/>
              <a:t>       культурный </a:t>
            </a:r>
            <a:r>
              <a:rPr lang="ru-RU" dirty="0" smtClean="0"/>
              <a:t>уровень, общественное положение и т.п.</a:t>
            </a:r>
          </a:p>
          <a:p>
            <a:r>
              <a:rPr lang="ru-RU" dirty="0" smtClean="0"/>
              <a:t>- оригинальность, наглядность (запоминаемость)</a:t>
            </a:r>
          </a:p>
          <a:p>
            <a:r>
              <a:rPr lang="ru-RU" dirty="0" smtClean="0"/>
              <a:t>- доступность рекламируемого (по покупательской способности, по физическим,</a:t>
            </a:r>
          </a:p>
          <a:p>
            <a:pPr>
              <a:buNone/>
            </a:pPr>
            <a:r>
              <a:rPr lang="ru-RU" dirty="0" smtClean="0"/>
              <a:t>       временным </a:t>
            </a:r>
            <a:r>
              <a:rPr lang="ru-RU" dirty="0" smtClean="0"/>
              <a:t>и другим факторам)</a:t>
            </a:r>
          </a:p>
          <a:p>
            <a:r>
              <a:rPr lang="ru-RU" dirty="0" smtClean="0"/>
              <a:t>- непрерывность воздействия.</a:t>
            </a:r>
          </a:p>
          <a:p>
            <a:r>
              <a:rPr lang="ru-RU" dirty="0" smtClean="0"/>
              <a:t>- правдивость и достоверность.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спортивной одежде чаще всего присутствует реклама трех видов: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sz="2400" dirty="0" smtClean="0"/>
              <a:t>1. Реклама спортивного клуба.</a:t>
            </a:r>
          </a:p>
          <a:p>
            <a:r>
              <a:rPr lang="ru-RU" sz="2400" dirty="0" smtClean="0"/>
              <a:t> 2</a:t>
            </a:r>
            <a:r>
              <a:rPr lang="ru-RU" sz="2400" dirty="0" smtClean="0"/>
              <a:t>. Реклама компании-заказчика</a:t>
            </a:r>
            <a:r>
              <a:rPr lang="ru-RU" sz="2400" dirty="0" smtClean="0"/>
              <a:t>.        3</a:t>
            </a:r>
            <a:r>
              <a:rPr lang="ru-RU" sz="2400" dirty="0" smtClean="0"/>
              <a:t>. Реклама производителя спортивной одежды, обуви, инвентаря и прочих аксессуаров.</a:t>
            </a:r>
          </a:p>
          <a:p>
            <a:endParaRPr lang="ru-RU" sz="2400" dirty="0" smtClean="0"/>
          </a:p>
        </p:txBody>
      </p:sp>
      <p:pic>
        <p:nvPicPr>
          <p:cNvPr id="5" name="Содержимое 4" descr="1323673327_petuho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Спортивные организации способны зарабатывать достаточно большие средства путем рекламирования </a:t>
            </a:r>
            <a:br>
              <a:rPr lang="ru-RU" sz="2000" dirty="0" smtClean="0"/>
            </a:br>
            <a:r>
              <a:rPr lang="ru-RU" sz="2000" dirty="0" smtClean="0"/>
              <a:t>товаров </a:t>
            </a:r>
            <a:r>
              <a:rPr lang="ru-RU" sz="2000" dirty="0" smtClean="0"/>
              <a:t>и услуг по заказам коммерческих</a:t>
            </a:r>
            <a:br>
              <a:rPr lang="ru-RU" sz="2000" dirty="0" smtClean="0"/>
            </a:br>
            <a:r>
              <a:rPr lang="ru-RU" sz="2000" dirty="0" smtClean="0"/>
              <a:t>предприятий. Для этого используются различные формы и средства:</a:t>
            </a:r>
            <a:endParaRPr lang="ru-RU" sz="2000" dirty="0"/>
          </a:p>
        </p:txBody>
      </p:sp>
      <p:pic>
        <p:nvPicPr>
          <p:cNvPr id="5" name="Содержимое 4" descr="e65c2b6d01a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0111" y="1600200"/>
            <a:ext cx="3752778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Рекламные вставки во время телепередач.</a:t>
            </a:r>
          </a:p>
          <a:p>
            <a:r>
              <a:rPr lang="ru-RU" dirty="0" smtClean="0"/>
              <a:t>2. Выставление рекламных щитов на спортивных аренах.</a:t>
            </a:r>
          </a:p>
          <a:p>
            <a:r>
              <a:rPr lang="ru-RU" dirty="0" smtClean="0"/>
              <a:t>3. Помещение рекламных объявлений в спортивных газетах, журналах, буклетах, программах, </a:t>
            </a:r>
          </a:p>
          <a:p>
            <a:pPr>
              <a:buNone/>
            </a:pPr>
            <a:r>
              <a:rPr lang="ru-RU" dirty="0" smtClean="0"/>
              <a:t>       на </a:t>
            </a:r>
            <a:r>
              <a:rPr lang="ru-RU" dirty="0" smtClean="0"/>
              <a:t>входных билетах и т.д.</a:t>
            </a:r>
          </a:p>
          <a:p>
            <a:r>
              <a:rPr lang="ru-RU" dirty="0" smtClean="0"/>
              <a:t>4. Участие спортсменов в рекламных передачах, их съемка в рекламных  фильмах, </a:t>
            </a:r>
            <a:r>
              <a:rPr lang="ru-RU" dirty="0" err="1" smtClean="0"/>
              <a:t>видиоклипах</a:t>
            </a:r>
            <a:r>
              <a:rPr lang="ru-RU" dirty="0" smtClean="0"/>
              <a:t> и т.п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 smtClean="0"/>
              <a:t>. Заявления, одобрительные отзывы и характеристики популярных  спортсменов и тренеров о продукции фирмы-спонсора.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6. Изображения популярных спортсменов и спортивной символики на товарах или</a:t>
            </a:r>
          </a:p>
          <a:p>
            <a:pPr>
              <a:buNone/>
            </a:pPr>
            <a:r>
              <a:rPr lang="ru-RU" dirty="0" smtClean="0"/>
              <a:t>       их </a:t>
            </a:r>
            <a:r>
              <a:rPr lang="ru-RU" dirty="0" smtClean="0"/>
              <a:t>упаковке.</a:t>
            </a:r>
          </a:p>
          <a:p>
            <a:r>
              <a:rPr lang="ru-RU" dirty="0" smtClean="0"/>
              <a:t>7. Распространение во время спортивных мероприятий рекламных проспектов,</a:t>
            </a:r>
          </a:p>
          <a:p>
            <a:pPr>
              <a:buNone/>
            </a:pPr>
            <a:r>
              <a:rPr lang="ru-RU" dirty="0" smtClean="0"/>
              <a:t>       значков</a:t>
            </a:r>
            <a:r>
              <a:rPr lang="ru-RU" dirty="0" smtClean="0"/>
              <a:t>, вымпелов и т.п., продажа товаров на спортивных базах и</a:t>
            </a:r>
          </a:p>
          <a:p>
            <a:pPr>
              <a:buNone/>
            </a:pPr>
            <a:r>
              <a:rPr lang="ru-RU" dirty="0" smtClean="0"/>
              <a:t>       спортсооружениях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8. Широкая именная информация о спонсорской помощи спортивным организациям.</a:t>
            </a:r>
          </a:p>
          <a:p>
            <a:r>
              <a:rPr lang="ru-RU" dirty="0" smtClean="0"/>
              <a:t>9. Выступление спортсменов в одежде или с инвентарем с </a:t>
            </a:r>
            <a:r>
              <a:rPr lang="ru-RU" dirty="0" smtClean="0"/>
              <a:t>опознавательными знаками </a:t>
            </a:r>
            <a:r>
              <a:rPr lang="ru-RU" dirty="0" smtClean="0"/>
              <a:t>спонсора.</a:t>
            </a:r>
            <a:endParaRPr lang="ru-RU" dirty="0"/>
          </a:p>
        </p:txBody>
      </p:sp>
      <p:pic>
        <p:nvPicPr>
          <p:cNvPr id="5" name="Содержимое 4" descr="1236-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2" y="1696244"/>
            <a:ext cx="3762375" cy="43338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42862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         Коммерческая реклама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57365"/>
            <a:ext cx="4114800" cy="400052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в спорте </a:t>
            </a:r>
            <a:r>
              <a:rPr lang="ru-RU" dirty="0" smtClean="0"/>
              <a:t>самым тесным образом связана с</a:t>
            </a:r>
          </a:p>
          <a:p>
            <a:pPr algn="just">
              <a:buNone/>
            </a:pPr>
            <a:r>
              <a:rPr lang="ru-RU" dirty="0" smtClean="0"/>
              <a:t>      корпоративным </a:t>
            </a:r>
            <a:r>
              <a:rPr lang="ru-RU" dirty="0" smtClean="0"/>
              <a:t>спонсорством. Более того, некоторые исследователи считают</a:t>
            </a:r>
          </a:p>
          <a:p>
            <a:pPr algn="just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спонсорско</a:t>
            </a:r>
            <a:r>
              <a:rPr lang="ru-RU" dirty="0" smtClean="0"/>
              <a:t> - лицензионную </a:t>
            </a:r>
            <a:r>
              <a:rPr lang="ru-RU" dirty="0" smtClean="0"/>
              <a:t>деятельность одной из форм скрытой рекламы</a:t>
            </a:r>
            <a:r>
              <a:rPr lang="ru-RU" dirty="0" smtClean="0"/>
              <a:t>,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позволяющей </a:t>
            </a:r>
            <a:r>
              <a:rPr lang="ru-RU" dirty="0" smtClean="0"/>
              <a:t>при минимальных затратах добиться максимальных результатов в </a:t>
            </a:r>
            <a:r>
              <a:rPr lang="ru-RU" dirty="0" smtClean="0"/>
              <a:t>деле </a:t>
            </a:r>
            <a:r>
              <a:rPr lang="ru-RU" dirty="0" smtClean="0"/>
              <a:t> завоевания </a:t>
            </a:r>
          </a:p>
          <a:p>
            <a:pPr algn="just">
              <a:buNone/>
            </a:pPr>
            <a:r>
              <a:rPr lang="ru-RU" dirty="0" smtClean="0"/>
              <a:t>      спортивных </a:t>
            </a:r>
            <a:r>
              <a:rPr lang="ru-RU" dirty="0" smtClean="0"/>
              <a:t>рынков.</a:t>
            </a:r>
            <a:endParaRPr lang="ru-RU" dirty="0"/>
          </a:p>
        </p:txBody>
      </p:sp>
      <p:pic>
        <p:nvPicPr>
          <p:cNvPr id="5" name="Содержимое 4" descr="Untitle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000241"/>
            <a:ext cx="3757610" cy="36433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Как правило</a:t>
            </a:r>
            <a:r>
              <a:rPr lang="ru-RU" sz="2400" dirty="0" smtClean="0"/>
              <a:t>,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85861"/>
            <a:ext cx="3008313" cy="371477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основную </a:t>
            </a:r>
            <a:r>
              <a:rPr lang="ru-RU" sz="1800" dirty="0" smtClean="0"/>
              <a:t>отдачу спонсор в спорте получает от рекламы</a:t>
            </a:r>
          </a:p>
          <a:p>
            <a:r>
              <a:rPr lang="ru-RU" sz="1800" dirty="0" smtClean="0"/>
              <a:t>своей продукции или своей фирмы, которую ему предоставляют </a:t>
            </a:r>
            <a:r>
              <a:rPr lang="ru-RU" sz="1800" dirty="0" smtClean="0"/>
              <a:t>спонсируемые </a:t>
            </a:r>
            <a:r>
              <a:rPr lang="ru-RU" sz="1800" dirty="0" smtClean="0"/>
              <a:t>лица.</a:t>
            </a:r>
          </a:p>
          <a:p>
            <a:r>
              <a:rPr lang="ru-RU" sz="1800" dirty="0" smtClean="0"/>
              <a:t>Отсюда </a:t>
            </a:r>
            <a:r>
              <a:rPr lang="ru-RU" sz="1800" dirty="0" smtClean="0"/>
              <a:t>величина спонсорского участия напрямую зависит от </a:t>
            </a:r>
            <a:r>
              <a:rPr lang="ru-RU" sz="1800" dirty="0" smtClean="0"/>
              <a:t>рекламных </a:t>
            </a:r>
            <a:r>
              <a:rPr lang="ru-RU" sz="1800" dirty="0" smtClean="0"/>
              <a:t>возможностей</a:t>
            </a:r>
          </a:p>
          <a:p>
            <a:r>
              <a:rPr lang="ru-RU" sz="1800" dirty="0" smtClean="0"/>
              <a:t>спортивных </a:t>
            </a:r>
            <a:r>
              <a:rPr lang="ru-RU" sz="1800" dirty="0" smtClean="0"/>
              <a:t>организаций.</a:t>
            </a:r>
          </a:p>
          <a:p>
            <a:endParaRPr lang="ru-RU" sz="1800" dirty="0"/>
          </a:p>
        </p:txBody>
      </p:sp>
      <p:pic>
        <p:nvPicPr>
          <p:cNvPr id="5" name="Содержимое 4" descr="52020469_ept_sports_nhl_experts788571972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30" y="1214422"/>
            <a:ext cx="5111750" cy="36433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319</TotalTime>
  <Words>928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Спорт и бизнес Проблема спонсорства, реклама в спорте </vt:lpstr>
      <vt:lpstr>       В условиях рыночной экономики спорт</vt:lpstr>
      <vt:lpstr>Цель рекламы</vt:lpstr>
      <vt:lpstr>Для успеха рекламной деятельности применяются следующие методические принципы:  </vt:lpstr>
      <vt:lpstr>На спортивной одежде чаще всего присутствует реклама трех видов:</vt:lpstr>
      <vt:lpstr>Спортивные организации способны зарабатывать достаточно большие средства путем рекламирования  товаров и услуг по заказам коммерческих предприятий. Для этого используются различные формы и средства:</vt:lpstr>
      <vt:lpstr>Слайд 7</vt:lpstr>
      <vt:lpstr>         Коммерческая реклама</vt:lpstr>
      <vt:lpstr>Как правило,</vt:lpstr>
      <vt:lpstr> Принципиальным отличием российского спонсорства от зарубежного является то, что оно зачастую не  окупается за счет предоставляемой спонсорами   рекламы. Причинами этого служат:</vt:lpstr>
      <vt:lpstr>привлечение спонсоров в настоящее время является проблемой для российских клубов, что проявляется в следующем:</vt:lpstr>
      <vt:lpstr> Почему российский спорт и, в частности, футбол является непривлекательным для спонсоров? Основными причинами являются следующие:   </vt:lpstr>
      <vt:lpstr>Предлагается сравнить объем и долю спонсорских поступлений в структуре доходов футбольных клубов Европы и России.  </vt:lpstr>
      <vt:lpstr>   Вывод: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и бизнес</dc:title>
  <dc:creator>Admin</dc:creator>
  <cp:lastModifiedBy>Admin</cp:lastModifiedBy>
  <cp:revision>34</cp:revision>
  <dcterms:created xsi:type="dcterms:W3CDTF">2012-03-22T17:06:21Z</dcterms:created>
  <dcterms:modified xsi:type="dcterms:W3CDTF">2012-03-23T18:34:59Z</dcterms:modified>
</cp:coreProperties>
</file>