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1B066-8609-460D-B667-7EB3C1458853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CAB4-8CCD-45EC-9363-3236B577D2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1B066-8609-460D-B667-7EB3C1458853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CAB4-8CCD-45EC-9363-3236B577D2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1B066-8609-460D-B667-7EB3C1458853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CAB4-8CCD-45EC-9363-3236B577D2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1B066-8609-460D-B667-7EB3C1458853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CAB4-8CCD-45EC-9363-3236B577D2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1B066-8609-460D-B667-7EB3C1458853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CAB4-8CCD-45EC-9363-3236B577D2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1B066-8609-460D-B667-7EB3C1458853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CAB4-8CCD-45EC-9363-3236B577D2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1B066-8609-460D-B667-7EB3C1458853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CAB4-8CCD-45EC-9363-3236B577D2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1B066-8609-460D-B667-7EB3C1458853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CAB4-8CCD-45EC-9363-3236B577D2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1B066-8609-460D-B667-7EB3C1458853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CAB4-8CCD-45EC-9363-3236B577D2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1B066-8609-460D-B667-7EB3C1458853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CAB4-8CCD-45EC-9363-3236B577D2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1B066-8609-460D-B667-7EB3C1458853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CAB4-8CCD-45EC-9363-3236B577D2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1B066-8609-460D-B667-7EB3C1458853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6CAB4-8CCD-45EC-9363-3236B577D26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03uro.ru/sites/default/files/img/347_big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md-online.ru/patients/catalog_analysis/indetail.php?IBLOCK_ID=27&amp;SECTION_ID=24804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03uro.ru/sites/default/files/img/345_big.jpg" TargetMode="External"/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2" Type="http://schemas.openxmlformats.org/officeDocument/2006/relationships/hyperlink" Target="http://03uro.ru/sites/default/files/img/346_big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03uro.ru/sites/default/files/img/343_big.jpg" TargetMode="External"/><Relationship Id="rId11" Type="http://schemas.openxmlformats.org/officeDocument/2006/relationships/image" Target="../media/image6.jpeg"/><Relationship Id="rId5" Type="http://schemas.openxmlformats.org/officeDocument/2006/relationships/image" Target="../media/image8.jpeg"/><Relationship Id="rId10" Type="http://schemas.openxmlformats.org/officeDocument/2006/relationships/hyperlink" Target="http://03uro.ru/sites/default/files/img/347_big.jpg" TargetMode="External"/><Relationship Id="rId4" Type="http://schemas.openxmlformats.org/officeDocument/2006/relationships/hyperlink" Target="http://03uro.ru/sites/default/files/img/344_big.jpg" TargetMode="External"/><Relationship Id="rId9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04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0" y="188640"/>
            <a:ext cx="9144000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ГАОУ СПО «Вольский медицинский колледж им. З.И. Маресевой»</a:t>
            </a:r>
            <a:endParaRPr lang="ru-RU" sz="2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755576" y="1340768"/>
            <a:ext cx="7846640" cy="324036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prstTxWarp prst="textDoubleWave1">
              <a:avLst/>
            </a:prstTxWarp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" pitchFamily="18" charset="0"/>
              </a:rPr>
              <a:t>Техника сбора диагностического материала для исследования</a:t>
            </a:r>
            <a:b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" pitchFamily="18" charset="0"/>
              </a:rPr>
            </a:b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" pitchFamily="18" charset="0"/>
              </a:rPr>
              <a:t>(микобактерия туберкулёза)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entury" pitchFamily="18" charset="0"/>
            </a:endParaRPr>
          </a:p>
        </p:txBody>
      </p:sp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5105400"/>
            <a:ext cx="6400800" cy="17526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Выполнила: студентка 2 курса</a:t>
            </a:r>
            <a:b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121 </a:t>
            </a: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группы </a:t>
            </a:r>
            <a:b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Отделение: </a:t>
            </a: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«Лечебное дело»</a:t>
            </a:r>
            <a:b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Тугушева Алсу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uiExpand="1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blood-collection-syste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332656"/>
            <a:ext cx="8173881" cy="554461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 fontScale="90000"/>
            <a:scene3d>
              <a:camera prst="perspectiveAbove"/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Сбор </a:t>
            </a:r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диагностического 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материала:</a:t>
            </a:r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12776"/>
            <a:ext cx="8748464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200" dirty="0" smtClean="0"/>
              <a:t>        Эффективность </a:t>
            </a:r>
            <a:r>
              <a:rPr lang="ru-RU" sz="1200" dirty="0"/>
              <a:t>лабораторных исследований в значительной степени зависит от качества диагностического материала. Соблюдение правил сбора, хранения и транспортировки диагностического материала и точное выполнение алгоритма обследования больных непосредственно влияет на результат и обеспечивает биологическую безопасность.</a:t>
            </a:r>
          </a:p>
          <a:p>
            <a:r>
              <a:rPr lang="ru-RU" sz="1200" dirty="0"/>
              <a:t>Для исследования на туберкулёз используют разнообразный материал. В связи с тем что туберкулёз лёгких- самая распространённая форма туберкулёзного поражения, основным материалом для исследования считают мокроту и другие виды отделяемого трахеобронхиального дерева: отделяемое верхних дыхательных путей, полученное после </a:t>
            </a:r>
            <a:r>
              <a:rPr lang="ru-RU" sz="1200" dirty="0" err="1"/>
              <a:t>аэрозоль-ингаляций</a:t>
            </a:r>
            <a:r>
              <a:rPr lang="ru-RU" sz="1200" dirty="0"/>
              <a:t>: промывные воды бронхов; бронхоальвеолярные смывы; материал, получаемый при бронхоскопии, </a:t>
            </a:r>
            <a:r>
              <a:rPr lang="ru-RU" sz="1200" dirty="0" err="1"/>
              <a:t>транстрахеальной</a:t>
            </a:r>
            <a:r>
              <a:rPr lang="ru-RU" sz="1200" dirty="0"/>
              <a:t> и </a:t>
            </a:r>
            <a:r>
              <a:rPr lang="ru-RU" sz="1200" dirty="0" err="1"/>
              <a:t>внутрилёгочной</a:t>
            </a:r>
            <a:r>
              <a:rPr lang="ru-RU" sz="1200" dirty="0"/>
              <a:t> биопсии: аспират из бронхов, </a:t>
            </a:r>
            <a:r>
              <a:rPr lang="ru-RU" sz="1200" dirty="0" err="1"/>
              <a:t>ларингеальные</a:t>
            </a:r>
            <a:r>
              <a:rPr lang="ru-RU" sz="1200" dirty="0"/>
              <a:t> мазки, экссудаты, мазки из ран и др.</a:t>
            </a:r>
          </a:p>
          <a:p>
            <a:r>
              <a:rPr lang="ru-RU" sz="1200" dirty="0"/>
              <a:t>Эффективность исследований возрастает, если проводят контролируемый сбор материала от больного. Для этого выделяют специально оборудованную комнату или закупают специальные кабины. Сбор материала - опасная процедура, поэтому собирать материал для исследования нужно, соблюдая правила инфекционной безопасности.</a:t>
            </a:r>
          </a:p>
          <a:p>
            <a:r>
              <a:rPr lang="ru-RU" sz="1200" dirty="0"/>
              <a:t>Материал для исследования на микобактерии туберкулёза собирают в стерильные флаконы с плотно завинчивающимися крышками, чтобы предотвратить заражение окружающей среды и предохранить собранный материал от загрязнения.</a:t>
            </a:r>
          </a:p>
          <a:p>
            <a:r>
              <a:rPr lang="ru-RU" sz="1200" dirty="0"/>
              <a:t>Флаконы для сбора диагностического материала должны отвечать следующим требованиям:</a:t>
            </a:r>
          </a:p>
          <a:p>
            <a:pPr lvl="0"/>
            <a:r>
              <a:rPr lang="ru-RU" sz="1200" dirty="0"/>
              <a:t>должны быть изготовлены из </a:t>
            </a:r>
            <a:r>
              <a:rPr lang="ru-RU" sz="1200" dirty="0" err="1"/>
              <a:t>ударостойкого</a:t>
            </a:r>
            <a:r>
              <a:rPr lang="ru-RU" sz="1200" dirty="0"/>
              <a:t> материала;</a:t>
            </a:r>
          </a:p>
          <a:p>
            <a:pPr lvl="0"/>
            <a:r>
              <a:rPr lang="ru-RU" sz="1200" dirty="0"/>
              <a:t>должны легко расплавляться при </a:t>
            </a:r>
            <a:r>
              <a:rPr lang="ru-RU" sz="1200" dirty="0" err="1"/>
              <a:t>автоклавировании</a:t>
            </a:r>
            <a:r>
              <a:rPr lang="ru-RU" sz="1200" dirty="0"/>
              <a:t>;</a:t>
            </a:r>
          </a:p>
          <a:p>
            <a:pPr lvl="0"/>
            <a:r>
              <a:rPr lang="ru-RU" sz="1200" dirty="0"/>
              <a:t>быть достаточного объёма (40-50 мл):</a:t>
            </a:r>
          </a:p>
          <a:p>
            <a:pPr lvl="0"/>
            <a:r>
              <a:rPr lang="ru-RU" sz="1200" dirty="0"/>
              <a:t>иметь широкое отверстие для сбора мокроты (диаметр не менее 30 мм);</a:t>
            </a:r>
          </a:p>
          <a:p>
            <a:pPr lvl="0"/>
            <a:r>
              <a:rPr lang="ru-RU" sz="1200" dirty="0"/>
              <a:t>быть удобными в обращении, прозрачными или полупрозрачными, чтобы можно было оценить количество и качество собранной пробы, не открывая крышку</a:t>
            </a:r>
            <a:r>
              <a:rPr lang="ru-RU" sz="1200" dirty="0" smtClean="0"/>
              <a:t>.</a:t>
            </a:r>
            <a:endParaRPr lang="ru-RU" sz="12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500"/>
                            </p:stCondLst>
                            <p:childTnLst>
                              <p:par>
                                <p:cTn id="3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0"/>
                            </p:stCondLst>
                            <p:childTnLst>
                              <p:par>
                                <p:cTn id="4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500"/>
                            </p:stCondLst>
                            <p:childTnLst>
                              <p:par>
                                <p:cTn id="4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9500"/>
                            </p:stCondLst>
                            <p:childTnLst>
                              <p:par>
                                <p:cTn id="5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500"/>
                            </p:stCondLst>
                            <p:childTnLst>
                              <p:par>
                                <p:cTn id="6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1500"/>
                            </p:stCondLst>
                            <p:childTnLst>
                              <p:par>
                                <p:cTn id="6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blood-collection-syste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5828" y="620688"/>
            <a:ext cx="8386190" cy="5688632"/>
          </a:xfrm>
          <a:prstGeom prst="rect">
            <a:avLst/>
          </a:prstGeom>
        </p:spPr>
      </p:pic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539552" y="692696"/>
            <a:ext cx="8229600" cy="452596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4800" dirty="0" smtClean="0"/>
              <a:t>             Для </a:t>
            </a:r>
            <a:r>
              <a:rPr lang="ru-RU" sz="4800" dirty="0"/>
              <a:t>получения оптимальных результатов исследования необходимо соблюдать следующие условия:</a:t>
            </a:r>
          </a:p>
          <a:p>
            <a:pPr lvl="0"/>
            <a:r>
              <a:rPr lang="ru-RU" sz="4800" dirty="0"/>
              <a:t>сбор материала проводить до начала химиотерапии;</a:t>
            </a:r>
          </a:p>
          <a:p>
            <a:pPr lvl="0"/>
            <a:r>
              <a:rPr lang="ru-RU" sz="4800" dirty="0"/>
              <a:t>материал для исследования необходимо собирать до утреннего приёма пиши и лекарственных препаратов;</a:t>
            </a:r>
          </a:p>
          <a:p>
            <a:pPr lvl="0"/>
            <a:r>
              <a:rPr lang="ru-RU" sz="4800" dirty="0"/>
              <a:t>для исследования желательно собрать не менее 3 проб утренней мокроты. Собирают мокроту в течение 3 дней подряд;</a:t>
            </a:r>
          </a:p>
          <a:p>
            <a:pPr lvl="0"/>
            <a:r>
              <a:rPr lang="ru-RU" sz="4800" dirty="0"/>
              <a:t>собранный материал необходимо как можно быстрее доставить в лабораторию:</a:t>
            </a:r>
          </a:p>
          <a:p>
            <a:pPr lvl="0"/>
            <a:r>
              <a:rPr lang="ru-RU" sz="4800" dirty="0"/>
              <a:t>в случае, когда доставить материал в лабораторию немедленно невозможно, его сохраняют в холодильнике при температуре воздуха 4 °С не более 48 ч;</a:t>
            </a:r>
          </a:p>
          <a:p>
            <a:pPr lvl="0"/>
            <a:r>
              <a:rPr lang="ru-RU" sz="4800" dirty="0"/>
              <a:t>при перевозке материала необходимо особенно тщательно следить за целостностью флаконов.</a:t>
            </a:r>
          </a:p>
          <a:p>
            <a:r>
              <a:rPr lang="ru-RU" sz="4800" dirty="0"/>
              <a:t>Правильно собранная мокрота имеет слизистый или слизисто-гнойный характер. Оптимальный объём исследуемой порции мокроты составляет 3-5 мл.</a:t>
            </a:r>
          </a:p>
          <a:p>
            <a:r>
              <a:rPr lang="ru-RU" sz="4800" dirty="0"/>
              <a:t>Мокроту собирают под надзором медицинского работника. Лицам, ответственным за сбор мокроты, необходимо следить за выполнением определённых правил:</a:t>
            </a:r>
          </a:p>
          <a:p>
            <a:pPr lvl="0"/>
            <a:r>
              <a:rPr lang="ru-RU" sz="4800" dirty="0"/>
              <a:t>нужно объяснить больному цели исследования и необходимость откашливать не слюну или носоглоточную слизь, а содержимое глубоких отделов дыхательных путей. Этого можно добиться в результате продуктивного кашля, возникающего после нескольких (2-3) глубоких вдохов. Нужно также предупредить больного, что он должен предварительно прополоскать рот кипячёной водой, для удаления основной части вегетирующей в ротовой полости микрофлоры и остатков пищи, затрудняющих исследование мокроты;</a:t>
            </a:r>
          </a:p>
          <a:p>
            <a:pPr lvl="0"/>
            <a:r>
              <a:rPr lang="ru-RU" sz="4800" dirty="0"/>
              <a:t>участвующий в сборе мокроты медицинский работник, помимо халата и шапочки, должен надеть маску, резиновые перчатки и резиновый фартук;</a:t>
            </a:r>
          </a:p>
          <a:p>
            <a:pPr lvl="0"/>
            <a:r>
              <a:rPr lang="ru-RU" sz="4800" dirty="0"/>
              <a:t>стоя позади больного, ему рекомендуют держать флакон как можно ближе к губам и сразу же отделять в него мокроту по мере её откашливания, при этом необходимо предусмотреть, чтобы поток воздуха был направлен в сторону от медработника:</a:t>
            </a:r>
          </a:p>
          <a:p>
            <a:pPr lvl="0"/>
            <a:r>
              <a:rPr lang="ru-RU" sz="4800" dirty="0"/>
              <a:t>по завершении сбора мокроты медицинский работник должен тщательно закрыть флакон крышкой и оценить количество и качество собранной мокроты. Затем флакон маркируют и помещают в специальный бикс для транспортировки в лабораторию.</a:t>
            </a:r>
          </a:p>
          <a:p>
            <a:r>
              <a:rPr lang="ru-RU" sz="4800" dirty="0"/>
              <a:t>Если больной не выделяет мокроту, то накануне вечером и рано утром в день сбора материала нужно дать ему отхаркивающее средство: экстракт корней алтея лекарственного (</a:t>
            </a:r>
            <a:r>
              <a:rPr lang="ru-RU" sz="4800" dirty="0" err="1"/>
              <a:t>мукалтин</a:t>
            </a:r>
            <a:r>
              <a:rPr lang="ru-RU" sz="4800" dirty="0"/>
              <a:t>), </a:t>
            </a:r>
            <a:r>
              <a:rPr lang="ru-RU" sz="4800" dirty="0" err="1"/>
              <a:t>бромгексин</a:t>
            </a:r>
            <a:r>
              <a:rPr lang="ru-RU" sz="4800" dirty="0"/>
              <a:t>, </a:t>
            </a:r>
            <a:r>
              <a:rPr lang="ru-RU" sz="4800" dirty="0" err="1"/>
              <a:t>амброксол</a:t>
            </a:r>
            <a:r>
              <a:rPr lang="ru-RU" sz="4800" dirty="0"/>
              <a:t> и др. - или применить раздражающую ингаляцию, используя оборудование, установленное в комнате для сбора мокроты. Собранный таким образом материал не подлежит консервации и должен быть исследован в день сбора. Во избежание его «выбраковки» в лаборатории в направлении следует сделать специальную отметку.</a:t>
            </a:r>
          </a:p>
          <a:p>
            <a:r>
              <a:rPr lang="ru-RU" sz="4800" dirty="0"/>
              <a:t>Если в данном учреждении не проводят микробиологические исследования, собранный диагностический материал должен быть централизованно доставлен в лабораторию при условии обязательного сохранения материала в промежутках между доставками в холодильнике или с применением консервантов. Доставляют материал в лабораторию в транспортировочных ящиках, которые легко можно продезинфицировать. Каждая проба должна быть снабжена соответствующей этикеткой, а вся партия - заполненным сопроводительным бланком.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500"/>
                            </p:stCondLst>
                            <p:childTnLst>
                              <p:par>
                                <p:cTn id="5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500"/>
                            </p:stCondLst>
                            <p:childTnLst>
                              <p:par>
                                <p:cTn id="5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9500"/>
                            </p:stCondLst>
                            <p:childTnLst>
                              <p:par>
                                <p:cTn id="6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1500"/>
                            </p:stCondLst>
                            <p:childTnLst>
                              <p:par>
                                <p:cTn id="7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2500"/>
                            </p:stCondLst>
                            <p:childTnLst>
                              <p:par>
                                <p:cTn id="8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3500"/>
                            </p:stCondLst>
                            <p:childTnLst>
                              <p:par>
                                <p:cTn id="8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4500"/>
                            </p:stCondLst>
                            <p:childTnLst>
                              <p:par>
                                <p:cTn id="9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-459432"/>
            <a:ext cx="8229600" cy="1512168"/>
          </a:xfrm>
        </p:spPr>
        <p:txBody>
          <a:bodyPr>
            <a:normAutofit fontScale="90000"/>
            <a:scene3d>
              <a:camera prst="perspectiveAbove"/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Особенности сбора диагностического материала при </a:t>
            </a: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различных туберкулезах:</a:t>
            </a: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64704"/>
            <a:ext cx="9396536" cy="4525963"/>
          </a:xfrm>
        </p:spPr>
        <p:txBody>
          <a:bodyPr>
            <a:noAutofit/>
          </a:bodyPr>
          <a:lstStyle/>
          <a:p>
            <a:r>
              <a:rPr lang="ru-RU" sz="1100" dirty="0"/>
              <a:t>Особенность патологического материала при </a:t>
            </a:r>
            <a:r>
              <a:rPr lang="ru-RU" sz="1100" dirty="0" err="1"/>
              <a:t>внелёгочных</a:t>
            </a:r>
            <a:r>
              <a:rPr lang="ru-RU" sz="1100" dirty="0"/>
              <a:t> формах туберкулёза - малая концентрация микобактерий туберкулёза в нём, что требует более чувствительных методов микробиологического исследования, в первую очередь, методов посева на питательную среду.</a:t>
            </a:r>
          </a:p>
          <a:p>
            <a:r>
              <a:rPr lang="ru-RU" sz="1100" dirty="0"/>
              <a:t>При </a:t>
            </a:r>
            <a:r>
              <a:rPr lang="ru-RU" sz="1100" b="1" dirty="0"/>
              <a:t>туберкулёзе мочеполовой системы</a:t>
            </a:r>
            <a:r>
              <a:rPr lang="ru-RU" sz="1100" dirty="0"/>
              <a:t> моча - наиболее доступный материал исследования. Забор мочи должен производиться специально обученной медицинской сестрой.</a:t>
            </a:r>
          </a:p>
          <a:p>
            <a:r>
              <a:rPr lang="ru-RU" sz="1100" dirty="0"/>
              <a:t>Наружные половые органы обмывают водой с мылом или слабым раствором калия перманганата. Тщательно обрабатывают наружное отверстие мочеиспускательного канала. В стерильный флакон собирают среднюю порцию утренней мочи: у мужчин - естественным путём, у женщин - с помощью катетера. Мочу из почечных лоханок собирают в стерильные пробирки при катетеризации одной или двух почек, в последнем случае - обязательно раздельно из каждой почки. Небольшое количество этой мочи центрифугируют, осадок исследуют.</a:t>
            </a:r>
          </a:p>
          <a:p>
            <a:r>
              <a:rPr lang="ru-RU" sz="1100" dirty="0"/>
              <a:t>У мужчин сперму, </a:t>
            </a:r>
            <a:r>
              <a:rPr lang="ru-RU" sz="1100" dirty="0" err="1"/>
              <a:t>пунктаты</a:t>
            </a:r>
            <a:r>
              <a:rPr lang="ru-RU" sz="1100" dirty="0"/>
              <a:t> яичек, секрет простаты подвергают центрифугированию для получения осадка. При любой локализации специфического процесса в половой сфере у мужчин массаж предстательной железы может способствовать выделению секрета, содержащего микобактерии туберкулёза.</a:t>
            </a:r>
          </a:p>
          <a:p>
            <a:r>
              <a:rPr lang="ru-RU" sz="1100" dirty="0"/>
              <a:t>Менструальную кровь у женщин собирают отсосом или с помощью колпачка Кафки. Полученный материал освобождают от эритроцитов, отмывая его дистиллированной водой с последующим центрифугированием. Осадок исследуют.</a:t>
            </a:r>
          </a:p>
          <a:p>
            <a:r>
              <a:rPr lang="ru-RU" sz="1100" dirty="0"/>
              <a:t>Выделения из шеечного канала матки собирают в какую-либо ёмкость или колпачок Кафки, то есть желательно накопить 1-2 мл патологического материала.</a:t>
            </a:r>
          </a:p>
          <a:p>
            <a:r>
              <a:rPr lang="ru-RU" sz="1100" dirty="0"/>
              <a:t>Материал, полученный при оперативных вмешательствах на почках, половых органах. при биопсиях, соскобах с эндометрия, гомогенизируют. Для этого его помещают в стерильную ступку и тщательно измельчают стерильными ножницами. К полученной взвеси добавляют стерильный речной песок в количестве, равном её массе, затем доливают 0,5-1.0 мл изотонического раствора натрия хлорида и всё растирают до образования кашицеобразной массы с добавлением изотонического раствора натрия хлорида (4-5 мл). Затем массе дают отстояться в течение 1-1,5 мин, </a:t>
            </a:r>
            <a:r>
              <a:rPr lang="ru-RU" sz="1100" dirty="0" err="1"/>
              <a:t>надосадочную</a:t>
            </a:r>
            <a:r>
              <a:rPr lang="ru-RU" sz="1100" dirty="0"/>
              <a:t> жидкость исследуют.</a:t>
            </a:r>
          </a:p>
          <a:p>
            <a:r>
              <a:rPr lang="ru-RU" sz="1100" b="1" dirty="0"/>
              <a:t>Туберкулёз костей и суставов. </a:t>
            </a:r>
            <a:r>
              <a:rPr lang="ru-RU" sz="1100" b="1" dirty="0" smtClean="0"/>
              <a:t> </a:t>
            </a:r>
            <a:r>
              <a:rPr lang="ru-RU" sz="1100" dirty="0" err="1" smtClean="0"/>
              <a:t>Пунктат</a:t>
            </a:r>
            <a:r>
              <a:rPr lang="ru-RU" sz="1100" dirty="0" smtClean="0"/>
              <a:t> </a:t>
            </a:r>
            <a:r>
              <a:rPr lang="ru-RU" sz="1100" dirty="0"/>
              <a:t>(гной натёчных абсцессов), полученный стерильным шприцем, помещают в стерильную посуду и сразу доставляют в лабораторию. Стерильной пипеткой, предварительно смоченной стерильным изотоническим раствором натрия хлорида, забирают 2-5 мл гноя, переносят его во флакон с бусами и добавляют ещё 2-3 мл изотонического раствора натрия хлорида. Флакон закрывают пробкой и встряхивают в </a:t>
            </a:r>
            <a:r>
              <a:rPr lang="ru-RU" sz="1100" dirty="0" err="1"/>
              <a:t>шуттель-аппарате</a:t>
            </a:r>
            <a:r>
              <a:rPr lang="ru-RU" sz="1100" dirty="0"/>
              <a:t> </a:t>
            </a:r>
            <a:r>
              <a:rPr lang="ru-RU" sz="1100" dirty="0" err="1"/>
              <a:t>в</a:t>
            </a:r>
            <a:r>
              <a:rPr lang="ru-RU" sz="1100" dirty="0"/>
              <a:t> течение 8-10 мин. Гомогенизированную взвесь исследуют.</a:t>
            </a:r>
          </a:p>
          <a:p>
            <a:r>
              <a:rPr lang="ru-RU" sz="1100" dirty="0"/>
              <a:t>При свищевых формах костно-суставного туберкулёза берут гной из свища. Обильное отделяемое собирают непосредственно в пробирку. В случаях скудного выделения гноя промывают свищевой ход стерильным изотоническим раствором натрия хлорида, а промывные воды, собранные в пробирку, или кусочек тампона, пропитанного гноем, отправляют на исследование.</a:t>
            </a:r>
          </a:p>
          <a:p>
            <a:r>
              <a:rPr lang="ru-RU" sz="1100" dirty="0"/>
              <a:t>Хирургический материал, полученный при оперативных вмешательствах на костях и суставах, может состоять из гнойно-некротических масс, грануляций, рубцовой, костной ткани, ткани синовиальных оболочек и других субстратов. Его обработку производят, как при туберкулёзе почек.</a:t>
            </a:r>
          </a:p>
          <a:p>
            <a:r>
              <a:rPr lang="ru-RU" sz="1100" dirty="0"/>
              <a:t>Микробиологическое исследование синовиальной жидкости в 3% растворе натрия цитрата (в соотношении 1:1) для предупреждения свёртывания проводят непосредственно после пункции.</a:t>
            </a:r>
          </a:p>
          <a:p>
            <a:r>
              <a:rPr lang="ru-RU" sz="1100" b="1" dirty="0"/>
              <a:t>Туберкулёз лимфатических узлов. </a:t>
            </a:r>
            <a:r>
              <a:rPr lang="ru-RU" sz="1100" dirty="0"/>
              <a:t>Гной, извлечённый во время пункции лимфатических узлов, исследуют так же. как гной натёчных абсцессов. Ткани лимфатических узлов, полученные при оперативных вмешательствах, биопсиях, исследуют, как при других формах туберкулёза.</a:t>
            </a:r>
          </a:p>
          <a:p>
            <a:r>
              <a:rPr lang="ru-RU" sz="1100" dirty="0"/>
              <a:t>Исследование каловых масс на микобактерии туберкулёза производят чрезвычайно редко в связи с практически полным отсутствием положительных результатов.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500"/>
                            </p:stCondLst>
                            <p:childTnLst>
                              <p:par>
                                <p:cTn id="4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404664"/>
            <a:ext cx="9037004" cy="602466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  <a:reflection blurRad="6350" stA="50000" endA="300" endPos="55500" dist="101600" dir="5400000" sy="-100000" algn="bl" rotWithShape="0"/>
          </a:effectLst>
          <a:scene3d>
            <a:camera prst="perspectiveContrastingRightFacing"/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spid_fo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72872" y="250432"/>
            <a:ext cx="9216872" cy="6607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55576" y="1"/>
            <a:ext cx="7992888" cy="908719"/>
          </a:xfr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cene3d>
              <a:camera prst="perspectiveAbove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Клинический анализ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крови: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755576" y="980728"/>
            <a:ext cx="7992888" cy="5544616"/>
          </a:xfr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r>
              <a:rPr lang="ru-RU" sz="48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 больных туберкулёзом изменения в общем анализе крови не </a:t>
            </a:r>
            <a:r>
              <a:rPr lang="ru-RU" sz="48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патогномоничны</a:t>
            </a:r>
            <a:r>
              <a:rPr lang="ru-RU" sz="48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При ограниченных и малоактивных формах туберкулёза характерна </a:t>
            </a:r>
            <a:r>
              <a:rPr lang="ru-RU" sz="48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гипохромия</a:t>
            </a:r>
            <a:r>
              <a:rPr lang="ru-RU" sz="48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эритроцитов при нормальном их количестве. Количество </a:t>
            </a:r>
            <a:r>
              <a:rPr lang="ru-RU" sz="48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ретикулоцитов</a:t>
            </a:r>
            <a:r>
              <a:rPr lang="ru-RU" sz="48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при компенсированной стадии туберкулёза колеблется от 0.1 до 0.6%, при </a:t>
            </a:r>
            <a:r>
              <a:rPr lang="ru-RU" sz="48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субкомпенсированной</a:t>
            </a:r>
            <a:r>
              <a:rPr lang="ru-RU" sz="48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- от 0,6 до 1,0%, а для </a:t>
            </a:r>
            <a:r>
              <a:rPr lang="ru-RU" sz="48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декомпенсированной</a:t>
            </a:r>
            <a:r>
              <a:rPr lang="ru-RU" sz="48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характерен 1% </a:t>
            </a:r>
            <a:r>
              <a:rPr lang="ru-RU" sz="48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ретикулоцитов</a:t>
            </a:r>
            <a:r>
              <a:rPr lang="ru-RU" sz="48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sz="48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При туберкулёзе в части случаев может отмечаться умеренный лейкоцитоз (до 15 тыс. лейкоцитов), реже лейкопения, которую встречают в 2-7% случаев у больных с ограниченными и легко протекающими формами процесса и у 12,5% - при деструктивном и прогрессирующем туберкулёзе лёгких.</a:t>
            </a:r>
          </a:p>
          <a:p>
            <a:r>
              <a:rPr lang="ru-RU" sz="48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Наиболее часто сдвиги возникают в лейкоцитарной формуле. Отмечают как относительный, так и абсолютный </a:t>
            </a:r>
            <a:r>
              <a:rPr lang="ru-RU" sz="48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нейтрофилёз</a:t>
            </a:r>
            <a:r>
              <a:rPr lang="ru-RU" sz="48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умеренный сдвиг лейкоцитарной формулы влево до </a:t>
            </a:r>
            <a:r>
              <a:rPr lang="ru-RU" sz="48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промиелоцитов</a:t>
            </a:r>
            <a:r>
              <a:rPr lang="ru-RU" sz="48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Миелоциты очень редко встречают в случае </a:t>
            </a:r>
            <a:r>
              <a:rPr lang="ru-RU" sz="48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неосложнённого</a:t>
            </a:r>
            <a:r>
              <a:rPr lang="ru-RU" sz="48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туберкулёза. Повышение числа нейтрофилов с патологической зернистостью в гемограмме больного туберкулёзом всегда указывает на длительность процесса: у больных с тяжёлым туберкулёзом почти все нейтрофилы содержат патологическую зернистость. При затихании туберкулёзной вспышки ядерный сдвиг сравнительно быстро приходит к норме. Патологическая зернистость нейтрофилов обычно сохраняется дольше других изменений гемограммы.</a:t>
            </a:r>
          </a:p>
          <a:p>
            <a:r>
              <a:rPr lang="ru-RU" sz="48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Содержание эозинофилов в периферической крови колеблется также в зависимости от фазы процесса и аллергического состояния организма. Их количество уменьшается вплоть до </a:t>
            </a:r>
            <a:r>
              <a:rPr lang="ru-RU" sz="48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анэозинофилии</a:t>
            </a:r>
            <a:r>
              <a:rPr lang="ru-RU" sz="48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при тяжёлых и затянувшихся вспышках болезни и, наоборот, увеличивается при рассасывании инфильтратов и плеврального выпота, а также при ранних формах первичного туберкулёза.</a:t>
            </a:r>
          </a:p>
          <a:p>
            <a:r>
              <a:rPr lang="ru-RU" sz="48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Большинство форм первичного туберкулёза сопровождается </a:t>
            </a:r>
            <a:r>
              <a:rPr lang="ru-RU" sz="48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лимфопенией</a:t>
            </a:r>
            <a:r>
              <a:rPr lang="ru-RU" sz="48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которую иногда наблюдают в течение ряда лег даже после рубцевания специфических изменений. Вторичный туберкулёз в фазе обострения в зависимости от тяжести процесса может сопровождаться или нормальным числом лимфоцитов, или </a:t>
            </a:r>
            <a:r>
              <a:rPr lang="ru-RU" sz="48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лимфопенией</a:t>
            </a:r>
            <a:r>
              <a:rPr lang="ru-RU" sz="48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sz="48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Среди тестов для оценки туберкулёзного процесса особое место занимает определение скорости оседания эритроцитов (СОЭ), имеющее значение при оценке течения туберкулёзного процесса и выявления его активных форм. Увеличение СОЭ указывает на наличие патологического процесса (инфекционно-воспалительного, гнойного, септического, </a:t>
            </a:r>
            <a:r>
              <a:rPr lang="ru-RU" sz="48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гемобластоза</a:t>
            </a:r>
            <a:r>
              <a:rPr lang="ru-RU" sz="48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лимфогранулематоза и др.) и служит показателем его тяжести, однако нормальные показатели СОЭ не всегда свидетельствуют об отсутствии патологии. Ускорению оседания эритроцитов способствуют увеличение содержания в крови глобулинов, фибриногена, холестерина и уменьшение вязкости крови. Замедление оседания эритроцитов характерно для состояний, сопровождающихся </a:t>
            </a:r>
            <a:r>
              <a:rPr lang="ru-RU" sz="48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гемоконцентрацией</a:t>
            </a:r>
            <a:r>
              <a:rPr lang="ru-RU" sz="48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увеличением содержания альбуминов и желчных кислот.</a:t>
            </a:r>
          </a:p>
          <a:p>
            <a:r>
              <a:rPr lang="ru-RU" sz="48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Гемограмма у больных туберкулёзом изменяется в процессе лечения. Гематологические сдвиги исчезают тем быстрее, чем успешнее терапевтическое вмешательство. Вместе с тем следует иметь в виду воздействие на </a:t>
            </a:r>
            <a:r>
              <a:rPr lang="ru-RU" sz="48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гемопоэз</a:t>
            </a:r>
            <a:r>
              <a:rPr lang="ru-RU" sz="48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различных антибактериальных препаратов. Они нередко вызывают </a:t>
            </a:r>
            <a:r>
              <a:rPr lang="ru-RU" sz="48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эозинофилию</a:t>
            </a:r>
            <a:r>
              <a:rPr lang="ru-RU" sz="48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в отдельных случаях - лейкоцитоз, а чаще лейкопению вплоть до </a:t>
            </a:r>
            <a:r>
              <a:rPr lang="ru-RU" sz="4800" dirty="0" err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агранулоцитоза</a:t>
            </a:r>
            <a:r>
              <a:rPr lang="ru-RU" sz="48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и лимфоидно-ретикулярной реакции. Систематический гематологический контроль и правильный анализ полученных данных имеют существенное значение для оценки клинического состояния больного, динамики процесса и эффективности применяемого лечения.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000"/>
                            </p:stCondLst>
                            <p:childTnLst>
                              <p:par>
                                <p:cTn id="3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3000"/>
                            </p:stCondLst>
                            <p:childTnLst>
                              <p:par>
                                <p:cTn id="3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9" dur="2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0"/>
                            </p:stCondLst>
                            <p:childTnLst>
                              <p:par>
                                <p:cTn id="4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3" dur="2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90x330_rak_krovi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80528" y="0"/>
            <a:ext cx="9471523" cy="66307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19256" cy="850106"/>
          </a:xfrm>
        </p:spPr>
        <p:txBody>
          <a:bodyPr>
            <a:normAutofit fontScale="90000"/>
            <a:scene3d>
              <a:camera prst="perspectiveAbove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Биохимический 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анализ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крови: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/>
              <a:t>При туберкулёзе изменения в некоторых биохимических показателях зависят прежде всего от фазы процесса, осложнений и различных сопутствующих заболеваний. У больных с неактивным туберкулёзом лёгких и других органов общий белок и белковые фракции сыворотки крови не изменены и определяют их нормальное содержание.</a:t>
            </a:r>
          </a:p>
          <a:p>
            <a:r>
              <a:rPr lang="ru-RU" dirty="0"/>
              <a:t>При острых формах заболевания, а также при обострении и прогрессировании хронических форм туберкулёза уменьшается альбумин-глобулиновый коэффициент.</a:t>
            </a:r>
          </a:p>
          <a:p>
            <a:r>
              <a:rPr lang="ru-RU" dirty="0"/>
              <a:t>Существенное значение в оценке функционального состояния и органических повреждений печени при туберкулёзе и его осложнениях имеет определение в сыворотке крови прямого и общего билирубина, </a:t>
            </a:r>
            <a:r>
              <a:rPr lang="ru-RU" dirty="0" err="1"/>
              <a:t>аспартатаминотрансферазы</a:t>
            </a:r>
            <a:r>
              <a:rPr lang="ru-RU" dirty="0"/>
              <a:t> (ACT), </a:t>
            </a:r>
            <a:r>
              <a:rPr lang="ru-RU" dirty="0" err="1"/>
              <a:t>аланинаминотрансферазы</a:t>
            </a:r>
            <a:r>
              <a:rPr lang="ru-RU" dirty="0"/>
              <a:t> (АЛТ). Динамическое определение уровня </a:t>
            </a:r>
            <a:r>
              <a:rPr lang="ru-RU" dirty="0" err="1"/>
              <a:t>аминотрансфераз</a:t>
            </a:r>
            <a:r>
              <a:rPr lang="ru-RU" dirty="0"/>
              <a:t>. билирубина при лечении больных туберкулёзом, особенно при тяжёлых его формах, - обязательный компонент биохимического обследования больных туберкулёзом и проводится ежемесячно.</a:t>
            </a:r>
          </a:p>
          <a:p>
            <a:r>
              <a:rPr lang="ru-RU" dirty="0"/>
              <a:t>Оценка функционального состояния почек включает в себя определение </a:t>
            </a:r>
            <a:r>
              <a:rPr lang="ru-RU" dirty="0" err="1"/>
              <a:t>креатинина</a:t>
            </a:r>
            <a:r>
              <a:rPr lang="ru-RU" dirty="0"/>
              <a:t> сыворотки крови и расчёт скорости клубочковой фильтрации по формуле </a:t>
            </a:r>
            <a:r>
              <a:rPr lang="ru-RU" dirty="0" err="1"/>
              <a:t>Кокрофта-Голта</a:t>
            </a:r>
            <a:r>
              <a:rPr lang="ru-RU" dirty="0"/>
              <a:t>. Расчёт скорости клубочковой фильтрации с использованием пробы </a:t>
            </a:r>
            <a:r>
              <a:rPr lang="ru-RU" dirty="0" err="1"/>
              <a:t>Реберга</a:t>
            </a:r>
            <a:r>
              <a:rPr lang="ru-RU" dirty="0"/>
              <a:t> даёт менее точные результаты.</a:t>
            </a:r>
          </a:p>
          <a:p>
            <a:r>
              <a:rPr lang="ru-RU" dirty="0"/>
              <a:t>Основная цель динамических биохимических исследований больных туберкулёзом - контроль за течением процесса, своевременное выявление побочного действия лекарств и адекватная коррекция возникающих нарушений гомеостаза.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2944290_blood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907235" cy="73047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perspectiveAbove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Исследование 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свертывающей системы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крови: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algn="just">
              <a:buNone/>
            </a:pPr>
            <a:r>
              <a:rPr lang="ru-RU" dirty="0" smtClean="0"/>
              <a:t>        Актуальность </a:t>
            </a:r>
            <a:r>
              <a:rPr lang="ru-RU" dirty="0"/>
              <a:t>исследования состояния системы свёртывания крови во фтизиатрии обусловлена наличием у ряда больных туберкулёзом лёгких кровохарканий или лёгочных кровотечений, а также </a:t>
            </a:r>
            <a:r>
              <a:rPr lang="ru-RU" dirty="0" err="1"/>
              <a:t>гемокоагуляционными</a:t>
            </a:r>
            <a:r>
              <a:rPr lang="ru-RU" dirty="0"/>
              <a:t> осложнениями при хирургическом лечении туберкулёза. Кроме того, закономерно сопутствующая туберкулёзу латентно протекающая внутрисосудистая </a:t>
            </a:r>
            <a:r>
              <a:rPr lang="ru-RU" dirty="0" err="1"/>
              <a:t>гемокоагуляция</a:t>
            </a:r>
            <a:r>
              <a:rPr lang="ru-RU" dirty="0"/>
              <a:t> оказывает влияние на течение заболевания и эффективность химиотерапии.</a:t>
            </a:r>
          </a:p>
          <a:p>
            <a:pPr algn="just">
              <a:buNone/>
            </a:pPr>
            <a:r>
              <a:rPr lang="ru-RU" dirty="0" smtClean="0"/>
              <a:t>        У </a:t>
            </a:r>
            <a:r>
              <a:rPr lang="ru-RU" dirty="0"/>
              <a:t>больных туберкулёзом лёгких с преобладанием экссудативного компонента воспаления наблюдают снижение </a:t>
            </a:r>
            <a:r>
              <a:rPr lang="ru-RU" dirty="0" err="1"/>
              <a:t>антикоагулянтной</a:t>
            </a:r>
            <a:r>
              <a:rPr lang="ru-RU" dirty="0"/>
              <a:t> активности крови. У больных с малой распространённостью специфического поражения в лёгких с преобладанием продуктивного компонента воспаления внутрисосудистая </a:t>
            </a:r>
            <a:r>
              <a:rPr lang="ru-RU" dirty="0" err="1"/>
              <a:t>гемокоагуляция</a:t>
            </a:r>
            <a:r>
              <a:rPr lang="ru-RU" dirty="0"/>
              <a:t> выражена незначительно. У больных туберкулёзом лёгких с кровохарканьями и лёгочными кровотечениями состояние системы свёртывания крови различно: у больных с малой кровопотерей на высоте </a:t>
            </a:r>
            <a:r>
              <a:rPr lang="ru-RU" dirty="0" err="1"/>
              <a:t>гемоптоэ</a:t>
            </a:r>
            <a:r>
              <a:rPr lang="ru-RU" dirty="0"/>
              <a:t> или непосредственно после его прекращения наблюдают резкое повышение свёртывающей способности крови за счёт выраженной интенсификации процессов </a:t>
            </a:r>
            <a:r>
              <a:rPr lang="ru-RU" dirty="0" err="1"/>
              <a:t>тромбинообразования</a:t>
            </a:r>
            <a:r>
              <a:rPr lang="ru-RU" dirty="0"/>
              <a:t> при сохранении повышенной «структурной» свёртываемости. У больных с массивной кровопотерей наблюдают понижение свёртывающего потенциала за счёт понижения концентрации фибриногена. активности фактора XIII, количества тромбоцитов. На этапе хирургического лечения у больных с ограниченными формами туберкулёза лёгких существенных нарушений с системе гомеостаза не происходит. У больных с распространёнными процессами при выполнении им </a:t>
            </a:r>
            <a:r>
              <a:rPr lang="ru-RU" dirty="0" err="1"/>
              <a:t>пневмон</a:t>
            </a:r>
            <a:r>
              <a:rPr lang="ru-RU" dirty="0"/>
              <a:t>- или </a:t>
            </a:r>
            <a:r>
              <a:rPr lang="ru-RU" dirty="0" err="1"/>
              <a:t>плевропневмонэктомии</a:t>
            </a:r>
            <a:r>
              <a:rPr lang="ru-RU" dirty="0"/>
              <a:t> часто развивается </a:t>
            </a:r>
            <a:r>
              <a:rPr lang="ru-RU" dirty="0" err="1"/>
              <a:t>ДВС-синдром</a:t>
            </a:r>
            <a:r>
              <a:rPr lang="ru-RU" dirty="0"/>
              <a:t>, который может приобретать формы «второй болезни».</a:t>
            </a:r>
          </a:p>
          <a:p>
            <a:pPr algn="just">
              <a:buNone/>
            </a:pPr>
            <a:r>
              <a:rPr lang="ru-RU" dirty="0" smtClean="0"/>
              <a:t>         Для </a:t>
            </a:r>
            <a:r>
              <a:rPr lang="ru-RU" dirty="0"/>
              <a:t>контроля за состоянием свёртывающей системы крови у больных туберкулёзом лёгких необходимо проводить определение активированного частичного </a:t>
            </a:r>
            <a:r>
              <a:rPr lang="ru-RU" dirty="0" err="1"/>
              <a:t>тромбопластинового</a:t>
            </a:r>
            <a:r>
              <a:rPr lang="ru-RU" dirty="0"/>
              <a:t> времени (АЧТВ), фибриногена, </a:t>
            </a:r>
            <a:r>
              <a:rPr lang="ru-RU" dirty="0" err="1"/>
              <a:t>тромбинового</a:t>
            </a:r>
            <a:r>
              <a:rPr lang="ru-RU" dirty="0"/>
              <a:t> времени, </a:t>
            </a:r>
            <a:r>
              <a:rPr lang="ru-RU" dirty="0" err="1"/>
              <a:t>протромбинового</a:t>
            </a:r>
            <a:r>
              <a:rPr lang="ru-RU" dirty="0"/>
              <a:t> индекса, а также времени кровотечения и времени свёртывания крови.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014738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-1"/>
            <a:ext cx="8820472" cy="66153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Клинический </a:t>
            </a: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анализ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мочи:</a:t>
            </a: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 smtClean="0"/>
              <a:t>        При </a:t>
            </a:r>
            <a:r>
              <a:rPr lang="ru-RU" dirty="0"/>
              <a:t>туберкулёзе мочевой системы исследование мочи является основным лабораторным методом диагностики. Можно наблюдать </a:t>
            </a:r>
            <a:r>
              <a:rPr lang="ru-RU" dirty="0" err="1"/>
              <a:t>лейкоцитурию</a:t>
            </a:r>
            <a:r>
              <a:rPr lang="ru-RU" dirty="0"/>
              <a:t>, </a:t>
            </a:r>
            <a:r>
              <a:rPr lang="ru-RU" dirty="0" err="1"/>
              <a:t>эритроцитурию</a:t>
            </a:r>
            <a:r>
              <a:rPr lang="ru-RU" dirty="0"/>
              <a:t>, протеинурию, </a:t>
            </a:r>
            <a:r>
              <a:rPr lang="ru-RU" dirty="0" err="1"/>
              <a:t>гипоизостенурию</a:t>
            </a:r>
            <a:r>
              <a:rPr lang="ru-RU" dirty="0"/>
              <a:t>, туберкулёзную </a:t>
            </a:r>
            <a:r>
              <a:rPr lang="ru-RU" dirty="0" err="1"/>
              <a:t>микобактериурию</a:t>
            </a:r>
            <a:r>
              <a:rPr lang="ru-RU" dirty="0"/>
              <a:t>, неспецифическую бактериурию.</a:t>
            </a:r>
          </a:p>
          <a:p>
            <a:pPr>
              <a:buNone/>
            </a:pPr>
            <a:r>
              <a:rPr lang="ru-RU" dirty="0" smtClean="0"/>
              <a:t>       </a:t>
            </a:r>
            <a:r>
              <a:rPr lang="ru-RU" dirty="0" err="1" smtClean="0"/>
              <a:t>Лейкоцитурия</a:t>
            </a:r>
            <a:r>
              <a:rPr lang="ru-RU" dirty="0" smtClean="0"/>
              <a:t> </a:t>
            </a:r>
            <a:r>
              <a:rPr lang="ru-RU" dirty="0"/>
              <a:t>- самый частый симптом туберкулёза мочевой системы до проведения специфической химиотерапии и отсутствует лишь в исключительных случаях, например при полной облитерации просвета мочеточника. Проба Нечипоренко (определение числа лейкоцитов в 1 мл мочи) помогает более объективно оценить степень </a:t>
            </a:r>
            <a:r>
              <a:rPr lang="ru-RU" dirty="0" err="1"/>
              <a:t>лейкоцитурии</a:t>
            </a:r>
            <a:r>
              <a:rPr lang="ru-RU" dirty="0"/>
              <a:t> при </a:t>
            </a:r>
            <a:r>
              <a:rPr lang="ru-RU" dirty="0" err="1"/>
              <a:t>нефротуберкулёзе</a:t>
            </a:r>
            <a:r>
              <a:rPr lang="ru-RU" dirty="0"/>
              <a:t>, а в ряде случаев и выявить её при нормальном общем анализе мочи. Однако надо учитывать, что </a:t>
            </a:r>
            <a:r>
              <a:rPr lang="ru-RU" dirty="0" err="1"/>
              <a:t>лейкоцитоурия</a:t>
            </a:r>
            <a:r>
              <a:rPr lang="ru-RU" dirty="0"/>
              <a:t> может быть при острых и хронических </a:t>
            </a:r>
            <a:r>
              <a:rPr lang="ru-RU" dirty="0" err="1"/>
              <a:t>пиелонефритах</a:t>
            </a:r>
            <a:r>
              <a:rPr lang="ru-RU" dirty="0"/>
              <a:t>, цистите, уретритах, камнях в почках и мочеточниках.</a:t>
            </a:r>
          </a:p>
          <a:p>
            <a:pPr>
              <a:buNone/>
            </a:pPr>
            <a:r>
              <a:rPr lang="ru-RU" dirty="0" smtClean="0"/>
              <a:t>       </a:t>
            </a:r>
            <a:r>
              <a:rPr lang="ru-RU" dirty="0" err="1" smtClean="0"/>
              <a:t>Эритроцитурию</a:t>
            </a:r>
            <a:r>
              <a:rPr lang="ru-RU" dirty="0"/>
              <a:t>. как и </a:t>
            </a:r>
            <a:r>
              <a:rPr lang="ru-RU" dirty="0" err="1"/>
              <a:t>лейкоцитурию</a:t>
            </a:r>
            <a:r>
              <a:rPr lang="ru-RU" dirty="0"/>
              <a:t>. считают одним из наиболее частых </a:t>
            </a:r>
            <a:r>
              <a:rPr lang="ru-RU" dirty="0" smtClean="0"/>
              <a:t>лабораторных признаков </a:t>
            </a:r>
            <a:r>
              <a:rPr lang="ru-RU" dirty="0"/>
              <a:t>туберкулёза мочеполовой системы. Частота гематурии зависит от распространённости процесса, она нарастает по мере развития деструктивного туберкулёзного процесса в почке. </a:t>
            </a:r>
            <a:r>
              <a:rPr lang="ru-RU" dirty="0" err="1"/>
              <a:t>Эритроцитурия</a:t>
            </a:r>
            <a:r>
              <a:rPr lang="ru-RU" dirty="0"/>
              <a:t> без </a:t>
            </a:r>
            <a:r>
              <a:rPr lang="ru-RU" dirty="0" err="1"/>
              <a:t>лейкоцитурии</a:t>
            </a:r>
            <a:r>
              <a:rPr lang="ru-RU" dirty="0"/>
              <a:t> более характерна для ранних стадий туберкулёза почек. Гематурия, преобладающая над </a:t>
            </a:r>
            <a:r>
              <a:rPr lang="ru-RU" dirty="0" err="1"/>
              <a:t>лейкоцитурией</a:t>
            </a:r>
            <a:r>
              <a:rPr lang="ru-RU" dirty="0"/>
              <a:t>, - важный довод в пользу туберкулёза почек при его дифференциации с неспецифическим </a:t>
            </a:r>
            <a:r>
              <a:rPr lang="ru-RU" dirty="0" err="1"/>
              <a:t>пиелонефритом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осев мочи">
            <a:hlinkClick r:id="rId2" tgtFrame="&quot;_blank&quot;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861048"/>
            <a:ext cx="3832820" cy="31626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perspectiveAbove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Бактериологический посев мочи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: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На</a:t>
            </a:r>
            <a:r>
              <a:rPr lang="ru-RU" dirty="0"/>
              <a:t> </a:t>
            </a:r>
            <a:r>
              <a:rPr lang="ru-RU" u="sng" dirty="0">
                <a:solidFill>
                  <a:schemeClr val="tx2">
                    <a:lumMod val="50000"/>
                  </a:schemeClr>
                </a:solidFill>
                <a:hlinkClick r:id="rId4"/>
              </a:rPr>
              <a:t>бакпосев мочи</a:t>
            </a:r>
            <a:r>
              <a:rPr lang="ru-RU" dirty="0"/>
              <a:t> берется средняя утренняя порция мочи в количестве 3-5 мл, собранная в стерильный пластиковый одноразовый контейнер. Контейнер для сбора мочи на бактериологический посев следует заранее получить в регистратуре лаборатории CMD. Сбор мочи для сдачи анализа на бакпосев осуществляется после тщательного туалета наружных половых органов без применения антисептиков. Биоматериал для исследования </a:t>
            </a:r>
            <a:r>
              <a:rPr lang="ru-RU" dirty="0" err="1"/>
              <a:t>бакпосева</a:t>
            </a:r>
            <a:r>
              <a:rPr lang="ru-RU" dirty="0"/>
              <a:t> мочи берется до начала антибактериальной терапии или в интервалах между курсами лечения, но не ранее двух недель после ее окончания.</a:t>
            </a:r>
          </a:p>
          <a:p>
            <a:pPr>
              <a:buNone/>
            </a:pPr>
            <a:r>
              <a:rPr lang="ru-RU" dirty="0" smtClean="0"/>
              <a:t>      Собранную </a:t>
            </a:r>
            <a:r>
              <a:rPr lang="ru-RU" dirty="0"/>
              <a:t>мочу необходимо доставить в Лабораторию как можно быстрее: при комнатной температуре (+18+20°С) – в течение 1-2 часов; при +4+8°С (холодильная камера) - 5-6 часов.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3" descr="Посев мочи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725144"/>
            <a:ext cx="2843808" cy="21328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Рисунок 5" descr="Посев мочи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2771800" cy="20788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9" name="Рисунок 6" descr="Посев мочи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96203" y="0"/>
            <a:ext cx="2747797" cy="20608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Рисунок 4" descr="Посев мочи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00192" y="4725144"/>
            <a:ext cx="2843808" cy="21328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324528" cy="1143000"/>
          </a:xfrm>
        </p:spPr>
        <p:txBody>
          <a:bodyPr>
            <a:normAutofit fontScale="90000"/>
            <a:scene3d>
              <a:camera prst="perspectiveAbove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Как собрать среднюю порцию </a:t>
            </a: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 </a:t>
            </a: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hlinkClick r:id="rId4"/>
              </a:rPr>
              <a:t> </a:t>
            </a: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 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мочи:</a:t>
            </a:r>
            <a:r>
              <a:rPr lang="ru-RU" sz="1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sz="1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 smtClean="0"/>
              <a:t>      Этот </a:t>
            </a:r>
            <a:r>
              <a:rPr lang="ru-RU" dirty="0"/>
              <a:t>метод позволяет защитить образец мочи от микроорганизмов, которые находятся на половом члене и во влагалище.</a:t>
            </a:r>
            <a:endParaRPr lang="ru-RU" sz="3600" dirty="0"/>
          </a:p>
          <a:p>
            <a:pPr lvl="0"/>
            <a:r>
              <a:rPr lang="ru-RU" dirty="0"/>
              <a:t>До сбора анализа мочи вымойте руки.</a:t>
            </a:r>
            <a:endParaRPr lang="ru-RU" sz="3600" dirty="0"/>
          </a:p>
          <a:p>
            <a:pPr lvl="0"/>
            <a:r>
              <a:rPr lang="ru-RU" dirty="0"/>
              <a:t>Если у контейнера для анализа есть крышка,  осторожно снимите и положите ее внутренней поверхностью вверх.</a:t>
            </a:r>
            <a:endParaRPr lang="ru-RU" sz="3600" dirty="0"/>
          </a:p>
          <a:p>
            <a:pPr lvl="0"/>
            <a:r>
              <a:rPr lang="ru-RU" dirty="0"/>
              <a:t>Вымойте область вокруг Вашего члена или влагалища.</a:t>
            </a:r>
            <a:endParaRPr lang="ru-RU" sz="3600" dirty="0"/>
          </a:p>
          <a:p>
            <a:pPr lvl="1"/>
            <a:r>
              <a:rPr lang="ru-RU" dirty="0"/>
              <a:t>Мужчина должен оттянуть крайнюю плоть, и тщательно вымыть головку полового члена и обработать наружное отверстие уретры антисептиком.</a:t>
            </a:r>
            <a:endParaRPr lang="ru-RU" sz="3200" dirty="0"/>
          </a:p>
          <a:p>
            <a:pPr lvl="1"/>
            <a:r>
              <a:rPr lang="ru-RU" dirty="0"/>
              <a:t>Женщина должна раскрыть складки кожи вокруг влагалища одной рукой, а при помощи другой руки тщательно обработать область вокруг влагалища и уретры антисептиком. Вытирать нужно по направлению спереди назад, чтобы избежать попадания бактерий во влагалище из заднего прохода.</a:t>
            </a:r>
            <a:endParaRPr lang="ru-RU" sz="3200" dirty="0"/>
          </a:p>
          <a:p>
            <a:pPr lvl="0"/>
            <a:r>
              <a:rPr lang="ru-RU" dirty="0"/>
              <a:t>Начинайте мочиться в унитаз или писсуар.</a:t>
            </a:r>
            <a:endParaRPr lang="ru-RU" sz="3600" dirty="0"/>
          </a:p>
          <a:p>
            <a:pPr lvl="0"/>
            <a:r>
              <a:rPr lang="ru-RU" dirty="0"/>
              <a:t>После того, как моча текла в течение нескольких секунд, соберите приблизительно 60 мл средней порции мочи в контейнер, не прерывая мочеиспускание.  </a:t>
            </a:r>
            <a:endParaRPr lang="ru-RU" sz="3600" dirty="0"/>
          </a:p>
          <a:p>
            <a:pPr lvl="0"/>
            <a:r>
              <a:rPr lang="ru-RU" dirty="0"/>
              <a:t>Не касайтесь краем  контейнера Вашей половой области.</a:t>
            </a:r>
            <a:endParaRPr lang="ru-RU" sz="3600" dirty="0"/>
          </a:p>
          <a:p>
            <a:pPr lvl="0"/>
            <a:r>
              <a:rPr lang="ru-RU" dirty="0"/>
              <a:t>Избегайте попадания в образец мочи туалетной бумаги, волос, испражнений или менструальной крови.</a:t>
            </a:r>
            <a:endParaRPr lang="ru-RU" sz="3600" dirty="0"/>
          </a:p>
          <a:p>
            <a:pPr lvl="0"/>
            <a:r>
              <a:rPr lang="ru-RU" dirty="0"/>
              <a:t>Закончите мочеиспускание в унитаз или писсуар.</a:t>
            </a:r>
            <a:endParaRPr lang="ru-RU" sz="3600" dirty="0"/>
          </a:p>
          <a:p>
            <a:pPr lvl="0"/>
            <a:r>
              <a:rPr lang="ru-RU" dirty="0"/>
              <a:t>Тщательно закройте крышку контейнера. Вымойте руки. Отнесите образец мочи в лабораторию.  Если Вы собираете мочу дома, то необходимо как можно скорее доставить мочу в лабораторию.</a:t>
            </a:r>
            <a:endParaRPr lang="ru-RU" sz="3600" dirty="0"/>
          </a:p>
          <a:p>
            <a:pPr>
              <a:buNone/>
            </a:pPr>
            <a:endParaRPr lang="ru-RU" dirty="0"/>
          </a:p>
        </p:txBody>
      </p:sp>
      <p:pic>
        <p:nvPicPr>
          <p:cNvPr id="1025" name="Рисунок 2" descr="Посев мочи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7086600"/>
            <a:ext cx="1905000" cy="1428750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18859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smtClean="0">
                <a:ln>
                  <a:noFill/>
                </a:ln>
                <a:solidFill>
                  <a:srgbClr val="2E364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3771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5657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2E364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7086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8515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000"/>
                            </p:stCondLst>
                            <p:childTnLst>
                              <p:par>
                                <p:cTn id="3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9500"/>
                            </p:stCondLst>
                            <p:childTnLst>
                              <p:par>
                                <p:cTn id="4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0"/>
                            </p:stCondLst>
                            <p:childTnLst>
                              <p:par>
                                <p:cTn id="4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500"/>
                            </p:stCondLst>
                            <p:childTnLst>
                              <p:par>
                                <p:cTn id="5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1000"/>
                            </p:stCondLst>
                            <p:childTnLst>
                              <p:par>
                                <p:cTn id="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1500"/>
                            </p:stCondLst>
                            <p:childTnLst>
                              <p:par>
                                <p:cTn id="6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2000"/>
                            </p:stCondLst>
                            <p:childTnLst>
                              <p:par>
                                <p:cTn id="6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2500"/>
                            </p:stCondLst>
                            <p:childTnLst>
                              <p:par>
                                <p:cTn id="7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3000"/>
                            </p:stCondLst>
                            <p:childTnLst>
                              <p:par>
                                <p:cTn id="7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3500"/>
                            </p:stCondLst>
                            <p:childTnLst>
                              <p:par>
                                <p:cTn id="8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4000"/>
                            </p:stCondLst>
                            <p:childTnLst>
                              <p:par>
                                <p:cTn id="8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4500"/>
                            </p:stCondLst>
                            <p:childTnLst>
                              <p:par>
                                <p:cTn id="9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7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2271"/>
            <a:ext cx="9144000" cy="60934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Исследование мокроты: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200" dirty="0" smtClean="0"/>
              <a:t>                                                                                         </a:t>
            </a:r>
            <a:r>
              <a:rPr lang="ru-RU" sz="1200" b="1" dirty="0" smtClean="0"/>
              <a:t>ПОДГОТОВКА </a:t>
            </a:r>
            <a:r>
              <a:rPr lang="ru-RU" sz="1200" b="1" dirty="0"/>
              <a:t>К ПРОЦЕДУРЕ</a:t>
            </a:r>
          </a:p>
          <a:p>
            <a:r>
              <a:rPr lang="ru-RU" sz="1200" dirty="0"/>
              <a:t> 1. Предупредить и объяснить пациенту смысл и необходимость предстоящего исследования.</a:t>
            </a:r>
          </a:p>
          <a:p>
            <a:r>
              <a:rPr lang="ru-RU" sz="1200" dirty="0"/>
              <a:t> </a:t>
            </a:r>
          </a:p>
          <a:p>
            <a:r>
              <a:rPr lang="ru-RU" sz="1200" dirty="0"/>
              <a:t> 2. Объяснить, что необходимо ежедневно, в течение 3 дней подряд собирать мокроту для исследования в емкость из темного стекла.</a:t>
            </a:r>
          </a:p>
          <a:p>
            <a:r>
              <a:rPr lang="ru-RU" sz="1200" dirty="0"/>
              <a:t> На свету микобактерии погибают и </a:t>
            </a:r>
            <a:r>
              <a:rPr lang="ru-RU" sz="1200" dirty="0" err="1"/>
              <a:t>лизируются</a:t>
            </a:r>
            <a:r>
              <a:rPr lang="ru-RU" sz="1200" dirty="0"/>
              <a:t>.</a:t>
            </a:r>
          </a:p>
          <a:p>
            <a:r>
              <a:rPr lang="ru-RU" sz="1200" dirty="0"/>
              <a:t> 3. Обеспечить, направлением.</a:t>
            </a:r>
          </a:p>
          <a:p>
            <a:r>
              <a:rPr lang="ru-RU" sz="1200" dirty="0"/>
              <a:t> </a:t>
            </a:r>
          </a:p>
          <a:p>
            <a:r>
              <a:rPr lang="ru-RU" sz="1200" dirty="0"/>
              <a:t> 4.Обучить технике сбора мокроты: - предупредить, что собирают мокроту только при кашле, а не при отхаркивании.</a:t>
            </a:r>
          </a:p>
          <a:p>
            <a:r>
              <a:rPr lang="ru-RU" sz="1200" dirty="0"/>
              <a:t> Если пациент испытывает трудности при обучении, оставьте ему письменные рекомендации.</a:t>
            </a:r>
          </a:p>
          <a:p>
            <a:r>
              <a:rPr lang="ru-RU" sz="1200" dirty="0"/>
              <a:t> 5. Объяснить, что необходимо соблюдать правила личной гигиены до и после сбора мокроты.</a:t>
            </a:r>
          </a:p>
          <a:p>
            <a:r>
              <a:rPr lang="ru-RU" sz="1200" dirty="0"/>
              <a:t> </a:t>
            </a:r>
          </a:p>
          <a:p>
            <a:r>
              <a:rPr lang="ru-RU" sz="1200" dirty="0"/>
              <a:t> 4. Объяснить, что вечером необходимо почистить зубы, а утром прополоскать рот и глотку кипяченой водой непосредственно перед сбором.</a:t>
            </a:r>
          </a:p>
          <a:p>
            <a:r>
              <a:rPr lang="ru-RU" sz="1200" dirty="0"/>
              <a:t> Можно собирать мокроту, которая отходит ночью.</a:t>
            </a:r>
          </a:p>
          <a:p>
            <a:pPr>
              <a:buNone/>
            </a:pPr>
            <a:r>
              <a:rPr lang="ru-RU" sz="1200" dirty="0" smtClean="0"/>
              <a:t>                                                                                           </a:t>
            </a:r>
            <a:r>
              <a:rPr lang="ru-RU" sz="1200" dirty="0"/>
              <a:t> </a:t>
            </a:r>
            <a:r>
              <a:rPr lang="ru-RU" sz="1200" b="1" dirty="0"/>
              <a:t>ВЫПОЛНЕНИЕ ПРОЦЕДУРЫ</a:t>
            </a:r>
          </a:p>
          <a:p>
            <a:r>
              <a:rPr lang="ru-RU" sz="1200" dirty="0"/>
              <a:t> Утром откашлять и собрать мокроту в чистую банку в количестве не менее 15-20 мл. Закрыть крышку;</a:t>
            </a:r>
          </a:p>
          <a:p>
            <a:r>
              <a:rPr lang="ru-RU" sz="1200" dirty="0"/>
              <a:t> При скудном отделении мокроты она собирается в течение 1— 3 дней в карманную плевательницу из темного стекла. Хранить в прохладном месте, затем перелить в банку для анализа.</a:t>
            </a:r>
          </a:p>
          <a:p>
            <a:pPr>
              <a:buNone/>
            </a:pPr>
            <a:r>
              <a:rPr lang="ru-RU" sz="1200" b="1" dirty="0" smtClean="0"/>
              <a:t>                                                                                              ОКОНЧАНИЕ </a:t>
            </a:r>
            <a:r>
              <a:rPr lang="ru-RU" sz="1200" b="1" dirty="0"/>
              <a:t>ПРОЦЕДУРЫ </a:t>
            </a:r>
          </a:p>
          <a:p>
            <a:r>
              <a:rPr lang="ru-RU" sz="1200" dirty="0"/>
              <a:t> Прикрепить направление и доставить банку в клиническую лабораторию.</a:t>
            </a:r>
          </a:p>
          <a:p>
            <a:pPr>
              <a:buNone/>
            </a:pPr>
            <a:endParaRPr lang="ru-RU" sz="1200" dirty="0"/>
          </a:p>
          <a:p>
            <a:pPr>
              <a:buNone/>
            </a:pPr>
            <a:endParaRPr lang="ru-RU" sz="12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0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5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5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5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0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-1vozmozhen-rezus-konflik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0648"/>
            <a:ext cx="9164234" cy="59766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  <a:scene3d>
              <a:camera prst="perspectiveAbove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Гормональные исследования: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sz="3700" dirty="0" smtClean="0"/>
              <a:t>           Современные </a:t>
            </a:r>
            <a:r>
              <a:rPr lang="ru-RU" sz="3700" dirty="0"/>
              <a:t>экспериментальные и клинические наблюдения свидетельствуют о наличии изменений гормонального статуса при специфическом туберкулёзном воспалении лёгких. Доказано, что коррекция дисфункции гипофизарно-надпочечниковой, </a:t>
            </a:r>
            <a:r>
              <a:rPr lang="ru-RU" sz="3700" dirty="0" err="1"/>
              <a:t>гипофизарно-тиреоидной</a:t>
            </a:r>
            <a:r>
              <a:rPr lang="ru-RU" sz="3700" dirty="0"/>
              <a:t> систем и функции поджелудочной железы в совокупности с противотуберкулёзной терапией способствуют активации процессов </a:t>
            </a:r>
            <a:r>
              <a:rPr lang="ru-RU" sz="3700" dirty="0" err="1"/>
              <a:t>фиброгенеза</a:t>
            </a:r>
            <a:r>
              <a:rPr lang="ru-RU" sz="3700" dirty="0"/>
              <a:t> и репарации в очаге специфического воспаления.</a:t>
            </a:r>
          </a:p>
          <a:p>
            <a:pPr>
              <a:buNone/>
            </a:pPr>
            <a:r>
              <a:rPr lang="ru-RU" sz="3700" dirty="0" smtClean="0"/>
              <a:t>           О </a:t>
            </a:r>
            <a:r>
              <a:rPr lang="ru-RU" sz="3700" dirty="0"/>
              <a:t>функциональном состоянии </a:t>
            </a:r>
            <a:r>
              <a:rPr lang="ru-RU" sz="3700" dirty="0" err="1"/>
              <a:t>гипофизарно-тиреоидной</a:t>
            </a:r>
            <a:r>
              <a:rPr lang="ru-RU" sz="3700" dirty="0"/>
              <a:t> системы судят по содержанию в сыворотке крови </a:t>
            </a:r>
            <a:r>
              <a:rPr lang="ru-RU" sz="3700" dirty="0" err="1"/>
              <a:t>трийодтиронина</a:t>
            </a:r>
            <a:r>
              <a:rPr lang="ru-RU" sz="3700" dirty="0"/>
              <a:t> (Т</a:t>
            </a:r>
            <a:r>
              <a:rPr lang="ru-RU" sz="3700" baseline="-25000" dirty="0"/>
              <a:t>3</a:t>
            </a:r>
            <a:r>
              <a:rPr lang="ru-RU" sz="3700" dirty="0"/>
              <a:t>), тироксина (T</a:t>
            </a:r>
            <a:r>
              <a:rPr lang="ru-RU" sz="3700" baseline="-25000" dirty="0"/>
              <a:t>4</a:t>
            </a:r>
            <a:r>
              <a:rPr lang="ru-RU" sz="3700" dirty="0"/>
              <a:t>), </a:t>
            </a:r>
            <a:r>
              <a:rPr lang="ru-RU" sz="3700" dirty="0" err="1"/>
              <a:t>тиреотропного</a:t>
            </a:r>
            <a:r>
              <a:rPr lang="ru-RU" sz="3700" dirty="0"/>
              <a:t> гормона гипофиза (ТТГ). Установлено, что </a:t>
            </a:r>
            <a:r>
              <a:rPr lang="ru-RU" sz="3700" dirty="0" err="1"/>
              <a:t>субклинический</a:t>
            </a:r>
            <a:r>
              <a:rPr lang="ru-RU" sz="3700" dirty="0"/>
              <a:t> гипотиреоз выявляют у 38-45% больных туберкулёзом лёгких, и наиболее часто его диагностируют при диссеминированной и фиброзно-кавернозной формах процесса. При этих же формах наиболее резко снижены уровни как Т</a:t>
            </a:r>
            <a:r>
              <a:rPr lang="ru-RU" sz="3700" baseline="-25000" dirty="0"/>
              <a:t>3</a:t>
            </a:r>
            <a:r>
              <a:rPr lang="ru-RU" sz="3700" dirty="0"/>
              <a:t>,так и Т</a:t>
            </a:r>
            <a:r>
              <a:rPr lang="ru-RU" sz="3700" baseline="-25000" dirty="0"/>
              <a:t>4</a:t>
            </a:r>
            <a:r>
              <a:rPr lang="ru-RU" sz="3700" dirty="0"/>
              <a:t>, и наступает дисбаланс этих гормонов в виде повышения соотношения Т</a:t>
            </a:r>
            <a:r>
              <a:rPr lang="ru-RU" sz="3700" baseline="-25000" dirty="0"/>
              <a:t>4</a:t>
            </a:r>
            <a:r>
              <a:rPr lang="ru-RU" sz="3700" dirty="0"/>
              <a:t>/</a:t>
            </a:r>
            <a:r>
              <a:rPr lang="ru-RU" sz="3700" dirty="0" err="1"/>
              <a:t>Т</a:t>
            </a:r>
            <a:r>
              <a:rPr lang="ru-RU" sz="3700" baseline="-25000" dirty="0" err="1"/>
              <a:t>з</a:t>
            </a:r>
            <a:r>
              <a:rPr lang="ru-RU" sz="3700" dirty="0"/>
              <a:t>.</a:t>
            </a:r>
          </a:p>
          <a:p>
            <a:pPr>
              <a:buNone/>
            </a:pPr>
            <a:r>
              <a:rPr lang="ru-RU" sz="3700" dirty="0" smtClean="0"/>
              <a:t>           Функцию </a:t>
            </a:r>
            <a:r>
              <a:rPr lang="ru-RU" sz="3700" dirty="0"/>
              <a:t>коры надпочечников оценивают по уровню кортизола в сыворотке крови, а инкреторную функцию поджелудочной железы - по концентрации </a:t>
            </a:r>
            <a:r>
              <a:rPr lang="ru-RU" sz="3700" dirty="0" err="1"/>
              <a:t>иммуно-реактивного</a:t>
            </a:r>
            <a:r>
              <a:rPr lang="ru-RU" sz="3700" dirty="0"/>
              <a:t> инсулина. В острую фазу инфекционного заболевания возрастает потребность в эндогенном кортизоле и инсулине. </a:t>
            </a:r>
            <a:r>
              <a:rPr lang="ru-RU" sz="3700" dirty="0" err="1"/>
              <a:t>Гиперинсулинемия</a:t>
            </a:r>
            <a:r>
              <a:rPr lang="ru-RU" sz="3700" dirty="0"/>
              <a:t> свидетельствует также об </a:t>
            </a:r>
            <a:r>
              <a:rPr lang="ru-RU" sz="3700" dirty="0" err="1"/>
              <a:t>инсулинрезистентности</a:t>
            </a:r>
            <a:r>
              <a:rPr lang="ru-RU" sz="3700" dirty="0"/>
              <a:t> тканей организма, что характерно для любого активного воспалительного процесса, в частности специфического. Определение </a:t>
            </a:r>
            <a:r>
              <a:rPr lang="ru-RU" sz="3700" dirty="0" err="1"/>
              <a:t>глюкокортико-идной</a:t>
            </a:r>
            <a:r>
              <a:rPr lang="ru-RU" sz="3700" dirty="0"/>
              <a:t> функции надпочечников при активном туберкулёзе лёгких позволяет выявить наличие </a:t>
            </a:r>
            <a:r>
              <a:rPr lang="ru-RU" sz="3700" dirty="0" err="1"/>
              <a:t>гиперкортицизма</a:t>
            </a:r>
            <a:r>
              <a:rPr lang="ru-RU" sz="3700" dirty="0"/>
              <a:t> у большинства больных. Нормальные показатели концентрации кортизола крови у пациента с инфекционным воспалением в острый период следует расценивать как относительную недостаточность глюкокортикоидной функции коры надпочечников, что может послужить основанием к проведению заместительной терапии адекватными дозами </a:t>
            </a:r>
            <a:r>
              <a:rPr lang="ru-RU" sz="3700" dirty="0" err="1"/>
              <a:t>глюкокортикоидов</a:t>
            </a:r>
            <a:r>
              <a:rPr lang="ru-RU" sz="3700" dirty="0"/>
              <a:t>.</a:t>
            </a:r>
          </a:p>
          <a:p>
            <a:pPr>
              <a:buNone/>
            </a:pPr>
            <a:r>
              <a:rPr lang="ru-RU" sz="3700" dirty="0" smtClean="0"/>
              <a:t>           Почти </a:t>
            </a:r>
            <a:r>
              <a:rPr lang="ru-RU" sz="3700" dirty="0"/>
              <a:t>у трети больных туберкулёзом лёгких можно установить, что уровень </a:t>
            </a:r>
            <a:r>
              <a:rPr lang="ru-RU" sz="3700" dirty="0" err="1"/>
              <a:t>инсу-линемии</a:t>
            </a:r>
            <a:r>
              <a:rPr lang="ru-RU" sz="3700" dirty="0"/>
              <a:t> у них достаточно низок и приближается к нижней границе нормы, в то время как у 13-20% наблюдают значительный </a:t>
            </a:r>
            <a:r>
              <a:rPr lang="ru-RU" sz="3700" dirty="0" err="1"/>
              <a:t>гиперинсулинизм</a:t>
            </a:r>
            <a:r>
              <a:rPr lang="ru-RU" sz="3700" dirty="0"/>
              <a:t>. Как относительный </a:t>
            </a:r>
            <a:r>
              <a:rPr lang="ru-RU" sz="3700" dirty="0" err="1"/>
              <a:t>гипо</a:t>
            </a:r>
            <a:r>
              <a:rPr lang="ru-RU" sz="3700" dirty="0"/>
              <a:t>- так и </a:t>
            </a:r>
            <a:r>
              <a:rPr lang="ru-RU" sz="3700" dirty="0" err="1"/>
              <a:t>гиперинсулинизм</a:t>
            </a:r>
            <a:r>
              <a:rPr lang="ru-RU" sz="3700" dirty="0"/>
              <a:t> являются высокими факторами риска к развитию нарушений углеводного обмена различной степени выраженности. Эти изменения в функциональной активности В-клеток поджелудочной железы требуют регулярного контроля гликемии у больных туберкулёзом и своевременной профилактики сахарного диабета. К тому же. это служит дополнительным обоснованием целесообразности применения физиологических доз инсулина в комплексной терапии </a:t>
            </a:r>
            <a:r>
              <a:rPr lang="ru-RU" sz="3700" dirty="0" smtClean="0"/>
              <a:t>туберкулёза.</a:t>
            </a:r>
          </a:p>
          <a:p>
            <a:pPr>
              <a:buNone/>
            </a:pPr>
            <a:r>
              <a:rPr lang="ru-RU" sz="3700" dirty="0" smtClean="0"/>
              <a:t>            В целом снижение уровней </a:t>
            </a:r>
            <a:r>
              <a:rPr lang="ru-RU" sz="3700" dirty="0" err="1" smtClean="0"/>
              <a:t>тиреоидных</a:t>
            </a:r>
            <a:r>
              <a:rPr lang="ru-RU" sz="3700" dirty="0" smtClean="0"/>
              <a:t> гормонов, их дисбаланс, </a:t>
            </a:r>
            <a:r>
              <a:rPr lang="ru-RU" sz="3700" dirty="0" err="1" smtClean="0"/>
              <a:t>гиперкортизолемия</a:t>
            </a:r>
            <a:r>
              <a:rPr lang="ru-RU" sz="3700" dirty="0" smtClean="0"/>
              <a:t> и </a:t>
            </a:r>
            <a:r>
              <a:rPr lang="ru-RU" sz="3700" dirty="0" err="1" smtClean="0"/>
              <a:t>гиперинсулинизм</a:t>
            </a:r>
            <a:r>
              <a:rPr lang="ru-RU" sz="3700" dirty="0" smtClean="0"/>
              <a:t> наибольшей степени достигают у больных с тяжёлым течением туберкулёзного процесса, с обширными поражениями лёгких и выраженными симптомами туберкулёзной интоксикации.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2211</Words>
  <Application>Microsoft Office PowerPoint</Application>
  <PresentationFormat>Экран (4:3)</PresentationFormat>
  <Paragraphs>108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Техника сбора диагностического материала для исследования (микобактерия туберкулёза)</vt:lpstr>
      <vt:lpstr>Клинический анализ крови:</vt:lpstr>
      <vt:lpstr> Биохимический анализ крови: </vt:lpstr>
      <vt:lpstr> Исследование свертывающей системы крови: </vt:lpstr>
      <vt:lpstr> Клинический анализ мочи: </vt:lpstr>
      <vt:lpstr>Бактериологический посев мочи :</vt:lpstr>
      <vt:lpstr> Как собрать среднюю порцию      мочи: </vt:lpstr>
      <vt:lpstr>Исследование мокроты:</vt:lpstr>
      <vt:lpstr> Гормональные исследования: </vt:lpstr>
      <vt:lpstr> Сбор диагностического материала: </vt:lpstr>
      <vt:lpstr>Слайд 11</vt:lpstr>
      <vt:lpstr>Особенности сбора диагностического материала при различных туберкулезах: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Техника сбора диагностического материала для исследования (микобактерия туберкулёза)</dc:title>
  <dc:creator>Алсу</dc:creator>
  <cp:lastModifiedBy>Алсу</cp:lastModifiedBy>
  <cp:revision>20</cp:revision>
  <dcterms:created xsi:type="dcterms:W3CDTF">2014-01-20T17:01:03Z</dcterms:created>
  <dcterms:modified xsi:type="dcterms:W3CDTF">2014-01-20T20:16:28Z</dcterms:modified>
</cp:coreProperties>
</file>