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  <p:sldId id="261" r:id="rId3"/>
    <p:sldId id="260" r:id="rId4"/>
    <p:sldId id="262" r:id="rId5"/>
    <p:sldId id="259" r:id="rId6"/>
    <p:sldId id="256" r:id="rId7"/>
    <p:sldId id="258" r:id="rId8"/>
    <p:sldId id="257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67" autoAdjust="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27.01.2014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27.01.2014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15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ОБУЧЕНИЕ ГРАМОТЕ: </a:t>
            </a:r>
            <a:br>
              <a:rPr lang="ru-RU" dirty="0" smtClean="0"/>
            </a:br>
            <a:r>
              <a:rPr lang="ru-RU" sz="3600" dirty="0" smtClean="0"/>
              <a:t>РАЗВИТИЕ ЗВУКО – БУКВЕННОГО АНАЛИЗА</a:t>
            </a:r>
            <a:br>
              <a:rPr lang="ru-RU" sz="3600" dirty="0" smtClean="0"/>
            </a:br>
            <a:r>
              <a:rPr lang="ru-RU" sz="3600" dirty="0" smtClean="0"/>
              <a:t>У ДЕТЕЙ 5-6 ЛЕТ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Петрушина Наталья Сергеевна</a:t>
            </a:r>
          </a:p>
          <a:p>
            <a:r>
              <a:rPr lang="ru-RU" sz="2000" dirty="0" smtClean="0"/>
              <a:t>педагог дополнительного образования</a:t>
            </a:r>
          </a:p>
          <a:p>
            <a:r>
              <a:rPr lang="ru-RU" sz="2000" dirty="0" smtClean="0"/>
              <a:t>ГБДОУ центр развития ребёнка – детский сад № 114 </a:t>
            </a:r>
          </a:p>
          <a:p>
            <a:r>
              <a:rPr lang="ru-RU" sz="2000" dirty="0" smtClean="0"/>
              <a:t>Адмиралтейского района Санкт - Петербурга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745844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ТЕМА: </a:t>
            </a:r>
            <a:r>
              <a:rPr lang="ru-RU" sz="3100" dirty="0" smtClean="0"/>
              <a:t>Чтение слов из пройденных букв АУ, УА.</a:t>
            </a:r>
            <a:br>
              <a:rPr lang="ru-RU" sz="3100" dirty="0" smtClean="0"/>
            </a:br>
            <a:r>
              <a:rPr lang="ru-RU" sz="3100" dirty="0" smtClean="0"/>
              <a:t>Закрепление пройденного материала.</a:t>
            </a:r>
            <a:endParaRPr lang="ru-RU" sz="31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ru-RU" dirty="0" smtClean="0"/>
              <a:t>ЦЕЛЬ: </a:t>
            </a:r>
          </a:p>
          <a:p>
            <a:r>
              <a:rPr lang="ru-RU" sz="2000" dirty="0" smtClean="0"/>
              <a:t>Способствовать развитию </a:t>
            </a:r>
            <a:r>
              <a:rPr lang="ru-RU" sz="2000" dirty="0" err="1" smtClean="0"/>
              <a:t>звуко</a:t>
            </a:r>
            <a:r>
              <a:rPr lang="ru-RU" sz="2000" dirty="0" smtClean="0"/>
              <a:t>-буквенного анализа. </a:t>
            </a:r>
          </a:p>
          <a:p>
            <a:r>
              <a:rPr lang="ru-RU" sz="2000" dirty="0" smtClean="0"/>
              <a:t>Формировать умение читать слова из пройденных букв УА, АУ.</a:t>
            </a:r>
          </a:p>
          <a:p>
            <a:r>
              <a:rPr lang="ru-RU" sz="2000" dirty="0" smtClean="0"/>
              <a:t>Закреплять знания о гласных звуках и буквах А, О, У, Ы, Э.</a:t>
            </a:r>
          </a:p>
          <a:p>
            <a:r>
              <a:rPr lang="ru-RU" sz="2000" dirty="0" smtClean="0"/>
              <a:t>Закреплять умение определять первый звук в названиях предметов и находить соответствующую букву.</a:t>
            </a:r>
          </a:p>
          <a:p>
            <a:r>
              <a:rPr lang="ru-RU" sz="2000" dirty="0" smtClean="0"/>
              <a:t>Закреплять умение называть слова с заданным звуком.</a:t>
            </a:r>
          </a:p>
          <a:p>
            <a:r>
              <a:rPr lang="ru-RU" sz="2000" dirty="0" smtClean="0"/>
              <a:t>Продолжать учить определять, какой гласный звук находиться в середине слова.</a:t>
            </a:r>
          </a:p>
          <a:p>
            <a:r>
              <a:rPr lang="ru-RU" sz="2000" dirty="0" smtClean="0"/>
              <a:t>Закреплять умение писать печатные гласные буквы.</a:t>
            </a:r>
          </a:p>
          <a:p>
            <a:r>
              <a:rPr lang="ru-RU" sz="2000" dirty="0" smtClean="0"/>
              <a:t>Учить понимать учебную задачу и выполнять её самостоятельно.</a:t>
            </a:r>
          </a:p>
          <a:p>
            <a:r>
              <a:rPr lang="ru-RU" sz="2000" dirty="0" smtClean="0"/>
              <a:t>Формировать навык самоконтроля и самооценки.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445213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рямоугольник 19"/>
          <p:cNvSpPr/>
          <p:nvPr/>
        </p:nvSpPr>
        <p:spPr>
          <a:xfrm>
            <a:off x="4644008" y="1637948"/>
            <a:ext cx="3880008" cy="45993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229600" cy="1143000"/>
          </a:xfrm>
          <a:solidFill>
            <a:srgbClr val="92D050"/>
          </a:solidFill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№ 1: </a:t>
            </a:r>
            <a:r>
              <a:rPr lang="ru-RU" sz="2800" dirty="0" smtClean="0"/>
              <a:t>Напиши и прочитай, как кричит девочка, которая заблудилась в лесу, и как плачет малыш.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42792" cy="463711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buNone/>
            </a:pPr>
            <a:endParaRPr lang="ru-RU" sz="5400" dirty="0" smtClean="0"/>
          </a:p>
          <a:p>
            <a:pPr marL="0" indent="0">
              <a:buNone/>
            </a:pPr>
            <a:endParaRPr lang="ru-RU" sz="4400" dirty="0"/>
          </a:p>
          <a:p>
            <a:pPr marL="0" indent="0">
              <a:buNone/>
            </a:pPr>
            <a:r>
              <a:rPr lang="ru-RU" sz="5400" dirty="0" smtClean="0"/>
              <a:t>       А   У</a:t>
            </a:r>
          </a:p>
          <a:p>
            <a:pPr marL="0" indent="0">
              <a:buNone/>
            </a:pPr>
            <a:r>
              <a:rPr lang="ru-RU" sz="5400" dirty="0" smtClean="0"/>
              <a:t> </a:t>
            </a:r>
            <a:r>
              <a:rPr lang="ru-RU" sz="8000" dirty="0" smtClean="0"/>
              <a:t>А        У</a:t>
            </a:r>
            <a:endParaRPr lang="ru-RU" sz="8000" dirty="0"/>
          </a:p>
        </p:txBody>
      </p:sp>
      <p:pic>
        <p:nvPicPr>
          <p:cNvPr id="5124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3429000"/>
            <a:ext cx="1518036" cy="9388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700808"/>
            <a:ext cx="2181225" cy="14287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719112"/>
            <a:ext cx="1485900" cy="14287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691680" y="3356992"/>
            <a:ext cx="1490464" cy="914400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единительная линия 6"/>
          <p:cNvCxnSpPr>
            <a:stCxn id="5" idx="0"/>
            <a:endCxn id="5" idx="2"/>
          </p:cNvCxnSpPr>
          <p:nvPr/>
        </p:nvCxnSpPr>
        <p:spPr>
          <a:xfrm>
            <a:off x="2436912" y="3356992"/>
            <a:ext cx="0" cy="91440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>
            <a:stCxn id="5124" idx="0"/>
            <a:endCxn id="5124" idx="2"/>
          </p:cNvCxnSpPr>
          <p:nvPr/>
        </p:nvCxnSpPr>
        <p:spPr>
          <a:xfrm>
            <a:off x="6555154" y="3429000"/>
            <a:ext cx="0" cy="938865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8" name="Прямоугольник 17"/>
          <p:cNvSpPr/>
          <p:nvPr/>
        </p:nvSpPr>
        <p:spPr>
          <a:xfrm>
            <a:off x="5827994" y="3444535"/>
            <a:ext cx="1422184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lvl="0">
              <a:spcBef>
                <a:spcPct val="20000"/>
              </a:spcBef>
            </a:pPr>
            <a:r>
              <a:rPr lang="ru-RU" sz="5400" dirty="0">
                <a:solidFill>
                  <a:prstClr val="black"/>
                </a:solidFill>
              </a:rPr>
              <a:t>У   А</a:t>
            </a:r>
            <a:endParaRPr lang="ru-RU" sz="5400" dirty="0">
              <a:solidFill>
                <a:prstClr val="black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965616" y="4367865"/>
            <a:ext cx="3179075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ct val="20000"/>
              </a:spcBef>
            </a:pPr>
            <a:r>
              <a:rPr lang="ru-RU" sz="8000" dirty="0">
                <a:solidFill>
                  <a:prstClr val="black"/>
                </a:solidFill>
              </a:rPr>
              <a:t>У        А</a:t>
            </a:r>
            <a:endParaRPr lang="ru-RU" sz="8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5214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ИГРА «Кто больше?»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525963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Кто больше назовёт овощей, в названии которых есть </a:t>
            </a:r>
            <a:r>
              <a:rPr lang="ru-RU" dirty="0" smtClean="0">
                <a:solidFill>
                  <a:srgbClr val="FF0000"/>
                </a:solidFill>
              </a:rPr>
              <a:t>звук А</a:t>
            </a:r>
            <a:r>
              <a:rPr lang="ru-RU" dirty="0" smtClean="0"/>
              <a:t>? (картофель, капуста, репка, свекла, редиска, кабачок, баклажан).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Кто больше назовёт животных, в названии которых есть </a:t>
            </a:r>
            <a:r>
              <a:rPr lang="ru-RU" dirty="0" smtClean="0">
                <a:solidFill>
                  <a:srgbClr val="FF0000"/>
                </a:solidFill>
              </a:rPr>
              <a:t>звук О</a:t>
            </a:r>
            <a:r>
              <a:rPr lang="ru-RU" dirty="0" smtClean="0"/>
              <a:t>? (волк, слон, ослик, лошадь, кошка, крот, корова, бычок).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Кто больше назовёт птиц, в названии которых есть звук У? (утка, курица, гусь, глухарь).</a:t>
            </a:r>
          </a:p>
        </p:txBody>
      </p:sp>
    </p:spTree>
    <p:extLst>
      <p:ext uri="{BB962C8B-B14F-4D97-AF65-F5344CB8AC3E}">
        <p14:creationId xmlns:p14="http://schemas.microsoft.com/office/powerpoint/2010/main" val="3981094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№ 2: </a:t>
            </a:r>
            <a:r>
              <a:rPr lang="ru-RU" sz="2800" dirty="0" smtClean="0"/>
              <a:t>Покажи стрелочкой, кто в каком домике живёт, а для этого определи первый звук в названии нарисованных предметов.</a:t>
            </a:r>
            <a:endParaRPr lang="ru-RU" sz="2800" dirty="0"/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717032"/>
            <a:ext cx="1999661" cy="15972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1005068" y="2088248"/>
            <a:ext cx="1512168" cy="14984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600" dirty="0" smtClean="0"/>
              <a:t>О</a:t>
            </a:r>
            <a:endParaRPr lang="ru-RU" sz="16600" dirty="0"/>
          </a:p>
        </p:txBody>
      </p: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1582" y="3573016"/>
            <a:ext cx="1354137" cy="1865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6372200" y="2088248"/>
            <a:ext cx="1643074" cy="14984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600" dirty="0" smtClean="0"/>
              <a:t>У</a:t>
            </a:r>
            <a:endParaRPr lang="ru-RU" sz="166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563888" y="2088248"/>
            <a:ext cx="1571066" cy="148476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600" dirty="0" smtClean="0"/>
              <a:t>А</a:t>
            </a:r>
            <a:endParaRPr lang="ru-RU" sz="16600" dirty="0"/>
          </a:p>
        </p:txBody>
      </p:sp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5436" y="3704448"/>
            <a:ext cx="1816522" cy="158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35756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№ 3: </a:t>
            </a:r>
            <a:r>
              <a:rPr lang="ru-RU" sz="3200" dirty="0" smtClean="0"/>
              <a:t>Закрасьте только </a:t>
            </a:r>
            <a:r>
              <a:rPr lang="ru-RU" sz="3200" dirty="0" smtClean="0">
                <a:solidFill>
                  <a:srgbClr val="FF0000"/>
                </a:solidFill>
              </a:rPr>
              <a:t>гласные буквы</a:t>
            </a:r>
            <a:r>
              <a:rPr lang="ru-RU" sz="3200" dirty="0" smtClean="0"/>
              <a:t>. Назовите и сравните буквы, которые закрасили.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endParaRPr lang="ru-RU" sz="32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/>
        <p:txBody>
          <a:bodyPr>
            <a:normAutofit/>
          </a:bodyPr>
          <a:lstStyle/>
          <a:p>
            <a:pPr algn="ctr"/>
            <a:endParaRPr lang="ru-RU" sz="3200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924744" y="2204864"/>
            <a:ext cx="2026568" cy="395128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8000" dirty="0" smtClean="0">
                <a:solidFill>
                  <a:srgbClr val="FF0000"/>
                </a:solidFill>
                <a:latin typeface="Arial Black" pitchFamily="34" charset="0"/>
              </a:rPr>
              <a:t>А </a:t>
            </a:r>
          </a:p>
          <a:p>
            <a:pPr marL="0" indent="0">
              <a:buNone/>
            </a:pPr>
            <a:r>
              <a:rPr lang="ru-RU" sz="8000" dirty="0">
                <a:solidFill>
                  <a:schemeClr val="accent1"/>
                </a:solidFill>
                <a:latin typeface="Arial Black" pitchFamily="34" charset="0"/>
              </a:rPr>
              <a:t>П</a:t>
            </a:r>
            <a:endParaRPr lang="ru-RU" sz="8000" dirty="0" smtClean="0">
              <a:solidFill>
                <a:schemeClr val="accent1"/>
              </a:solidFill>
              <a:latin typeface="Arial Black" pitchFamily="34" charset="0"/>
            </a:endParaRPr>
          </a:p>
          <a:p>
            <a:pPr marL="0" indent="0">
              <a:buNone/>
            </a:pPr>
            <a:r>
              <a:rPr lang="ru-RU" sz="8000" dirty="0">
                <a:solidFill>
                  <a:srgbClr val="FF0000"/>
                </a:solidFill>
                <a:latin typeface="Arial Black" pitchFamily="34" charset="0"/>
              </a:rPr>
              <a:t>О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116064" y="2204864"/>
            <a:ext cx="2015207" cy="395128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8000" dirty="0" smtClean="0">
                <a:solidFill>
                  <a:schemeClr val="accent1"/>
                </a:solidFill>
                <a:latin typeface="Arial Black" pitchFamily="34" charset="0"/>
              </a:rPr>
              <a:t>Ч</a:t>
            </a:r>
          </a:p>
          <a:p>
            <a:pPr marL="0" indent="0">
              <a:buNone/>
            </a:pPr>
            <a:r>
              <a:rPr lang="ru-RU" sz="8000" dirty="0" smtClean="0">
                <a:solidFill>
                  <a:srgbClr val="FF0000"/>
                </a:solidFill>
                <a:latin typeface="Arial Black" pitchFamily="34" charset="0"/>
              </a:rPr>
              <a:t>У</a:t>
            </a:r>
          </a:p>
          <a:p>
            <a:pPr marL="0" indent="0">
              <a:buNone/>
            </a:pPr>
            <a:r>
              <a:rPr lang="ru-RU" sz="8000" dirty="0" smtClean="0">
                <a:solidFill>
                  <a:schemeClr val="accent1"/>
                </a:solidFill>
                <a:latin typeface="Arial Black" pitchFamily="34" charset="0"/>
              </a:rPr>
              <a:t>С</a:t>
            </a:r>
            <a:endParaRPr lang="ru-RU" sz="8000" dirty="0">
              <a:solidFill>
                <a:schemeClr val="accent1"/>
              </a:solidFill>
              <a:latin typeface="Arial Black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5157192"/>
            <a:ext cx="457200" cy="4572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655464" y="3775720"/>
            <a:ext cx="457200" cy="4572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658864" y="5157192"/>
            <a:ext cx="45720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67544" y="3775720"/>
            <a:ext cx="45720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4648600" y="2481112"/>
            <a:ext cx="45720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67544" y="2461280"/>
            <a:ext cx="457200" cy="4572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6133" y="2332692"/>
            <a:ext cx="1066702" cy="85109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0800" y="3670286"/>
            <a:ext cx="1091932" cy="81894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4135" y="5028604"/>
            <a:ext cx="1118390" cy="7766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2332691"/>
            <a:ext cx="1008112" cy="100143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0800" y="5028603"/>
            <a:ext cx="1091932" cy="81894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5544" y="3536268"/>
            <a:ext cx="1085881" cy="93610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886025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7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67 0.04 C 0.081 0.049 0.102 0.054 0.124 0.054 C 0.149 0.054 0.169 0.049 0.183 0.04 L 0.25 0 E" pathEditMode="relative" ptsTypes="">
                                      <p:cBhvr>
                                        <p:cTn id="16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7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67 0.04 C 0.081 0.049 0.102 0.054 0.124 0.054 C 0.149 0.054 0.169 0.049 0.183 0.04 L 0.25 0 E" pathEditMode="relative" ptsTypes="">
                                      <p:cBhvr>
                                        <p:cTn id="20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7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67 0.04 C 0.081 0.049 0.102 0.054 0.124 0.054 C 0.149 0.054 0.169 0.049 0.183 0.04 L 0.25 0 E" pathEditMode="relative" ptsTypes="">
                                      <p:cBhvr>
                                        <p:cTn id="24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7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67 0.04 C 0.081 0.049 0.102 0.054 0.124 0.054 C 0.149 0.054 0.169 0.049 0.183 0.04 L 0.25 0 E" pathEditMode="relative" ptsTypes="">
                                      <p:cBhvr>
                                        <p:cTn id="28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7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67 0.04 C 0.081 0.049 0.102 0.054 0.124 0.054 C 0.149 0.054 0.169 0.049 0.183 0.04 L 0.25 0 E" pathEditMode="relative" ptsTypes="">
                                      <p:cBhvr>
                                        <p:cTn id="32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7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67 0.04 C 0.081 0.049 0.102 0.054 0.124 0.054 C 0.149 0.054 0.169 0.049 0.183 0.04 L 0.25 0 E" pathEditMode="relative" ptsTypes="">
                                      <p:cBhvr>
                                        <p:cTn id="36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 uiExpand="1" build="p"/>
      <p:bldP spid="7" grpId="0" animBg="1"/>
      <p:bldP spid="9" grpId="0" animBg="1"/>
      <p:bldP spid="10" grpId="0" animBg="1"/>
      <p:bldP spid="11" grpId="0" animBg="1"/>
      <p:bldP spid="12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№ 3: </a:t>
            </a:r>
            <a:r>
              <a:rPr lang="ru-RU" dirty="0" smtClean="0"/>
              <a:t>продолжение.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sz="8000" dirty="0" smtClean="0">
                <a:solidFill>
                  <a:srgbClr val="00B0F0"/>
                </a:solidFill>
                <a:latin typeface="Arial Black" pitchFamily="34" charset="0"/>
              </a:rPr>
              <a:t> М</a:t>
            </a:r>
          </a:p>
          <a:p>
            <a:pPr marL="0" indent="0">
              <a:buNone/>
            </a:pPr>
            <a:r>
              <a:rPr lang="ru-RU" sz="8000" dirty="0" smtClean="0">
                <a:solidFill>
                  <a:srgbClr val="FF0000"/>
                </a:solidFill>
                <a:latin typeface="Arial Black" pitchFamily="34" charset="0"/>
              </a:rPr>
              <a:t> Э</a:t>
            </a:r>
          </a:p>
          <a:p>
            <a:pPr marL="0" indent="0">
              <a:buNone/>
            </a:pPr>
            <a:r>
              <a:rPr lang="ru-RU" sz="8000" dirty="0" smtClean="0">
                <a:solidFill>
                  <a:srgbClr val="00B0F0"/>
                </a:solidFill>
                <a:latin typeface="Arial Black" pitchFamily="34" charset="0"/>
              </a:rPr>
              <a:t> Н</a:t>
            </a:r>
          </a:p>
          <a:p>
            <a:endParaRPr lang="ru-RU" sz="80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sz="8000" dirty="0" smtClean="0">
                <a:solidFill>
                  <a:srgbClr val="00B0F0"/>
                </a:solidFill>
                <a:latin typeface="Arial Black" pitchFamily="34" charset="0"/>
              </a:rPr>
              <a:t> Л</a:t>
            </a:r>
          </a:p>
          <a:p>
            <a:pPr marL="0" indent="0">
              <a:buNone/>
            </a:pPr>
            <a:r>
              <a:rPr lang="ru-RU" sz="8000" dirty="0" smtClean="0">
                <a:solidFill>
                  <a:srgbClr val="FF0000"/>
                </a:solidFill>
                <a:latin typeface="Arial Black" pitchFamily="34" charset="0"/>
              </a:rPr>
              <a:t> Ы</a:t>
            </a:r>
          </a:p>
          <a:p>
            <a:pPr marL="0" indent="0">
              <a:buNone/>
            </a:pPr>
            <a:r>
              <a:rPr lang="ru-RU" sz="8000" dirty="0" smtClean="0">
                <a:solidFill>
                  <a:srgbClr val="00B0F0"/>
                </a:solidFill>
                <a:latin typeface="Arial Black" pitchFamily="34" charset="0"/>
              </a:rPr>
              <a:t>  Р</a:t>
            </a:r>
            <a:endParaRPr lang="ru-RU" sz="8000" dirty="0">
              <a:solidFill>
                <a:srgbClr val="00B0F0"/>
              </a:solidFill>
              <a:latin typeface="Arial Black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4686287"/>
            <a:ext cx="1521987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198105"/>
            <a:ext cx="974136" cy="107441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844824"/>
            <a:ext cx="1312540" cy="98440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4797152"/>
            <a:ext cx="1510768" cy="85839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1775805"/>
            <a:ext cx="936104" cy="104958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024905"/>
            <a:ext cx="1080119" cy="1420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167" y="3482276"/>
            <a:ext cx="481013" cy="48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482275"/>
            <a:ext cx="481013" cy="48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6" y="4941168"/>
            <a:ext cx="481013" cy="48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4985840"/>
            <a:ext cx="481013" cy="48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4" name="Picture 1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988839"/>
            <a:ext cx="481013" cy="48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5" name="Picture 1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9050" y="1899942"/>
            <a:ext cx="481013" cy="48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27243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№ 4: </a:t>
            </a:r>
            <a:r>
              <a:rPr lang="ru-RU" sz="2400" dirty="0" smtClean="0"/>
              <a:t>В каждом квадрате напиши </a:t>
            </a:r>
            <a:r>
              <a:rPr lang="ru-RU" sz="2400" dirty="0" smtClean="0">
                <a:solidFill>
                  <a:srgbClr val="FF0000"/>
                </a:solidFill>
              </a:rPr>
              <a:t>гласную букву</a:t>
            </a:r>
            <a:r>
              <a:rPr lang="ru-RU" sz="2400" dirty="0" smtClean="0"/>
              <a:t>, соответствующую </a:t>
            </a:r>
            <a:r>
              <a:rPr lang="ru-RU" sz="2400" dirty="0" smtClean="0">
                <a:solidFill>
                  <a:srgbClr val="FF0000"/>
                </a:solidFill>
              </a:rPr>
              <a:t>гласному звуку</a:t>
            </a:r>
            <a:r>
              <a:rPr lang="ru-RU" sz="2400" dirty="0" smtClean="0"/>
              <a:t>, который есть в названии предмета.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5400" dirty="0" smtClean="0"/>
              <a:t>         </a:t>
            </a:r>
            <a:r>
              <a:rPr lang="ru-RU" sz="5400" dirty="0" smtClean="0">
                <a:solidFill>
                  <a:srgbClr val="FF0000"/>
                </a:solidFill>
              </a:rPr>
              <a:t>         Ы</a:t>
            </a:r>
          </a:p>
          <a:p>
            <a:pPr marL="0" indent="0">
              <a:buNone/>
            </a:pPr>
            <a:endParaRPr lang="ru-RU" sz="54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ru-RU" sz="4000" dirty="0"/>
          </a:p>
          <a:p>
            <a:endParaRPr lang="ru-RU" sz="4000" dirty="0" smtClean="0"/>
          </a:p>
          <a:p>
            <a:pPr marL="0" indent="0">
              <a:buNone/>
            </a:pPr>
            <a:r>
              <a:rPr lang="ru-RU" sz="5400" dirty="0" smtClean="0">
                <a:solidFill>
                  <a:srgbClr val="FF0000"/>
                </a:solidFill>
              </a:rPr>
              <a:t>  </a:t>
            </a:r>
            <a:r>
              <a:rPr lang="ru-RU" sz="5800" dirty="0" smtClean="0">
                <a:solidFill>
                  <a:srgbClr val="FF0000"/>
                </a:solidFill>
              </a:rPr>
              <a:t>О</a:t>
            </a:r>
            <a:r>
              <a:rPr lang="ru-RU" sz="5400" dirty="0" smtClean="0"/>
              <a:t>             </a:t>
            </a:r>
            <a:r>
              <a:rPr lang="ru-RU" sz="5800" dirty="0" smtClean="0">
                <a:solidFill>
                  <a:srgbClr val="FF0000"/>
                </a:solidFill>
              </a:rPr>
              <a:t>А</a:t>
            </a:r>
            <a:endParaRPr lang="ru-RU" sz="5800" dirty="0">
              <a:solidFill>
                <a:srgbClr val="FF0000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ru-RU" sz="3200" dirty="0" smtClean="0"/>
              <a:t>                              </a:t>
            </a:r>
            <a:r>
              <a:rPr lang="ru-RU" sz="5400" dirty="0" smtClean="0">
                <a:solidFill>
                  <a:srgbClr val="FF0000"/>
                </a:solidFill>
              </a:rPr>
              <a:t>Э</a:t>
            </a:r>
          </a:p>
          <a:p>
            <a:pPr marL="0" indent="0">
              <a:buNone/>
            </a:pPr>
            <a:r>
              <a:rPr lang="ru-RU" sz="3200" dirty="0" smtClean="0"/>
              <a:t>                             </a:t>
            </a:r>
            <a:endParaRPr lang="ru-RU" sz="3200" dirty="0"/>
          </a:p>
          <a:p>
            <a:endParaRPr lang="ru-RU" sz="3200" dirty="0" smtClean="0"/>
          </a:p>
          <a:p>
            <a:endParaRPr lang="ru-RU" sz="3200" dirty="0"/>
          </a:p>
          <a:p>
            <a:pPr marL="0" indent="0">
              <a:buNone/>
            </a:pPr>
            <a:r>
              <a:rPr lang="ru-RU" sz="5400" dirty="0" smtClean="0">
                <a:solidFill>
                  <a:srgbClr val="FF0000"/>
                </a:solidFill>
              </a:rPr>
              <a:t>   У             Ы</a:t>
            </a:r>
            <a:endParaRPr lang="ru-RU" sz="5400" dirty="0">
              <a:solidFill>
                <a:srgbClr val="FF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1167" y="2193155"/>
            <a:ext cx="936104" cy="124261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395" y="3677642"/>
            <a:ext cx="930343" cy="122413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7" y="3478096"/>
            <a:ext cx="914501" cy="124704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3412437"/>
            <a:ext cx="936104" cy="133207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645024"/>
            <a:ext cx="997114" cy="128937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2255951"/>
            <a:ext cx="1104711" cy="121843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88880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ИГРА «Подскажи словечко».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 smtClean="0">
                <a:solidFill>
                  <a:srgbClr val="0070C0"/>
                </a:solidFill>
              </a:rPr>
              <a:t>Задание: Подсказать слово в конце стихотворений – загадок.</a:t>
            </a:r>
          </a:p>
          <a:p>
            <a:pPr marL="0" indent="0" algn="just">
              <a:buNone/>
            </a:pPr>
            <a:r>
              <a:rPr lang="ru-RU" sz="2000" dirty="0" smtClean="0"/>
              <a:t>Он большой, как мяч футбольный,                      Все </a:t>
            </a:r>
            <a:r>
              <a:rPr lang="ru-RU" sz="2000" dirty="0"/>
              <a:t>ребята со двора</a:t>
            </a:r>
          </a:p>
          <a:p>
            <a:pPr marL="0" indent="0" algn="just">
              <a:buNone/>
            </a:pPr>
            <a:r>
              <a:rPr lang="ru-RU" sz="2000" dirty="0" smtClean="0"/>
              <a:t>Если спелый – все довольны,                          Малярам </a:t>
            </a:r>
            <a:r>
              <a:rPr lang="ru-RU" sz="2000" dirty="0"/>
              <a:t>кричат … </a:t>
            </a:r>
            <a:r>
              <a:rPr lang="ru-RU" sz="2000" dirty="0">
                <a:solidFill>
                  <a:srgbClr val="FF0000"/>
                </a:solidFill>
              </a:rPr>
              <a:t>ура (У)</a:t>
            </a:r>
          </a:p>
          <a:p>
            <a:pPr marL="0" indent="0" algn="just">
              <a:buNone/>
            </a:pPr>
            <a:r>
              <a:rPr lang="ru-RU" sz="2000" dirty="0" smtClean="0"/>
              <a:t>Так приятен он на вкус, </a:t>
            </a:r>
          </a:p>
          <a:p>
            <a:pPr marL="0" indent="0" algn="just">
              <a:buNone/>
            </a:pPr>
            <a:r>
              <a:rPr lang="ru-RU" sz="2000" dirty="0" smtClean="0"/>
              <a:t>И зовут его … </a:t>
            </a:r>
            <a:r>
              <a:rPr lang="ru-RU" sz="2000" dirty="0" smtClean="0">
                <a:solidFill>
                  <a:srgbClr val="FF0000"/>
                </a:solidFill>
              </a:rPr>
              <a:t>арбуз (А)</a:t>
            </a:r>
          </a:p>
          <a:p>
            <a:pPr marL="0" indent="0" algn="just">
              <a:buNone/>
            </a:pPr>
            <a:endParaRPr lang="ru-RU" sz="2000" dirty="0">
              <a:solidFill>
                <a:srgbClr val="FF0000"/>
              </a:solidFill>
            </a:endParaRPr>
          </a:p>
          <a:p>
            <a:pPr marL="0" indent="0" algn="just">
              <a:buNone/>
            </a:pPr>
            <a:r>
              <a:rPr lang="ru-RU" sz="2000" dirty="0" smtClean="0"/>
              <a:t>На лучинке, в бумажке,                                             Несу </a:t>
            </a:r>
            <a:r>
              <a:rPr lang="ru-RU" sz="2000" dirty="0"/>
              <a:t>я урожаи, </a:t>
            </a:r>
          </a:p>
          <a:p>
            <a:pPr marL="0" indent="0" algn="just">
              <a:buNone/>
            </a:pPr>
            <a:r>
              <a:rPr lang="ru-RU" sz="2000" dirty="0" smtClean="0"/>
              <a:t>В шоколадной рубашке,                                       Птиц </a:t>
            </a:r>
            <a:r>
              <a:rPr lang="ru-RU" sz="2000" dirty="0"/>
              <a:t>к югу отправляю,</a:t>
            </a:r>
          </a:p>
          <a:p>
            <a:pPr marL="0" indent="0" algn="just">
              <a:buNone/>
            </a:pPr>
            <a:r>
              <a:rPr lang="ru-RU" sz="2000" dirty="0" smtClean="0"/>
              <a:t>В руки проситься само,                                   Деревья </a:t>
            </a:r>
            <a:r>
              <a:rPr lang="ru-RU" sz="2000" dirty="0"/>
              <a:t>раздеваю</a:t>
            </a:r>
          </a:p>
          <a:p>
            <a:pPr marL="0" indent="0" algn="just">
              <a:buNone/>
            </a:pPr>
            <a:r>
              <a:rPr lang="ru-RU" sz="2000" dirty="0" smtClean="0"/>
              <a:t>Что же это? … </a:t>
            </a:r>
            <a:r>
              <a:rPr lang="ru-RU" sz="2000" dirty="0" smtClean="0">
                <a:solidFill>
                  <a:srgbClr val="FF0000"/>
                </a:solidFill>
              </a:rPr>
              <a:t>эскимо (Э)                 </a:t>
            </a:r>
            <a:r>
              <a:rPr lang="ru-RU" sz="2000" dirty="0" smtClean="0"/>
              <a:t>Но </a:t>
            </a:r>
            <a:r>
              <a:rPr lang="ru-RU" sz="2000" dirty="0"/>
              <a:t>не касаюсь сосен я … </a:t>
            </a:r>
            <a:r>
              <a:rPr lang="ru-RU" sz="2000" dirty="0">
                <a:solidFill>
                  <a:srgbClr val="FF0000"/>
                </a:solidFill>
              </a:rPr>
              <a:t>Осень (О).</a:t>
            </a:r>
          </a:p>
          <a:p>
            <a:pPr marL="0" indent="0" algn="just">
              <a:buNone/>
            </a:pPr>
            <a:endParaRPr lang="ru-RU" sz="2000" dirty="0">
              <a:solidFill>
                <a:srgbClr val="FF0000"/>
              </a:solidFill>
            </a:endParaRPr>
          </a:p>
          <a:p>
            <a:pPr marL="0" indent="0" algn="just">
              <a:buNone/>
            </a:pPr>
            <a:endParaRPr lang="ru-RU" sz="2000" dirty="0" smtClean="0">
              <a:solidFill>
                <a:srgbClr val="FF0000"/>
              </a:solidFill>
            </a:endParaRPr>
          </a:p>
          <a:p>
            <a:pPr marL="0" indent="0" algn="just">
              <a:buNone/>
            </a:pPr>
            <a:endParaRPr lang="ru-RU" sz="2000" dirty="0" smtClean="0">
              <a:solidFill>
                <a:srgbClr val="FF0000"/>
              </a:solidFill>
            </a:endParaRPr>
          </a:p>
          <a:p>
            <a:pPr marL="0" indent="0" algn="just">
              <a:buNone/>
            </a:pPr>
            <a:endParaRPr lang="ru-RU" sz="1600" dirty="0">
              <a:solidFill>
                <a:srgbClr val="FF0000"/>
              </a:solidFill>
            </a:endParaRPr>
          </a:p>
          <a:p>
            <a:pPr marL="0" indent="0" algn="just">
              <a:buNone/>
            </a:pPr>
            <a:endParaRPr lang="ru-RU" sz="1600" dirty="0" smtClean="0">
              <a:solidFill>
                <a:srgbClr val="FF0000"/>
              </a:solidFill>
            </a:endParaRPr>
          </a:p>
          <a:p>
            <a:pPr marL="0" indent="0" algn="just">
              <a:buNone/>
            </a:pPr>
            <a:endParaRPr lang="ru-RU" sz="1600" dirty="0">
              <a:solidFill>
                <a:srgbClr val="FF0000"/>
              </a:solidFill>
            </a:endParaRPr>
          </a:p>
          <a:p>
            <a:pPr marL="0" indent="0" algn="just">
              <a:buNone/>
            </a:pPr>
            <a:endParaRPr lang="ru-RU" sz="1600" dirty="0">
              <a:solidFill>
                <a:srgbClr val="FF00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140968"/>
            <a:ext cx="1066702" cy="85109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2139" y="4149080"/>
            <a:ext cx="974136" cy="107441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03581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145</TotalTime>
  <Words>431</Words>
  <Application>Microsoft Office PowerPoint</Application>
  <PresentationFormat>Экран (4:3)</PresentationFormat>
  <Paragraphs>72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ОБУЧЕНИЕ ГРАМОТЕ:  РАЗВИТИЕ ЗВУКО – БУКВЕННОГО АНАЛИЗА У ДЕТЕЙ 5-6 ЛЕТ</vt:lpstr>
      <vt:lpstr>ТЕМА: Чтение слов из пройденных букв АУ, УА. Закрепление пройденного материала.</vt:lpstr>
      <vt:lpstr>№ 1: Напиши и прочитай, как кричит девочка, которая заблудилась в лесу, и как плачет малыш.</vt:lpstr>
      <vt:lpstr>ИГРА «Кто больше?»</vt:lpstr>
      <vt:lpstr>№ 2: Покажи стрелочкой, кто в каком домике живёт, а для этого определи первый звук в названии нарисованных предметов.</vt:lpstr>
      <vt:lpstr>№ 3: Закрасьте только гласные буквы. Назовите и сравните буквы, которые закрасили.</vt:lpstr>
      <vt:lpstr>№ 3: продолжение.</vt:lpstr>
      <vt:lpstr>№ 4: В каждом квадрате напиши гласную букву, соответствующую гласному звуку, который есть в названии предмета.</vt:lpstr>
      <vt:lpstr>ИГРА «Подскажи словечко».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№ 3: Закрасьте только гласные буквы. Назовите и сравните буквы, которые закрасили.</dc:title>
  <cp:lastModifiedBy>user</cp:lastModifiedBy>
  <cp:revision>14</cp:revision>
  <dcterms:modified xsi:type="dcterms:W3CDTF">2014-01-27T11:42:56Z</dcterms:modified>
</cp:coreProperties>
</file>