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8" r:id="rId4"/>
    <p:sldId id="259" r:id="rId5"/>
    <p:sldId id="268" r:id="rId6"/>
    <p:sldId id="269" r:id="rId7"/>
    <p:sldId id="273" r:id="rId8"/>
    <p:sldId id="270" r:id="rId9"/>
    <p:sldId id="271" r:id="rId10"/>
    <p:sldId id="272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1000108"/>
            <a:ext cx="75009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142976" y="1428736"/>
            <a:ext cx="65008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</a:rPr>
              <a:t>ТЕМА :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ВЛИЯНИЕ ЗАГРЯЗНЕНИЙ АТМОСФЕРЫ, БИОСФЕРЫ И ГИДРОСФЕРЫ НА ЗДОРОВЬЕ ЧЕЛОВЕКА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714356"/>
            <a:ext cx="67151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857224" y="571480"/>
            <a:ext cx="6643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500166" y="642918"/>
            <a:ext cx="6286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ВНИМАНИЕ!!! ВОПРОС.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Какое влияние оказывает вырубка лесов  на здоровье человека? </a:t>
            </a:r>
          </a:p>
        </p:txBody>
      </p:sp>
      <p:pic>
        <p:nvPicPr>
          <p:cNvPr id="17" name="Picture 8" descr="выруб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500438"/>
            <a:ext cx="4038600" cy="3124200"/>
          </a:xfrm>
          <a:prstGeom prst="rect">
            <a:avLst/>
          </a:prstGeom>
          <a:noFill/>
          <a:ln/>
          <a:effectLst/>
        </p:spPr>
      </p:pic>
      <p:sp>
        <p:nvSpPr>
          <p:cNvPr id="25" name="Прямоугольник 24"/>
          <p:cNvSpPr/>
          <p:nvPr/>
        </p:nvSpPr>
        <p:spPr>
          <a:xfrm>
            <a:off x="857224" y="2285992"/>
            <a:ext cx="43107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folHlink"/>
                </a:solidFill>
                <a:latin typeface="Georgia" pitchFamily="18" charset="0"/>
              </a:rPr>
              <a:t>Бронхиальная астма.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00034" y="3571876"/>
            <a:ext cx="3929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ИЗМЕНЕНИЕ КЛИМАТА   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1500166" y="4643446"/>
            <a:ext cx="357190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928662" y="571501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71472" y="5929330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ИММУНИТЕТ 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animBg="1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714356"/>
            <a:ext cx="67151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857224" y="571480"/>
            <a:ext cx="6643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034" y="3571876"/>
            <a:ext cx="3929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8662" y="571501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500166" y="500042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ПРАВИЛА ПОВЕДЕНИЯ ЧЕЛОВЕКА В ЛЕСУ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7410" name="Picture 2" descr="http://900igr.net/datas/okruzhajuschij-mir/Beregite-prirodu/0016-016-Pravila-povedenija-v-prirode.jpg"/>
          <p:cNvPicPr>
            <a:picLocks noChangeAspect="1" noChangeArrowheads="1"/>
          </p:cNvPicPr>
          <p:nvPr/>
        </p:nvPicPr>
        <p:blipFill>
          <a:blip r:embed="rId3" cstate="print"/>
          <a:srcRect t="21496" b="-21184"/>
          <a:stretch>
            <a:fillRect/>
          </a:stretch>
        </p:blipFill>
        <p:spPr bwMode="auto">
          <a:xfrm>
            <a:off x="357158" y="1000108"/>
            <a:ext cx="8429684" cy="7072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4" descr="j02853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357166"/>
            <a:ext cx="1474788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42910" y="571480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АТМОСФЕРА - ???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1571612"/>
            <a:ext cx="6572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2060"/>
                </a:solidFill>
              </a:rPr>
              <a:t>ВОЗДУШНАЯ ОБОЛОЧКА ЗЕМЛИ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2976" y="3214686"/>
            <a:ext cx="6715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997839"/>
            <a:ext cx="78581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Georgia" pitchFamily="18" charset="0"/>
              </a:rPr>
              <a:t>“На совести” автомобилей 40% выбросов вредных веществ в городе! </a:t>
            </a:r>
          </a:p>
          <a:p>
            <a:endParaRPr lang="ru-RU" b="1" dirty="0" smtClean="0">
              <a:solidFill>
                <a:schemeClr val="accent2"/>
              </a:solidFill>
              <a:latin typeface="Georgia" pitchFamily="18" charset="0"/>
            </a:endParaRPr>
          </a:p>
          <a:p>
            <a:r>
              <a:rPr lang="ru-RU" b="1" dirty="0" smtClean="0">
                <a:solidFill>
                  <a:schemeClr val="folHlink"/>
                </a:solidFill>
                <a:latin typeface="Georgia" pitchFamily="18" charset="0"/>
              </a:rPr>
              <a:t>На долю предприятий </a:t>
            </a:r>
            <a:r>
              <a:rPr lang="ru-RU" b="1" dirty="0" smtClean="0">
                <a:solidFill>
                  <a:schemeClr val="accent2"/>
                </a:solidFill>
                <a:latin typeface="Georgia" pitchFamily="18" charset="0"/>
              </a:rPr>
              <a:t>теплоэнергетики </a:t>
            </a:r>
            <a:r>
              <a:rPr lang="ru-RU" b="1" dirty="0" smtClean="0">
                <a:solidFill>
                  <a:schemeClr val="folHlink"/>
                </a:solidFill>
                <a:latin typeface="Georgia" pitchFamily="18" charset="0"/>
              </a:rPr>
              <a:t>России приходится </a:t>
            </a:r>
            <a:r>
              <a:rPr lang="ru-RU" b="1" dirty="0" smtClean="0">
                <a:solidFill>
                  <a:schemeClr val="accent2"/>
                </a:solidFill>
                <a:latin typeface="Georgia" pitchFamily="18" charset="0"/>
              </a:rPr>
              <a:t>30%</a:t>
            </a:r>
            <a:r>
              <a:rPr lang="ru-RU" b="1" dirty="0" smtClean="0">
                <a:solidFill>
                  <a:schemeClr val="folHlink"/>
                </a:solidFill>
                <a:latin typeface="Georgia" pitchFamily="18" charset="0"/>
              </a:rPr>
              <a:t> загрязнителей атмосферы,  </a:t>
            </a:r>
          </a:p>
          <a:p>
            <a:endParaRPr lang="ru-RU" b="1" dirty="0" smtClean="0">
              <a:solidFill>
                <a:schemeClr val="folHlink"/>
              </a:solidFill>
              <a:latin typeface="Georgia" pitchFamily="18" charset="0"/>
            </a:endParaRPr>
          </a:p>
          <a:p>
            <a:r>
              <a:rPr lang="ru-RU" b="1" dirty="0" smtClean="0">
                <a:solidFill>
                  <a:schemeClr val="folHlink"/>
                </a:solidFill>
                <a:latin typeface="Georgia" pitchFamily="18" charset="0"/>
              </a:rPr>
              <a:t>еще </a:t>
            </a:r>
            <a:r>
              <a:rPr lang="ru-RU" b="1" dirty="0" smtClean="0">
                <a:solidFill>
                  <a:schemeClr val="accent2"/>
                </a:solidFill>
                <a:latin typeface="Georgia" pitchFamily="18" charset="0"/>
              </a:rPr>
              <a:t>30%</a:t>
            </a:r>
            <a:r>
              <a:rPr lang="ru-RU" b="1" dirty="0" smtClean="0">
                <a:solidFill>
                  <a:schemeClr val="folHlink"/>
                </a:solidFill>
                <a:latin typeface="Georgia" pitchFamily="18" charset="0"/>
              </a:rPr>
              <a:t> — это вклад таких отраслей промышленности, </a:t>
            </a:r>
            <a:r>
              <a:rPr lang="ru-RU" b="1" dirty="0" smtClean="0">
                <a:solidFill>
                  <a:schemeClr val="accent2"/>
                </a:solidFill>
                <a:latin typeface="Georgia" pitchFamily="18" charset="0"/>
              </a:rPr>
              <a:t>как черная и цветная металлургия, нефтедобыча и нефтепереработка, химическая промышленность, производство строительных материалов.</a:t>
            </a:r>
            <a:endParaRPr lang="ru-RU" b="1" dirty="0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4414" y="428604"/>
            <a:ext cx="62865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ИНФОРМАЦИЯ ДЛЯ РАЗМЫШЛЕНИЯ.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1" name="Picture 21" descr="C:\Мои документы\Мои рисунки\pollution_1(small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4572008"/>
            <a:ext cx="2701555" cy="201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714356"/>
            <a:ext cx="67151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3976153"/>
            <a:ext cx="76438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6432" name="Object 0"/>
          <p:cNvGraphicFramePr>
            <a:graphicFrameLocks noChangeAspect="1"/>
          </p:cNvGraphicFramePr>
          <p:nvPr/>
        </p:nvGraphicFramePr>
        <p:xfrm>
          <a:off x="571472" y="1000108"/>
          <a:ext cx="5029200" cy="4103688"/>
        </p:xfrm>
        <a:graphic>
          <a:graphicData uri="http://schemas.openxmlformats.org/presentationml/2006/ole">
            <p:oleObj spid="_x0000_s1026" name="Диаграмма" r:id="rId4" imgW="8001000" imgH="4267110" progId="MSGraph.Chart.8">
              <p:embed followColorScheme="full"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5572132" y="2071678"/>
            <a:ext cx="32147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folHlink"/>
                </a:solidFill>
                <a:latin typeface="Georgia" pitchFamily="18" charset="0"/>
              </a:rPr>
              <a:t>1 - автотранспорт;</a:t>
            </a:r>
          </a:p>
          <a:p>
            <a:r>
              <a:rPr lang="ru-RU" b="1" dirty="0" smtClean="0">
                <a:solidFill>
                  <a:schemeClr val="folHlink"/>
                </a:solidFill>
                <a:latin typeface="Georgia" pitchFamily="18" charset="0"/>
              </a:rPr>
              <a:t>2 - ТЭЦ;</a:t>
            </a:r>
          </a:p>
          <a:p>
            <a:r>
              <a:rPr lang="ru-RU" b="1" dirty="0" smtClean="0">
                <a:solidFill>
                  <a:schemeClr val="folHlink"/>
                </a:solidFill>
                <a:latin typeface="Georgia" pitchFamily="18" charset="0"/>
              </a:rPr>
              <a:t>3 - нефтехимическая,</a:t>
            </a:r>
          </a:p>
          <a:p>
            <a:r>
              <a:rPr lang="ru-RU" b="1" dirty="0" smtClean="0">
                <a:solidFill>
                  <a:schemeClr val="folHlink"/>
                </a:solidFill>
                <a:latin typeface="Georgia" pitchFamily="18" charset="0"/>
              </a:rPr>
              <a:t>нефтеперерабатывающая, цветная и чёрная металлургия.</a:t>
            </a:r>
            <a:endParaRPr lang="ru-RU" b="1" dirty="0">
              <a:solidFill>
                <a:schemeClr val="folHlink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5000636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ВНИМАНИЕ!!! ВОПРОС.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Какое влияние оказывает загрязнение атмосферы на здоровье человека? 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714356"/>
            <a:ext cx="67151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3976153"/>
            <a:ext cx="76438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3108" y="571480"/>
            <a:ext cx="44486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CC0000"/>
                </a:solidFill>
                <a:latin typeface="Georgia" pitchFamily="18" charset="0"/>
              </a:rPr>
              <a:t>Чем опасно загрязнение воздуха?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1142984"/>
            <a:ext cx="3480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Georgia" pitchFamily="18" charset="0"/>
              </a:rPr>
              <a:t>Ишемическая болезнь сердца</a:t>
            </a:r>
            <a:r>
              <a:rPr lang="ru-RU" dirty="0" smtClean="0">
                <a:solidFill>
                  <a:schemeClr val="folHlink"/>
                </a:solidFill>
                <a:latin typeface="Georgia" pitchFamily="18" charset="0"/>
              </a:rPr>
              <a:t>.</a:t>
            </a:r>
            <a:endParaRPr lang="ru-RU" dirty="0"/>
          </a:p>
        </p:txBody>
      </p:sp>
      <p:pic>
        <p:nvPicPr>
          <p:cNvPr id="13" name="Picture 2053" descr="C:\Мои документы\Мои рисунки\predupregdeni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643314"/>
            <a:ext cx="2643206" cy="295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071802" y="164305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folHlink"/>
                </a:solidFill>
                <a:latin typeface="Georgia" pitchFamily="18" charset="0"/>
              </a:rPr>
              <a:t>Повышение свёртываемости крови и образование тромбов</a:t>
            </a:r>
            <a:r>
              <a:rPr lang="ru-RU" dirty="0" smtClean="0">
                <a:solidFill>
                  <a:srgbClr val="CC0000"/>
                </a:solidFill>
                <a:latin typeface="Georgia" pitchFamily="18" charset="0"/>
              </a:rPr>
              <a:t> в кровеносной системе человека.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14348" y="2643182"/>
            <a:ext cx="2693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folHlink"/>
                </a:solidFill>
                <a:latin typeface="Georgia" pitchFamily="18" charset="0"/>
              </a:rPr>
              <a:t>Повышение давления</a:t>
            </a:r>
            <a:r>
              <a:rPr lang="ru-RU" dirty="0" smtClean="0">
                <a:solidFill>
                  <a:srgbClr val="CC0000"/>
                </a:solidFill>
                <a:latin typeface="Georgia" pitchFamily="18" charset="0"/>
              </a:rPr>
              <a:t>.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347947" y="3244334"/>
            <a:ext cx="2473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folHlink"/>
                </a:solidFill>
                <a:latin typeface="Georgia" pitchFamily="18" charset="0"/>
              </a:rPr>
              <a:t>Бронхиальная астма.</a:t>
            </a:r>
            <a:endParaRPr lang="ru-RU" dirty="0"/>
          </a:p>
        </p:txBody>
      </p:sp>
      <p:pic>
        <p:nvPicPr>
          <p:cNvPr id="17" name="Picture 4" descr="C:\Мои документы\Мои рисунки\air_and_health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714752"/>
            <a:ext cx="3048000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714356"/>
            <a:ext cx="67151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3976153"/>
            <a:ext cx="76438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7224" y="571480"/>
            <a:ext cx="6643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ГИДРОСФЕРА - ???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28728" y="1500174"/>
            <a:ext cx="571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2060"/>
                </a:solidFill>
              </a:rPr>
              <a:t>ВОДНАЯ ОБОЛОЧКА ЗЕМЛИ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5852" y="2928934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ИСТОЧНИКИ ЗАГРЯЗНЕНИЯ ВОДЫ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2976" y="3571876"/>
            <a:ext cx="52149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сточные виды </a:t>
            </a:r>
            <a:r>
              <a:rPr lang="ru-RU" sz="2400" b="1" dirty="0" smtClean="0">
                <a:solidFill>
                  <a:srgbClr val="002060"/>
                </a:solidFill>
              </a:rPr>
              <a:t>промышленных и коммунальных </a:t>
            </a:r>
            <a:r>
              <a:rPr lang="ru-RU" sz="2400" b="1" dirty="0" smtClean="0">
                <a:solidFill>
                  <a:srgbClr val="002060"/>
                </a:solidFill>
              </a:rPr>
              <a:t>предприятий; 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заготовка, обработка </a:t>
            </a:r>
            <a:r>
              <a:rPr lang="ru-RU" sz="2400" b="1" dirty="0" smtClean="0">
                <a:solidFill>
                  <a:srgbClr val="002060"/>
                </a:solidFill>
              </a:rPr>
              <a:t>и </a:t>
            </a:r>
            <a:r>
              <a:rPr lang="ru-RU" sz="2400" b="1" dirty="0" smtClean="0">
                <a:solidFill>
                  <a:srgbClr val="002060"/>
                </a:solidFill>
              </a:rPr>
              <a:t>сплавка леса;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выбросы </a:t>
            </a:r>
            <a:r>
              <a:rPr lang="ru-RU" sz="2400" b="1" dirty="0" smtClean="0">
                <a:solidFill>
                  <a:srgbClr val="002060"/>
                </a:solidFill>
              </a:rPr>
              <a:t>автотранспорта.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714356"/>
            <a:ext cx="67151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3976153"/>
            <a:ext cx="76438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28728" y="1500174"/>
            <a:ext cx="57150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инфекционный гепатит, </a:t>
            </a:r>
          </a:p>
          <a:p>
            <a:pPr algn="r"/>
            <a:endParaRPr lang="ru-RU" sz="3200" dirty="0" smtClean="0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algn="r"/>
            <a:r>
              <a:rPr lang="ru-RU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холера, </a:t>
            </a:r>
          </a:p>
          <a:p>
            <a:pPr algn="r"/>
            <a:endParaRPr lang="ru-RU" sz="3200" dirty="0" smtClean="0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algn="r"/>
            <a:r>
              <a:rPr lang="ru-RU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тиф, </a:t>
            </a:r>
          </a:p>
          <a:p>
            <a:pPr algn="r"/>
            <a:endParaRPr lang="ru-RU" sz="3200" dirty="0" smtClean="0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algn="r"/>
            <a:r>
              <a:rPr lang="ru-RU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дизентерия, </a:t>
            </a:r>
          </a:p>
          <a:p>
            <a:pPr algn="r"/>
            <a:endParaRPr lang="ru-RU" sz="3200" dirty="0" smtClean="0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algn="r"/>
            <a:r>
              <a:rPr lang="ru-RU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кишечные </a:t>
            </a:r>
            <a:r>
              <a:rPr lang="ru-RU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инфекции.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571480"/>
            <a:ext cx="4095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CC0000"/>
                </a:solidFill>
                <a:latin typeface="Georgia" pitchFamily="18" charset="0"/>
              </a:rPr>
              <a:t>Чем опасно загрязнение воды?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714356"/>
            <a:ext cx="67151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3976153"/>
            <a:ext cx="76438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7224" y="571480"/>
            <a:ext cx="6643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28728" y="1500174"/>
            <a:ext cx="571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2976" y="571480"/>
            <a:ext cx="4929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БИОСФЕРА - ???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28926" y="1571612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2060"/>
                </a:solidFill>
              </a:rPr>
              <a:t>ЖИВАЯ ОБОЛОЧКА ЗЕМЛИ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034" y="2786058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ЛЕС И ЧЕЛОВЕК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85918" y="3500438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2060"/>
                </a:solidFill>
              </a:rPr>
              <a:t>ЗНАЧЕНИЕ ЛЕСА</a:t>
            </a:r>
            <a:endParaRPr lang="ru-RU" sz="3200" b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фоны для презентаций\36775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71435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714356"/>
            <a:ext cx="67151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57158" y="3071810"/>
            <a:ext cx="76438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Место для отдыха человека.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57224" y="571480"/>
            <a:ext cx="6643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00166" y="500042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2060"/>
                </a:solidFill>
              </a:rPr>
              <a:t>ЗНАЧЕНИЕ </a:t>
            </a:r>
            <a:r>
              <a:rPr lang="ru-RU" sz="3200" b="1" u="sng" dirty="0" smtClean="0">
                <a:solidFill>
                  <a:srgbClr val="002060"/>
                </a:solidFill>
              </a:rPr>
              <a:t>ЛЕСА ДЛЯ ЧЕЛОВЕКА</a:t>
            </a:r>
            <a:endParaRPr lang="ru-RU" sz="3200" b="1" u="sng" dirty="0">
              <a:solidFill>
                <a:srgbClr val="002060"/>
              </a:solidFill>
            </a:endParaRPr>
          </a:p>
        </p:txBody>
      </p:sp>
      <p:pic>
        <p:nvPicPr>
          <p:cNvPr id="20" name="Picture 2" descr="C:\Documents and Settings\User\Рабочий стол\4 класс\лес и человек\па\i (3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071546"/>
            <a:ext cx="3475716" cy="1816576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660616" y="1285860"/>
            <a:ext cx="4026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Дом для растений, животных, грибов.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948997" y="2000240"/>
            <a:ext cx="3908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Защитник воздуха, водоёмов и почв.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071802" y="364331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Источник ягод , грибов,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лекарственных растений.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046371" y="4929198"/>
            <a:ext cx="2409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Источник древесины 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28662" y="5572140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ДЕЯТЕЛЬНОСТЬ </a:t>
            </a:r>
            <a:r>
              <a:rPr lang="ru-RU" sz="2400" b="1" dirty="0" smtClean="0">
                <a:solidFill>
                  <a:srgbClr val="C00000"/>
                </a:solidFill>
              </a:rPr>
              <a:t>ЧЕЛОВЕКА</a:t>
            </a:r>
          </a:p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ВЫРУБКА ЛЕСА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21" grpId="0"/>
      <p:bldP spid="22" grpId="0"/>
      <p:bldP spid="23" grpId="0"/>
      <p:bldP spid="24" grpId="0"/>
      <p:bldP spid="2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272</Words>
  <Application>Microsoft Office PowerPoint</Application>
  <PresentationFormat>Экран (4:3)</PresentationFormat>
  <Paragraphs>88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60</cp:revision>
  <dcterms:created xsi:type="dcterms:W3CDTF">2014-01-30T11:54:37Z</dcterms:created>
  <dcterms:modified xsi:type="dcterms:W3CDTF">2014-02-02T14:57:48Z</dcterms:modified>
</cp:coreProperties>
</file>