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3" r:id="rId9"/>
    <p:sldId id="264" r:id="rId10"/>
    <p:sldId id="262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96789248"/>
        <c:axId val="96790784"/>
        <c:axId val="0"/>
      </c:bar3DChart>
      <c:catAx>
        <c:axId val="96789248"/>
        <c:scaling>
          <c:orientation val="minMax"/>
        </c:scaling>
        <c:axPos val="l"/>
        <c:numFmt formatCode="General" sourceLinked="1"/>
        <c:tickLblPos val="nextTo"/>
        <c:crossAx val="96790784"/>
        <c:crosses val="autoZero"/>
        <c:auto val="1"/>
        <c:lblAlgn val="ctr"/>
        <c:lblOffset val="100"/>
      </c:catAx>
      <c:valAx>
        <c:axId val="96790784"/>
        <c:scaling>
          <c:orientation val="minMax"/>
        </c:scaling>
        <c:axPos val="b"/>
        <c:majorGridlines/>
        <c:numFmt formatCode="General" sourceLinked="1"/>
        <c:tickLblPos val="nextTo"/>
        <c:crossAx val="967892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03889152"/>
        <c:axId val="103895040"/>
        <c:axId val="0"/>
      </c:bar3DChart>
      <c:catAx>
        <c:axId val="103889152"/>
        <c:scaling>
          <c:orientation val="minMax"/>
        </c:scaling>
        <c:axPos val="l"/>
        <c:numFmt formatCode="General" sourceLinked="1"/>
        <c:tickLblPos val="nextTo"/>
        <c:crossAx val="103895040"/>
        <c:crosses val="autoZero"/>
        <c:auto val="1"/>
        <c:lblAlgn val="ctr"/>
        <c:lblOffset val="100"/>
      </c:catAx>
      <c:valAx>
        <c:axId val="103895040"/>
        <c:scaling>
          <c:orientation val="minMax"/>
        </c:scaling>
        <c:axPos val="b"/>
        <c:majorGridlines/>
        <c:numFmt formatCode="General" sourceLinked="1"/>
        <c:tickLblPos val="nextTo"/>
        <c:crossAx val="1038891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03400192"/>
        <c:axId val="103401728"/>
        <c:axId val="0"/>
      </c:bar3DChart>
      <c:catAx>
        <c:axId val="103400192"/>
        <c:scaling>
          <c:orientation val="minMax"/>
        </c:scaling>
        <c:axPos val="l"/>
        <c:numFmt formatCode="General" sourceLinked="1"/>
        <c:tickLblPos val="nextTo"/>
        <c:crossAx val="103401728"/>
        <c:crosses val="autoZero"/>
        <c:auto val="1"/>
        <c:lblAlgn val="ctr"/>
        <c:lblOffset val="100"/>
      </c:catAx>
      <c:valAx>
        <c:axId val="103401728"/>
        <c:scaling>
          <c:orientation val="minMax"/>
        </c:scaling>
        <c:axPos val="b"/>
        <c:majorGridlines/>
        <c:numFmt formatCode="General" sourceLinked="1"/>
        <c:tickLblPos val="nextTo"/>
        <c:crossAx val="10340019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05062400"/>
        <c:axId val="105063936"/>
        <c:axId val="0"/>
      </c:bar3DChart>
      <c:catAx>
        <c:axId val="105062400"/>
        <c:scaling>
          <c:orientation val="minMax"/>
        </c:scaling>
        <c:axPos val="l"/>
        <c:numFmt formatCode="General" sourceLinked="1"/>
        <c:tickLblPos val="nextTo"/>
        <c:crossAx val="105063936"/>
        <c:crosses val="autoZero"/>
        <c:auto val="1"/>
        <c:lblAlgn val="ctr"/>
        <c:lblOffset val="100"/>
      </c:catAx>
      <c:valAx>
        <c:axId val="105063936"/>
        <c:scaling>
          <c:orientation val="minMax"/>
        </c:scaling>
        <c:axPos val="b"/>
        <c:majorGridlines/>
        <c:numFmt formatCode="General" sourceLinked="1"/>
        <c:tickLblPos val="nextTo"/>
        <c:crossAx val="10506240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05136896"/>
        <c:axId val="105138432"/>
        <c:axId val="0"/>
      </c:bar3DChart>
      <c:catAx>
        <c:axId val="105136896"/>
        <c:scaling>
          <c:orientation val="minMax"/>
        </c:scaling>
        <c:axPos val="l"/>
        <c:numFmt formatCode="General" sourceLinked="1"/>
        <c:tickLblPos val="nextTo"/>
        <c:crossAx val="105138432"/>
        <c:crosses val="autoZero"/>
        <c:auto val="1"/>
        <c:lblAlgn val="ctr"/>
        <c:lblOffset val="100"/>
      </c:catAx>
      <c:valAx>
        <c:axId val="105138432"/>
        <c:scaling>
          <c:orientation val="minMax"/>
        </c:scaling>
        <c:axPos val="b"/>
        <c:majorGridlines/>
        <c:numFmt formatCode="General" sourceLinked="1"/>
        <c:tickLblPos val="nextTo"/>
        <c:crossAx val="10513689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11928064"/>
        <c:axId val="111929600"/>
        <c:axId val="0"/>
      </c:bar3DChart>
      <c:catAx>
        <c:axId val="111928064"/>
        <c:scaling>
          <c:orientation val="minMax"/>
        </c:scaling>
        <c:axPos val="l"/>
        <c:numFmt formatCode="General" sourceLinked="1"/>
        <c:tickLblPos val="nextTo"/>
        <c:crossAx val="111929600"/>
        <c:crosses val="autoZero"/>
        <c:auto val="1"/>
        <c:lblAlgn val="ctr"/>
        <c:lblOffset val="100"/>
      </c:catAx>
      <c:valAx>
        <c:axId val="111929600"/>
        <c:scaling>
          <c:orientation val="minMax"/>
        </c:scaling>
        <c:axPos val="b"/>
        <c:majorGridlines/>
        <c:numFmt formatCode="General" sourceLinked="1"/>
        <c:tickLblPos val="nextTo"/>
        <c:crossAx val="11192806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31417600"/>
        <c:axId val="131419136"/>
        <c:axId val="0"/>
      </c:bar3DChart>
      <c:catAx>
        <c:axId val="131417600"/>
        <c:scaling>
          <c:orientation val="minMax"/>
        </c:scaling>
        <c:axPos val="l"/>
        <c:numFmt formatCode="General" sourceLinked="1"/>
        <c:tickLblPos val="nextTo"/>
        <c:crossAx val="131419136"/>
        <c:crosses val="autoZero"/>
        <c:auto val="1"/>
        <c:lblAlgn val="ctr"/>
        <c:lblOffset val="100"/>
      </c:catAx>
      <c:valAx>
        <c:axId val="131419136"/>
        <c:scaling>
          <c:orientation val="minMax"/>
        </c:scaling>
        <c:axPos val="b"/>
        <c:majorGridlines/>
        <c:numFmt formatCode="General" sourceLinked="1"/>
        <c:tickLblPos val="nextTo"/>
        <c:crossAx val="13141760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1000108"/>
            <a:ext cx="75009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Школьный двор – цветущий сад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5214950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АВТОР:  </a:t>
            </a:r>
            <a:r>
              <a:rPr lang="ru-RU" b="1" dirty="0" smtClean="0"/>
              <a:t>Краснова Яна, ученица 9 «А» класса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Руководители: </a:t>
            </a:r>
            <a:r>
              <a:rPr lang="ru-RU" b="1" dirty="0" smtClean="0"/>
              <a:t>Сапрыко Елена Александровна</a:t>
            </a:r>
          </a:p>
          <a:p>
            <a:r>
              <a:rPr lang="ru-RU" b="1" dirty="0" smtClean="0"/>
              <a:t>                            Торопчина Ольга Михайловна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000108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57554" y="668144"/>
            <a:ext cx="5357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285729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500042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28662" y="980696"/>
            <a:ext cx="700092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вырастить рассаду цветов;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изготовить и  оформить цветочные клумбы;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увеличить видовой состав растений на территории школы;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улучшить санитарно-гигиеническую обстановку на территории школы.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000108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57554" y="668144"/>
            <a:ext cx="5357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285729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1538" y="922392"/>
            <a:ext cx="678661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Цветы, как люди, на добро щедры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И, щедро нежность людям отдавая,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цветут, сердца отогревая,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маленькие теплые костры.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http://im4-tub-ru.yandex.net/i?id=478651673-4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786058"/>
            <a:ext cx="3643338" cy="2428892"/>
          </a:xfrm>
          <a:prstGeom prst="rect">
            <a:avLst/>
          </a:prstGeom>
          <a:noFill/>
        </p:spPr>
      </p:pic>
      <p:pic>
        <p:nvPicPr>
          <p:cNvPr id="22533" name="Picture 5" descr="http://img1.liveinternet.ru/images/attach/c/6/89/962/89962255_large_1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571876"/>
            <a:ext cx="4071926" cy="3053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000108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57554" y="668144"/>
            <a:ext cx="5357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285729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1538" y="522283"/>
            <a:ext cx="678661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БЛАГОДАРЮ</a:t>
            </a:r>
            <a:r>
              <a:rPr kumimoji="0" lang="ru-RU" sz="4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 ВНИМАНИЕ!!!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9" descr="школ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7026622" cy="527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3608" y="404664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1 сентября 2014 года – школе 40 лет!!!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ДЕВИЗ ПРОЕКТА: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Самую большую ошибку совершает тот,  кто не делает ничего, считая, что может сделать мало.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694750"/>
            <a:ext cx="664373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формирование экологической культуры, активной жизненной позиции учащихся школы;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реализация  общественно – значимой инициативы: «территория школы, как цветущее сердце» микрорайона.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214546" y="3411387"/>
            <a:ext cx="621510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Преобразование и благоустройство школьного участка;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Развитие инициативы и творчества школьников;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Воспитание у школьников эстетического отношения к окружающему миру.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 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002060"/>
                </a:solidFill>
              </a:rPr>
              <a:t>Сентябрь 2013 – октябрь 2014 г.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052824"/>
            <a:ext cx="76438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этап: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организационно- подготовительный ( сентябрь – апрель);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этап: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основной, практический ( май – сентябрь)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обобщающий  (октябрь).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000108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F:\МУСОР\DSCN9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071942"/>
            <a:ext cx="3309897" cy="2482423"/>
          </a:xfrm>
          <a:prstGeom prst="rect">
            <a:avLst/>
          </a:prstGeom>
          <a:noFill/>
        </p:spPr>
      </p:pic>
      <p:pic>
        <p:nvPicPr>
          <p:cNvPr id="18435" name="Picture 3" descr="F:\МУСОР\DSCN99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572008"/>
            <a:ext cx="2666987" cy="200024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57554" y="668144"/>
            <a:ext cx="5357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2000240"/>
            <a:ext cx="59293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Всего респондентов – </a:t>
            </a:r>
            <a:r>
              <a:rPr lang="ru-RU" sz="2400" b="1" dirty="0" smtClean="0">
                <a:solidFill>
                  <a:srgbClr val="002060"/>
                </a:solidFill>
              </a:rPr>
              <a:t>200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Возраст –</a:t>
            </a: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от 7 до 65 лет 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002060"/>
                </a:solidFill>
              </a:rPr>
              <a:t>100 %  </a:t>
            </a:r>
            <a:r>
              <a:rPr lang="ru-RU" sz="2400" b="1" dirty="0" smtClean="0">
                <a:solidFill>
                  <a:srgbClr val="FF0000"/>
                </a:solidFill>
              </a:rPr>
              <a:t>поддерживают инициативу сделать школьный двор цветущим садом.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728" y="500042"/>
            <a:ext cx="62151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СОЦИОЛОГИЧЕСКИЙ ОПРОС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«Каким вы видите школьный двор?» 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algn="ctr"/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000108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57554" y="668144"/>
            <a:ext cx="5357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285729"/>
            <a:ext cx="5857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ПРИМЕРНЫЙ ЭСКИЗ ШКОЛЬНОГО ДВОРА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PO20110223_0015"/>
          <p:cNvPicPr>
            <a:picLocks noChangeAspect="1" noChangeArrowheads="1"/>
          </p:cNvPicPr>
          <p:nvPr/>
        </p:nvPicPr>
        <p:blipFill>
          <a:blip r:embed="rId4" cstate="print">
            <a:lum bright="48000"/>
          </a:blip>
          <a:srcRect/>
          <a:stretch>
            <a:fillRect/>
          </a:stretch>
        </p:blipFill>
        <p:spPr bwMode="auto">
          <a:xfrm>
            <a:off x="214282" y="2714620"/>
            <a:ext cx="2587217" cy="212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PO20110223_0016"/>
          <p:cNvPicPr>
            <a:picLocks noChangeAspect="1" noChangeArrowheads="1"/>
          </p:cNvPicPr>
          <p:nvPr/>
        </p:nvPicPr>
        <p:blipFill>
          <a:blip r:embed="rId5" cstate="print">
            <a:lum bright="48000"/>
          </a:blip>
          <a:srcRect/>
          <a:stretch>
            <a:fillRect/>
          </a:stretch>
        </p:blipFill>
        <p:spPr bwMode="auto">
          <a:xfrm>
            <a:off x="6215074" y="4214818"/>
            <a:ext cx="2771764" cy="232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3" descr="PO20110228_0002"/>
          <p:cNvPicPr>
            <a:picLocks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>
          <a:xfrm>
            <a:off x="3071802" y="3500438"/>
            <a:ext cx="2881322" cy="2176467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5" name="Picture 2" descr="CIMG1183"/>
          <p:cNvPicPr>
            <a:picLocks noChangeAspect="1" noChangeArrowheads="1"/>
          </p:cNvPicPr>
          <p:nvPr/>
        </p:nvPicPr>
        <p:blipFill>
          <a:blip r:embed="rId7" cstate="print"/>
          <a:srcRect t="29243"/>
          <a:stretch>
            <a:fillRect/>
          </a:stretch>
        </p:blipFill>
        <p:spPr bwMode="auto">
          <a:xfrm>
            <a:off x="2357422" y="1214422"/>
            <a:ext cx="4157668" cy="201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000108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57554" y="668144"/>
            <a:ext cx="5357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4414" y="357166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РЕКОМЕНДУЕМЫЕ ЦВЕТЫ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m5-tub-ru.yandex.net/i?id=24582110-6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09" y="2500306"/>
            <a:ext cx="2286003" cy="171450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57224" y="428625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БАРХАТЦЫ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484" name="Picture 4" descr="http://im5-tub-ru.yandex.net/i?id=19578187-5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2285992"/>
            <a:ext cx="2124075" cy="142875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643438" y="378619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ЦИНИЯ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486" name="Picture 6" descr="http://im6-tub-ru.yandex.net/i?id=132564552-71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214818"/>
            <a:ext cx="2124075" cy="142875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357554" y="564357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ПЕТУНИЯ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488" name="Picture 8" descr="http://im4-tub-ru.yandex.net/i?id=73219985-64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1071546"/>
            <a:ext cx="1905000" cy="142875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072330" y="257174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ГЕОГРИНЫ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490" name="Picture 10" descr="http://im1-tub-ru.yandex.net/i?id=35219537-64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3214686"/>
            <a:ext cx="1952625" cy="142875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715140" y="478632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ШИПОВНИК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492" name="Picture 12" descr="http://im6-tub-ru.yandex.net/i?id=204743230-45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00232" y="785794"/>
            <a:ext cx="2095500" cy="142875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500034" y="128586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АСТРА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000108"/>
            <a:ext cx="7072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357554" y="668144"/>
            <a:ext cx="5357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285729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571480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ПАРТНЕРЫ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5786" y="1643050"/>
            <a:ext cx="607223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МАГАЗИН «МАСТЕР»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МАГАЗИН «АМЕТИСТ»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РЭУ – 13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</a:rPr>
              <a:t>Усть</a:t>
            </a:r>
            <a:r>
              <a:rPr lang="ru-RU" sz="2800" b="1" dirty="0" smtClean="0">
                <a:solidFill>
                  <a:srgbClr val="002060"/>
                </a:solidFill>
              </a:rPr>
              <a:t> – Илимский Лесхоз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297</Words>
  <Application>Microsoft Office PowerPoint</Application>
  <PresentationFormat>Экран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Елена</cp:lastModifiedBy>
  <cp:revision>20</cp:revision>
  <dcterms:created xsi:type="dcterms:W3CDTF">2014-01-30T11:54:37Z</dcterms:created>
  <dcterms:modified xsi:type="dcterms:W3CDTF">2014-01-31T04:12:05Z</dcterms:modified>
</cp:coreProperties>
</file>