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01F96E3-4C08-4F65-849F-846877F9CC8B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5FFCD0A-C134-402B-B562-E2909EEBBE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6.xml"/><Relationship Id="rId7" Type="http://schemas.microsoft.com/office/2007/relationships/hdphoto" Target="../media/hdphoto1.wdp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nkov.ru/" TargetMode="External"/><Relationship Id="rId2" Type="http://schemas.openxmlformats.org/officeDocument/2006/relationships/hyperlink" Target="http://ippk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800" b="1" dirty="0"/>
              <a:t> «Определение эффективности обучения школьников начальных классов при внедрении в учебный процесс системы развивающего обучения»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/>
              <a:t>Научно-исследовательская лаборатория </a:t>
            </a:r>
            <a:endParaRPr lang="ru-RU" dirty="0"/>
          </a:p>
        </p:txBody>
      </p:sp>
      <p:pic>
        <p:nvPicPr>
          <p:cNvPr id="4" name="Picture 2" descr="C:\школа\2012-2013 уч.год\печатная продукция\логотипы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52598"/>
            <a:ext cx="3521315" cy="122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 descr="C:\Users\Admin\Desktop\Nauka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3940080" cy="28828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581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Цель: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мониторинг </a:t>
            </a:r>
            <a:r>
              <a:rPr lang="ru-RU" dirty="0"/>
              <a:t>результатов внедрения системы развивающего обучения в учебный процесс с целью определения ее эффективности в обучении школьников начальных классов </a:t>
            </a:r>
          </a:p>
          <a:p>
            <a:endParaRPr lang="ru-RU" dirty="0"/>
          </a:p>
        </p:txBody>
      </p:sp>
      <p:pic>
        <p:nvPicPr>
          <p:cNvPr id="4" name="Picture 2" descr="C:\школа\2012-2013 уч.год\печатная продукция\логотипы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19036"/>
            <a:ext cx="1865131" cy="64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Picture 1" descr="C:\Users\Admin\Desktop\0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325" y="4149080"/>
            <a:ext cx="1276998" cy="1800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058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Задачи:</a:t>
            </a:r>
            <a:r>
              <a:rPr lang="ru-RU" b="1" dirty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систематизировать </a:t>
            </a:r>
            <a:r>
              <a:rPr lang="ru-RU" dirty="0"/>
              <a:t>опыт работы педагогов школы по внедрению системы развивающего обучения в учебный процесс;</a:t>
            </a:r>
          </a:p>
          <a:p>
            <a:r>
              <a:rPr lang="ru-RU" dirty="0" smtClean="0"/>
              <a:t>подобрать </a:t>
            </a:r>
            <a:r>
              <a:rPr lang="ru-RU" dirty="0"/>
              <a:t>и провести апробацию диагностического инструментария по исследованию эффективности внедрения системы развивающего обучения в учебный процесс;</a:t>
            </a:r>
          </a:p>
          <a:p>
            <a:r>
              <a:rPr lang="ru-RU" dirty="0" smtClean="0"/>
              <a:t>обобщить </a:t>
            </a:r>
            <a:r>
              <a:rPr lang="ru-RU" dirty="0"/>
              <a:t>и распространить результаты мониторинга.  </a:t>
            </a:r>
          </a:p>
          <a:p>
            <a:endParaRPr lang="ru-RU" dirty="0"/>
          </a:p>
        </p:txBody>
      </p:sp>
      <p:pic>
        <p:nvPicPr>
          <p:cNvPr id="1026" name="Picture 2" descr="C:\школа\2012-2013 уч.год\печатная продукция\логотипы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19036"/>
            <a:ext cx="1865131" cy="64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305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ПЛАН РАБОТЫ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hlinkClick r:id="rId2" action="ppaction://hlinksldjump"/>
              </a:rPr>
              <a:t>Организационно-управленческая </a:t>
            </a:r>
            <a:r>
              <a:rPr lang="ru-RU" b="1" dirty="0" smtClean="0">
                <a:hlinkClick r:id="rId2" action="ppaction://hlinksldjump"/>
              </a:rPr>
              <a:t>деятельность</a:t>
            </a:r>
            <a:endParaRPr lang="ru-RU" b="1" dirty="0" smtClean="0"/>
          </a:p>
          <a:p>
            <a:r>
              <a:rPr lang="ru-RU" b="1" dirty="0">
                <a:hlinkClick r:id="rId3" action="ppaction://hlinksldjump"/>
              </a:rPr>
              <a:t>Организация </a:t>
            </a:r>
            <a:r>
              <a:rPr lang="ru-RU" b="1" dirty="0" smtClean="0">
                <a:hlinkClick r:id="rId3" action="ppaction://hlinksldjump"/>
              </a:rPr>
              <a:t>мониторинга</a:t>
            </a:r>
            <a:endParaRPr lang="ru-RU" b="1" dirty="0" smtClean="0"/>
          </a:p>
          <a:p>
            <a:r>
              <a:rPr lang="ru-RU" b="1" dirty="0">
                <a:hlinkClick r:id="rId4" action="ppaction://hlinksldjump"/>
              </a:rPr>
              <a:t>Научно-методическая </a:t>
            </a:r>
            <a:r>
              <a:rPr lang="ru-RU" b="1" dirty="0" smtClean="0">
                <a:hlinkClick r:id="rId4" action="ppaction://hlinksldjump"/>
              </a:rPr>
              <a:t>деятельность</a:t>
            </a:r>
            <a:endParaRPr lang="ru-RU" b="1" dirty="0" smtClean="0"/>
          </a:p>
          <a:p>
            <a:r>
              <a:rPr lang="ru-RU" b="1" dirty="0">
                <a:hlinkClick r:id="rId5" action="ppaction://hlinksldjump"/>
              </a:rPr>
              <a:t>Информационная деятельность</a:t>
            </a:r>
            <a:endParaRPr lang="ru-RU" dirty="0"/>
          </a:p>
        </p:txBody>
      </p:sp>
      <p:pic>
        <p:nvPicPr>
          <p:cNvPr id="4" name="Picture 2" descr="C:\школа\2012-2013 уч.год\печатная продукция\логотипы\Рисунок1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19036"/>
            <a:ext cx="1865131" cy="64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5085184"/>
            <a:ext cx="612068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hlinkClick r:id="rId8" action="ppaction://hlinksldjump"/>
              </a:rPr>
              <a:t>Продукты инновационной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718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Организационно-управленческая деятельность</a:t>
            </a:r>
            <a:r>
              <a:rPr lang="ru-RU" sz="2200" b="1" dirty="0">
                <a:latin typeface="Calibri"/>
                <a:ea typeface="Calibri"/>
                <a:cs typeface="Times New Roman"/>
              </a:rPr>
              <a:t/>
            </a:r>
            <a:br>
              <a:rPr lang="ru-RU" sz="2200" b="1" dirty="0">
                <a:latin typeface="Calibri"/>
                <a:ea typeface="Calibri"/>
                <a:cs typeface="Times New Roman"/>
              </a:rPr>
            </a:b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9827371"/>
              </p:ext>
            </p:extLst>
          </p:nvPr>
        </p:nvGraphicFramePr>
        <p:xfrm>
          <a:off x="467546" y="1412775"/>
          <a:ext cx="8280918" cy="49917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36502"/>
                <a:gridCol w="1224136"/>
                <a:gridCol w="2520280"/>
              </a:tblGrid>
              <a:tr h="286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Мероприятия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Сроки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Ответственные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</a:tr>
              <a:tr h="286129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52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Создание школьной команды по организации работы  НИЛ, назначение руководителя, определение плана и порядка работы команды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Март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Директор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</a:tr>
              <a:tr h="572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Разработка плана и утверждение плана работы НИЛ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Март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Школьная команда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</a:tr>
              <a:tr h="13754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Совещание при директоре «Содержание мониторинга эффективности обучения школьников в рамках НИЛ»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Апрель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Директор, зам. директора во УВР, рук-ль ШМО начальных классов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</a:tr>
              <a:tr h="1096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Привлечение к деятельности НИЛ педагогов образовательных учреждений города, районный методический центр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Март-декабрь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Руководитель ШК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73" marR="65373" marT="0" marB="0"/>
                </a:tc>
              </a:tr>
            </a:tbl>
          </a:graphicData>
        </a:graphic>
      </p:graphicFrame>
      <p:pic>
        <p:nvPicPr>
          <p:cNvPr id="4" name="Picture 2" descr="C:\школа\2012-2013 уч.год\печатная продукция\логотипы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19036"/>
            <a:ext cx="1865131" cy="64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агетная рамка 5">
            <a:hlinkClick r:id="rId4" action="ppaction://hlinksldjump"/>
          </p:cNvPr>
          <p:cNvSpPr/>
          <p:nvPr/>
        </p:nvSpPr>
        <p:spPr>
          <a:xfrm>
            <a:off x="8261560" y="6161569"/>
            <a:ext cx="521208" cy="52120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902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024744" cy="576064"/>
          </a:xfrm>
        </p:spPr>
        <p:txBody>
          <a:bodyPr>
            <a:noAutofit/>
          </a:bodyPr>
          <a:lstStyle/>
          <a:p>
            <a:r>
              <a:rPr lang="ru-RU" sz="3200" b="1" dirty="0"/>
              <a:t>Организация </a:t>
            </a:r>
            <a:r>
              <a:rPr lang="ru-RU" sz="3200" b="1" dirty="0" smtClean="0"/>
              <a:t>мониторинга</a:t>
            </a:r>
            <a:endParaRPr lang="ru-RU" sz="32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5779833"/>
              </p:ext>
            </p:extLst>
          </p:nvPr>
        </p:nvGraphicFramePr>
        <p:xfrm>
          <a:off x="467544" y="1196752"/>
          <a:ext cx="8208912" cy="52449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36504"/>
                <a:gridCol w="1391821"/>
                <a:gridCol w="2280587"/>
              </a:tblGrid>
              <a:tr h="16908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Разработка программы мониторинга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Апрель-май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Зам. директора по УВР, руководитель ШК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Подборка диагностического инструментария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Май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Руководитель ШК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Проведение мониторинга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Сентябрь-ноябрь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Зам. директора по УВР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Обработка и анализ результатов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Ноябрь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Руководитель ШК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Подготовка рекомендаций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Декабрь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Зам. директора по УВР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Представление результатов мониторинга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Декабрь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Зам. директора по УВР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Руководитель ШК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школа\2012-2013 уч.год\печатная продукция\логотипы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19036"/>
            <a:ext cx="1865131" cy="64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агетная рамка 5">
            <a:hlinkClick r:id="rId4" action="ppaction://hlinksldjump"/>
          </p:cNvPr>
          <p:cNvSpPr/>
          <p:nvPr/>
        </p:nvSpPr>
        <p:spPr>
          <a:xfrm>
            <a:off x="8528846" y="6161569"/>
            <a:ext cx="521208" cy="52120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82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024744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Научно-</a:t>
            </a:r>
            <a:br>
              <a:rPr lang="ru-RU" sz="3200" b="1" dirty="0" smtClean="0"/>
            </a:br>
            <a:r>
              <a:rPr lang="ru-RU" sz="3200" b="1" dirty="0" smtClean="0"/>
              <a:t>методическая деятельность</a:t>
            </a:r>
            <a:endParaRPr lang="ru-RU" sz="32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2001463"/>
              </p:ext>
            </p:extLst>
          </p:nvPr>
        </p:nvGraphicFramePr>
        <p:xfrm>
          <a:off x="467544" y="1556792"/>
          <a:ext cx="8136904" cy="4425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12568"/>
                <a:gridCol w="1152128"/>
                <a:gridCol w="1872208"/>
              </a:tblGrid>
              <a:tr h="219273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8" marR="6128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34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Систематизация и обработка  исследовательского материала: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Технология  развивающего обучения </a:t>
                      </a:r>
                      <a:r>
                        <a:rPr lang="ru-RU" sz="1600" dirty="0" err="1">
                          <a:effectLst/>
                        </a:rPr>
                        <a:t>Занкова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Формы организации обучения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Система изучения успешности обучения и развития школьников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Дидактические принципы системы </a:t>
                      </a:r>
                      <a:r>
                        <a:rPr lang="ru-RU" sz="1600" dirty="0" err="1">
                          <a:effectLst/>
                        </a:rPr>
                        <a:t>Л.В.Занкова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8" marR="61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Апрель-май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8" marR="61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Зам. директора по УВР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8" marR="61288" marT="0" marB="0"/>
                </a:tc>
              </a:tr>
              <a:tr h="657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Заседание методического совета: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«Анализ эффективности работы  НИЛ»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8" marR="61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Декабрь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8" marR="61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Зам. директора по УВР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Руководитель ШК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8" marR="61288" marT="0" marB="0"/>
                </a:tc>
              </a:tr>
              <a:tr h="657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Осуществление сетевого взаимодействия: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>
                          <a:effectLst/>
                          <a:hlinkClick r:id="rId2"/>
                        </a:rPr>
                        <a:t>http://ippk.ru/</a:t>
                      </a:r>
                      <a:r>
                        <a:rPr lang="ru-RU" sz="1600" u="sng">
                          <a:effectLst/>
                        </a:rPr>
                        <a:t> - </a:t>
                      </a:r>
                      <a:r>
                        <a:rPr lang="ru-RU" sz="1600" u="none" strike="noStrike">
                          <a:effectLst/>
                        </a:rPr>
                        <a:t>ХК ИРО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>
                          <a:effectLst/>
                          <a:hlinkClick r:id="rId3"/>
                        </a:rPr>
                        <a:t>http://www.zankov.ru/</a:t>
                      </a:r>
                      <a:r>
                        <a:rPr lang="ru-RU" sz="1600" u="sng">
                          <a:effectLst/>
                        </a:rPr>
                        <a:t> - </a:t>
                      </a:r>
                      <a:r>
                        <a:rPr lang="ru-RU" sz="1600" u="none" strike="noStrike">
                          <a:effectLst/>
                        </a:rPr>
                        <a:t>ЗАНКОВ.</a:t>
                      </a:r>
                      <a:r>
                        <a:rPr lang="en-US" sz="1600" u="none" strike="noStrike">
                          <a:effectLst/>
                        </a:rPr>
                        <a:t>RU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8" marR="61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Март-декабрь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8" marR="612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Зам. директора по УВР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Руководитель ШК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88" marR="61288" marT="0" marB="0"/>
                </a:tc>
              </a:tr>
            </a:tbl>
          </a:graphicData>
        </a:graphic>
      </p:graphicFrame>
      <p:pic>
        <p:nvPicPr>
          <p:cNvPr id="4" name="Picture 2" descr="C:\школа\2012-2013 уч.год\печатная продукция\логотипы\Рисунок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19036"/>
            <a:ext cx="1865131" cy="64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агетная рамка 5">
            <a:hlinkClick r:id="rId6" action="ppaction://hlinksldjump"/>
          </p:cNvPr>
          <p:cNvSpPr/>
          <p:nvPr/>
        </p:nvSpPr>
        <p:spPr>
          <a:xfrm>
            <a:off x="8261560" y="6161569"/>
            <a:ext cx="521208" cy="52120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817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Информационная деятельность</a:t>
            </a:r>
            <a:r>
              <a:rPr lang="ru-RU" sz="3100" dirty="0">
                <a:latin typeface="Calibri"/>
                <a:ea typeface="Calibri"/>
                <a:cs typeface="Times New Roman"/>
              </a:rPr>
              <a:t/>
            </a:r>
            <a:br>
              <a:rPr lang="ru-RU" sz="31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7778176"/>
              </p:ext>
            </p:extLst>
          </p:nvPr>
        </p:nvGraphicFramePr>
        <p:xfrm>
          <a:off x="539552" y="1844824"/>
          <a:ext cx="8136904" cy="2284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71642"/>
                <a:gridCol w="1377030"/>
                <a:gridCol w="2088232"/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Обеспечение публичной отчетности школы о ходе и результатах деятельности НИЛ:</a:t>
                      </a:r>
                      <a:endParaRPr lang="ru-RU" sz="16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>
                          <a:effectLst/>
                        </a:rPr>
                        <a:t>Сайт школы</a:t>
                      </a:r>
                      <a:endParaRPr lang="ru-RU" sz="16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>
                          <a:effectLst/>
                        </a:rPr>
                        <a:t>СМИ</a:t>
                      </a:r>
                      <a:endParaRPr lang="ru-RU" sz="16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>
                          <a:effectLst/>
                        </a:rPr>
                        <a:t>Родительские собрания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Март-декабрь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Зам. директора по УВР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Руководитель ШК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школа\2012-2013 уч.год\печатная продукция\логотипы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19036"/>
            <a:ext cx="1865131" cy="64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агетная рамка 5">
            <a:hlinkClick r:id="rId4" action="ppaction://hlinksldjump"/>
          </p:cNvPr>
          <p:cNvSpPr/>
          <p:nvPr/>
        </p:nvSpPr>
        <p:spPr>
          <a:xfrm>
            <a:off x="8261560" y="6161569"/>
            <a:ext cx="521208" cy="52120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49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1503" y="1124744"/>
            <a:ext cx="7024744" cy="1143000"/>
          </a:xfrm>
        </p:spPr>
        <p:txBody>
          <a:bodyPr>
            <a:normAutofit/>
          </a:bodyPr>
          <a:lstStyle/>
          <a:p>
            <a:r>
              <a:rPr lang="ru-RU" sz="2700" b="1" dirty="0"/>
              <a:t>Продукты инновационной деятельности</a:t>
            </a:r>
            <a:r>
              <a:rPr lang="ru-RU" sz="2700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Банк </a:t>
            </a:r>
            <a:r>
              <a:rPr lang="ru-RU" dirty="0"/>
              <a:t>диагностических материалов</a:t>
            </a:r>
          </a:p>
          <a:p>
            <a:pPr lvl="0"/>
            <a:r>
              <a:rPr lang="ru-RU" dirty="0"/>
              <a:t>Программа мониторинга</a:t>
            </a:r>
          </a:p>
          <a:p>
            <a:pPr lvl="0"/>
            <a:r>
              <a:rPr lang="ru-RU" dirty="0"/>
              <a:t>Сборник методических материалов по теме НИЛ</a:t>
            </a:r>
          </a:p>
          <a:p>
            <a:endParaRPr lang="ru-RU" dirty="0"/>
          </a:p>
        </p:txBody>
      </p:sp>
      <p:pic>
        <p:nvPicPr>
          <p:cNvPr id="4" name="Picture 2" descr="C:\школа\2012-2013 уч.год\печатная продукция\логотипы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19036"/>
            <a:ext cx="1865131" cy="64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агетная рамка 4">
            <a:hlinkClick r:id="rId4" action="ppaction://hlinksldjump"/>
          </p:cNvPr>
          <p:cNvSpPr/>
          <p:nvPr/>
        </p:nvSpPr>
        <p:spPr>
          <a:xfrm>
            <a:off x="8261560" y="6161569"/>
            <a:ext cx="521208" cy="52120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373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Другая 1">
      <a:dk1>
        <a:srgbClr val="37302A"/>
      </a:dk1>
      <a:lt1>
        <a:sysClr val="window" lastClr="FFFFFF"/>
      </a:lt1>
      <a:dk2>
        <a:srgbClr val="37302A"/>
      </a:dk2>
      <a:lt2>
        <a:srgbClr val="D0CCB9"/>
      </a:lt2>
      <a:accent1>
        <a:srgbClr val="00B0F0"/>
      </a:accent1>
      <a:accent2>
        <a:srgbClr val="0070C0"/>
      </a:accent2>
      <a:accent3>
        <a:srgbClr val="00FFFF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32</TotalTime>
  <Words>320</Words>
  <Application>Microsoft Office PowerPoint</Application>
  <PresentationFormat>Экран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 «Определение эффективности обучения школьников начальных классов при внедрении в учебный процесс системы развивающего обучения»</vt:lpstr>
      <vt:lpstr>Цель: </vt:lpstr>
      <vt:lpstr>Задачи: </vt:lpstr>
      <vt:lpstr>ПЛАН РАБОТЫ </vt:lpstr>
      <vt:lpstr>Организационно-управленческая деятельность </vt:lpstr>
      <vt:lpstr>Организация мониторинга</vt:lpstr>
      <vt:lpstr>Научно- методическая деятельность</vt:lpstr>
      <vt:lpstr>Информационная деятельность </vt:lpstr>
      <vt:lpstr>Продукты инновационной деятельности: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«Определение эффективности обучения школьников начальных классов при внедрении в учебный процесс системы развивающего обучения»</dc:title>
  <dc:creator>Admin</dc:creator>
  <cp:lastModifiedBy>Admin</cp:lastModifiedBy>
  <cp:revision>4</cp:revision>
  <dcterms:created xsi:type="dcterms:W3CDTF">2013-05-12T11:32:09Z</dcterms:created>
  <dcterms:modified xsi:type="dcterms:W3CDTF">2013-05-12T12:04:59Z</dcterms:modified>
</cp:coreProperties>
</file>