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270" r:id="rId4"/>
    <p:sldId id="271" r:id="rId5"/>
    <p:sldId id="257" r:id="rId6"/>
    <p:sldId id="258" r:id="rId7"/>
    <p:sldId id="259" r:id="rId8"/>
    <p:sldId id="260" r:id="rId9"/>
    <p:sldId id="266" r:id="rId10"/>
    <p:sldId id="267" r:id="rId11"/>
    <p:sldId id="264" r:id="rId12"/>
    <p:sldId id="263" r:id="rId13"/>
    <p:sldId id="262" r:id="rId14"/>
    <p:sldId id="274" r:id="rId15"/>
    <p:sldId id="275" r:id="rId16"/>
    <p:sldId id="276" r:id="rId17"/>
    <p:sldId id="277" r:id="rId18"/>
    <p:sldId id="278" r:id="rId19"/>
    <p:sldId id="279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382BCF-AB90-4612-B914-97985E200DA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78494F-9EAF-46A0-90DA-C988E0785BC4}">
      <dgm:prSet phldrT="[Текст]"/>
      <dgm:spPr/>
      <dgm:t>
        <a:bodyPr/>
        <a:lstStyle/>
        <a:p>
          <a:r>
            <a:rPr lang="ru-RU" dirty="0" smtClean="0"/>
            <a:t>Класс  Гидроидные</a:t>
          </a:r>
          <a:endParaRPr lang="ru-RU" dirty="0"/>
        </a:p>
      </dgm:t>
    </dgm:pt>
    <dgm:pt modelId="{237385C5-2F59-44BB-A114-76B171037B36}" type="parTrans" cxnId="{CB4C06F0-9387-427C-A50A-FB645893B64A}">
      <dgm:prSet/>
      <dgm:spPr/>
      <dgm:t>
        <a:bodyPr/>
        <a:lstStyle/>
        <a:p>
          <a:endParaRPr lang="ru-RU"/>
        </a:p>
      </dgm:t>
    </dgm:pt>
    <dgm:pt modelId="{056B42A0-AC67-4B9E-A6A6-E55E83FEFBE4}" type="sibTrans" cxnId="{CB4C06F0-9387-427C-A50A-FB645893B64A}">
      <dgm:prSet/>
      <dgm:spPr/>
      <dgm:t>
        <a:bodyPr/>
        <a:lstStyle/>
        <a:p>
          <a:endParaRPr lang="ru-RU"/>
        </a:p>
      </dgm:t>
    </dgm:pt>
    <dgm:pt modelId="{01023CDD-A65D-43E1-BCC7-FC7771430D20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i="0" dirty="0" smtClean="0"/>
            <a:t> </a:t>
          </a:r>
          <a:r>
            <a:rPr lang="ru-RU" b="0" i="0" dirty="0" smtClean="0"/>
            <a:t>Класс подразделяется на два подкласса: подкласс Гидроиды (</a:t>
          </a:r>
          <a:r>
            <a:rPr lang="ru-RU" b="0" i="0" dirty="0" err="1" smtClean="0"/>
            <a:t>Hydroidea</a:t>
          </a:r>
          <a:r>
            <a:rPr lang="ru-RU" b="0" i="0" dirty="0" smtClean="0"/>
            <a:t>) и подкласс Сифонофоры (</a:t>
          </a:r>
          <a:r>
            <a:rPr lang="ru-RU" b="0" i="0" dirty="0" err="1" smtClean="0"/>
            <a:t>Siphonophora</a:t>
          </a:r>
          <a:r>
            <a:rPr lang="ru-RU" b="0" i="0" dirty="0" smtClean="0"/>
            <a:t>).</a:t>
          </a:r>
          <a:endParaRPr lang="ru-RU" dirty="0"/>
        </a:p>
      </dgm:t>
    </dgm:pt>
    <dgm:pt modelId="{0B1B85A7-1635-48A5-B8FF-850FC1F35A7D}" type="parTrans" cxnId="{25C15631-7ED4-40B1-8EF0-404928B8E4C0}">
      <dgm:prSet/>
      <dgm:spPr/>
      <dgm:t>
        <a:bodyPr/>
        <a:lstStyle/>
        <a:p>
          <a:endParaRPr lang="ru-RU"/>
        </a:p>
      </dgm:t>
    </dgm:pt>
    <dgm:pt modelId="{6F79922F-0525-4655-AC9D-77E83F2E3D2D}" type="sibTrans" cxnId="{25C15631-7ED4-40B1-8EF0-404928B8E4C0}">
      <dgm:prSet/>
      <dgm:spPr/>
      <dgm:t>
        <a:bodyPr/>
        <a:lstStyle/>
        <a:p>
          <a:endParaRPr lang="ru-RU"/>
        </a:p>
      </dgm:t>
    </dgm:pt>
    <dgm:pt modelId="{CD7A1ACB-84F1-4252-9323-F7042D55F5CF}">
      <dgm:prSet phldrT="[Текст]" phldr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049AE614-812D-4719-B43C-2E5CE4E58D87}" type="parTrans" cxnId="{97B15413-30E1-461C-96CF-DE8B8B9CBF7B}">
      <dgm:prSet/>
      <dgm:spPr/>
      <dgm:t>
        <a:bodyPr/>
        <a:lstStyle/>
        <a:p>
          <a:endParaRPr lang="ru-RU"/>
        </a:p>
      </dgm:t>
    </dgm:pt>
    <dgm:pt modelId="{6A474A23-7F73-4061-BADD-4E17F0EE6D04}" type="sibTrans" cxnId="{97B15413-30E1-461C-96CF-DE8B8B9CBF7B}">
      <dgm:prSet/>
      <dgm:spPr/>
      <dgm:t>
        <a:bodyPr/>
        <a:lstStyle/>
        <a:p>
          <a:endParaRPr lang="ru-RU"/>
        </a:p>
      </dgm:t>
    </dgm:pt>
    <dgm:pt modelId="{0D602959-38EE-48D9-A1D4-C4EAADC6AD07}">
      <dgm:prSet phldrT="[Текст]"/>
      <dgm:spPr/>
      <dgm:t>
        <a:bodyPr/>
        <a:lstStyle/>
        <a:p>
          <a:r>
            <a:rPr lang="ru-RU" dirty="0" smtClean="0"/>
            <a:t>Класс Сцифоидные</a:t>
          </a:r>
          <a:endParaRPr lang="ru-RU" dirty="0"/>
        </a:p>
      </dgm:t>
    </dgm:pt>
    <dgm:pt modelId="{13253AFF-50F4-48F9-AE10-9EF62D1160F1}" type="parTrans" cxnId="{836FBA16-1ECE-40E7-A838-3472709B233A}">
      <dgm:prSet/>
      <dgm:spPr/>
      <dgm:t>
        <a:bodyPr/>
        <a:lstStyle/>
        <a:p>
          <a:endParaRPr lang="ru-RU"/>
        </a:p>
      </dgm:t>
    </dgm:pt>
    <dgm:pt modelId="{DA6D2F38-4DC7-4D77-9E6C-005503BBC9FC}" type="sibTrans" cxnId="{836FBA16-1ECE-40E7-A838-3472709B233A}">
      <dgm:prSet/>
      <dgm:spPr/>
      <dgm:t>
        <a:bodyPr/>
        <a:lstStyle/>
        <a:p>
          <a:endParaRPr lang="ru-RU"/>
        </a:p>
      </dgm:t>
    </dgm:pt>
    <dgm:pt modelId="{07437BDA-4889-47B2-B40C-D4029123685A}">
      <dgm:prSet phldrT="[Текст]" phldr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6C8DD33A-B363-4B4E-9D93-9A9C727E22AE}" type="parTrans" cxnId="{986D448D-9517-401C-A769-65EE369D3BA6}">
      <dgm:prSet/>
      <dgm:spPr/>
      <dgm:t>
        <a:bodyPr/>
        <a:lstStyle/>
        <a:p>
          <a:endParaRPr lang="ru-RU"/>
        </a:p>
      </dgm:t>
    </dgm:pt>
    <dgm:pt modelId="{CC9026B0-F471-4046-BAB5-2993E3ECABB5}" type="sibTrans" cxnId="{986D448D-9517-401C-A769-65EE369D3BA6}">
      <dgm:prSet/>
      <dgm:spPr/>
      <dgm:t>
        <a:bodyPr/>
        <a:lstStyle/>
        <a:p>
          <a:endParaRPr lang="ru-RU"/>
        </a:p>
      </dgm:t>
    </dgm:pt>
    <dgm:pt modelId="{238B3B49-3AD6-4F41-976F-1AE99441A994}">
      <dgm:prSet phldrT="[Текст]" phldr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A5A0B7E-010D-4BD1-9C51-C9D005E78D18}" type="parTrans" cxnId="{F29C0794-497E-4A90-83BF-FC761D71D0D6}">
      <dgm:prSet/>
      <dgm:spPr/>
      <dgm:t>
        <a:bodyPr/>
        <a:lstStyle/>
        <a:p>
          <a:endParaRPr lang="ru-RU"/>
        </a:p>
      </dgm:t>
    </dgm:pt>
    <dgm:pt modelId="{0848F15A-FF93-46A7-B944-B84A7ECB9570}" type="sibTrans" cxnId="{F29C0794-497E-4A90-83BF-FC761D71D0D6}">
      <dgm:prSet/>
      <dgm:spPr/>
      <dgm:t>
        <a:bodyPr/>
        <a:lstStyle/>
        <a:p>
          <a:endParaRPr lang="ru-RU"/>
        </a:p>
      </dgm:t>
    </dgm:pt>
    <dgm:pt modelId="{C1D0ED5D-EABE-40EE-AF7A-DF7AAF789A14}">
      <dgm:prSet phldrT="[Текст]"/>
      <dgm:spPr/>
      <dgm:t>
        <a:bodyPr/>
        <a:lstStyle/>
        <a:p>
          <a:r>
            <a:rPr lang="ru-RU" dirty="0" smtClean="0"/>
            <a:t>Класс Коралловые полипы</a:t>
          </a:r>
          <a:endParaRPr lang="ru-RU" dirty="0"/>
        </a:p>
      </dgm:t>
    </dgm:pt>
    <dgm:pt modelId="{C4814078-8EF4-4747-901F-BB24FB020D1C}" type="parTrans" cxnId="{E4C78074-6C28-4755-9EBB-55E35AA2A540}">
      <dgm:prSet/>
      <dgm:spPr/>
      <dgm:t>
        <a:bodyPr/>
        <a:lstStyle/>
        <a:p>
          <a:endParaRPr lang="ru-RU"/>
        </a:p>
      </dgm:t>
    </dgm:pt>
    <dgm:pt modelId="{9EF69DD5-6A1F-4209-9687-42D0FF5E6569}" type="sibTrans" cxnId="{E4C78074-6C28-4755-9EBB-55E35AA2A540}">
      <dgm:prSet/>
      <dgm:spPr/>
      <dgm:t>
        <a:bodyPr/>
        <a:lstStyle/>
        <a:p>
          <a:endParaRPr lang="ru-RU"/>
        </a:p>
      </dgm:t>
    </dgm:pt>
    <dgm:pt modelId="{79206C96-AB26-43EC-B4BE-DAAB8316031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0" i="0" dirty="0" smtClean="0"/>
            <a:t>Коралловые полипы  - </a:t>
          </a:r>
          <a:r>
            <a:rPr lang="ru-RU" b="0" i="1" dirty="0" err="1" smtClean="0"/>
            <a:t>Anthozoa</a:t>
          </a:r>
          <a:r>
            <a:rPr lang="ru-RU" b="0" i="0" dirty="0" smtClean="0"/>
            <a:t> - представляют собой самую большую группу </a:t>
          </a:r>
          <a:r>
            <a:rPr lang="ru-RU" b="0" i="0" dirty="0" smtClean="0"/>
            <a:t>кишечнополостных. </a:t>
          </a:r>
          <a:r>
            <a:rPr lang="ru-RU" b="0" i="0" dirty="0" smtClean="0"/>
            <a:t>Все представители этого класса - обитатели морей и океанов. Характерная особенность коралловых полипов - наличие скелета, который может быть или известковым, или состоять из рогоподобного вещества и располагаться либо внутри тела, либо снаружи. </a:t>
          </a:r>
          <a:endParaRPr lang="ru-RU" dirty="0"/>
        </a:p>
      </dgm:t>
    </dgm:pt>
    <dgm:pt modelId="{381DFE36-F5BA-40AD-ACC2-FE596797E141}" type="parTrans" cxnId="{B3E9ECD7-E290-4284-AB04-5821DC0D9600}">
      <dgm:prSet/>
      <dgm:spPr/>
      <dgm:t>
        <a:bodyPr/>
        <a:lstStyle/>
        <a:p>
          <a:endParaRPr lang="ru-RU"/>
        </a:p>
      </dgm:t>
    </dgm:pt>
    <dgm:pt modelId="{B8B09E3C-2E99-4163-BDA3-842513457864}" type="sibTrans" cxnId="{B3E9ECD7-E290-4284-AB04-5821DC0D9600}">
      <dgm:prSet/>
      <dgm:spPr/>
      <dgm:t>
        <a:bodyPr/>
        <a:lstStyle/>
        <a:p>
          <a:endParaRPr lang="ru-RU"/>
        </a:p>
      </dgm:t>
    </dgm:pt>
    <dgm:pt modelId="{1D7A254A-B6FA-43BB-9ED1-C55B1881EA82}">
      <dgm:prSet phldrT="[Текст]" phldr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AC582309-BB60-4C09-8FE0-583F850C47F9}" type="parTrans" cxnId="{8D277DCD-5696-4889-B156-AA51A7C34602}">
      <dgm:prSet/>
      <dgm:spPr/>
      <dgm:t>
        <a:bodyPr/>
        <a:lstStyle/>
        <a:p>
          <a:endParaRPr lang="ru-RU"/>
        </a:p>
      </dgm:t>
    </dgm:pt>
    <dgm:pt modelId="{9A191FE9-F517-4441-B69E-11F546BB689D}" type="sibTrans" cxnId="{8D277DCD-5696-4889-B156-AA51A7C34602}">
      <dgm:prSet/>
      <dgm:spPr/>
      <dgm:t>
        <a:bodyPr/>
        <a:lstStyle/>
        <a:p>
          <a:endParaRPr lang="ru-RU"/>
        </a:p>
      </dgm:t>
    </dgm:pt>
    <dgm:pt modelId="{AA7B18B2-3E44-4A65-82CA-19DE62E0A537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i="0" dirty="0" smtClean="0"/>
            <a:t>Класс </a:t>
          </a:r>
          <a:r>
            <a:rPr lang="ru-RU" b="0" i="0" dirty="0" err="1" smtClean="0"/>
            <a:t>Сцифозоа</a:t>
          </a:r>
          <a:r>
            <a:rPr lang="ru-RU" b="0" i="0" dirty="0" smtClean="0"/>
            <a:t> - </a:t>
          </a:r>
          <a:r>
            <a:rPr lang="en-US" b="0" i="0" dirty="0" err="1" smtClean="0"/>
            <a:t>Scyphozoa</a:t>
          </a:r>
          <a:r>
            <a:rPr lang="en-US" b="0" i="0" dirty="0" smtClean="0"/>
            <a:t> </a:t>
          </a:r>
          <a:r>
            <a:rPr lang="ru-RU" b="0" i="0" dirty="0" smtClean="0"/>
            <a:t>разделяют на два отряда: 1) </a:t>
          </a:r>
          <a:r>
            <a:rPr lang="ru-RU" b="0" i="0" dirty="0" err="1" smtClean="0"/>
            <a:t>сцифополипы</a:t>
          </a:r>
          <a:r>
            <a:rPr lang="ru-RU" b="0" i="0" dirty="0" smtClean="0"/>
            <a:t> (</a:t>
          </a:r>
          <a:r>
            <a:rPr lang="en-US" b="0" i="0" dirty="0" err="1" smtClean="0"/>
            <a:t>Scyphopolypi</a:t>
          </a:r>
          <a:r>
            <a:rPr lang="en-US" b="0" i="0" dirty="0" smtClean="0"/>
            <a:t>), </a:t>
          </a:r>
          <a:r>
            <a:rPr lang="ru-RU" b="0" i="0" dirty="0" smtClean="0"/>
            <a:t>или кораллы, или </a:t>
          </a:r>
          <a:r>
            <a:rPr lang="en-US" b="0" i="0" dirty="0" err="1" smtClean="0"/>
            <a:t>Anthozoa</a:t>
          </a:r>
          <a:r>
            <a:rPr lang="en-US" b="0" i="0" dirty="0" smtClean="0"/>
            <a:t>, </a:t>
          </a:r>
          <a:r>
            <a:rPr lang="ru-RU" b="0" i="0" dirty="0" smtClean="0"/>
            <a:t>устроенные по типу полипов и ведущие сидячий образ жизни, и 2) сцифомедузы (</a:t>
          </a:r>
          <a:r>
            <a:rPr lang="en-US" b="0" i="0" dirty="0" err="1" smtClean="0"/>
            <a:t>Scyphomedusae</a:t>
          </a:r>
          <a:r>
            <a:rPr lang="en-US" b="0" i="0" dirty="0" smtClean="0"/>
            <a:t>), </a:t>
          </a:r>
          <a:r>
            <a:rPr lang="ru-RU" b="0" i="0" dirty="0" smtClean="0"/>
            <a:t>или </a:t>
          </a:r>
          <a:r>
            <a:rPr lang="ru-RU" b="0" i="0" dirty="0" err="1" smtClean="0"/>
            <a:t>акалефы</a:t>
          </a:r>
          <a:r>
            <a:rPr lang="ru-RU" b="0" i="0" dirty="0" smtClean="0"/>
            <a:t> (</a:t>
          </a:r>
          <a:r>
            <a:rPr lang="en-US" b="0" i="0" dirty="0" err="1" smtClean="0"/>
            <a:t>Acalephae</a:t>
          </a:r>
          <a:r>
            <a:rPr lang="en-US" b="0" i="0" dirty="0" smtClean="0"/>
            <a:t>), </a:t>
          </a:r>
          <a:r>
            <a:rPr lang="ru-RU" b="0" i="0" dirty="0" smtClean="0"/>
            <a:t>или </a:t>
          </a:r>
          <a:r>
            <a:rPr lang="en-US" b="0" i="0" dirty="0" err="1" smtClean="0"/>
            <a:t>Acraspeda</a:t>
          </a:r>
          <a:r>
            <a:rPr lang="en-US" b="0" i="0" dirty="0" smtClean="0"/>
            <a:t>, </a:t>
          </a:r>
          <a:r>
            <a:rPr lang="ru-RU" b="0" i="0" dirty="0" smtClean="0"/>
            <a:t>устроенные по типу медуз и ведущие, за исключением одной группы (</a:t>
          </a:r>
          <a:r>
            <a:rPr lang="en-US" b="0" i="0" dirty="0" err="1" smtClean="0"/>
            <a:t>Lucernariae</a:t>
          </a:r>
          <a:r>
            <a:rPr lang="en-US" b="0" i="0" dirty="0" smtClean="0"/>
            <a:t>), </a:t>
          </a:r>
          <a:r>
            <a:rPr lang="ru-RU" b="0" i="0" dirty="0" smtClean="0"/>
            <a:t>свободноплавающий образ жизни. </a:t>
          </a:r>
          <a:endParaRPr lang="ru-RU" dirty="0"/>
        </a:p>
      </dgm:t>
    </dgm:pt>
    <dgm:pt modelId="{AD85245B-F5E2-4F57-B9B1-EF258DD628F6}" type="parTrans" cxnId="{140FB5AB-CA2D-4CD8-BB6D-212EEF25F271}">
      <dgm:prSet/>
      <dgm:spPr/>
      <dgm:t>
        <a:bodyPr/>
        <a:lstStyle/>
        <a:p>
          <a:endParaRPr lang="ru-RU"/>
        </a:p>
      </dgm:t>
    </dgm:pt>
    <dgm:pt modelId="{33468507-D284-4B30-BAB1-21870DE9D51E}" type="sibTrans" cxnId="{140FB5AB-CA2D-4CD8-BB6D-212EEF25F271}">
      <dgm:prSet/>
      <dgm:spPr/>
      <dgm:t>
        <a:bodyPr/>
        <a:lstStyle/>
        <a:p>
          <a:endParaRPr lang="ru-RU"/>
        </a:p>
      </dgm:t>
    </dgm:pt>
    <dgm:pt modelId="{00BA7720-D2E7-46F6-8213-AECB3FBCE247}" type="pres">
      <dgm:prSet presAssocID="{52382BCF-AB90-4612-B914-97985E200D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E5780B-9499-4D48-8E3D-A974A7A79388}" type="pres">
      <dgm:prSet presAssocID="{A278494F-9EAF-46A0-90DA-C988E0785BC4}" presName="composite" presStyleCnt="0"/>
      <dgm:spPr/>
    </dgm:pt>
    <dgm:pt modelId="{69FF7F76-1C87-4F37-8E80-D52018192363}" type="pres">
      <dgm:prSet presAssocID="{A278494F-9EAF-46A0-90DA-C988E0785BC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D2247-6903-4869-BEEF-11A9DE9B1476}" type="pres">
      <dgm:prSet presAssocID="{A278494F-9EAF-46A0-90DA-C988E0785BC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5A854-DAFA-4655-94AD-AB17CD4DE1F9}" type="pres">
      <dgm:prSet presAssocID="{056B42A0-AC67-4B9E-A6A6-E55E83FEFBE4}" presName="sp" presStyleCnt="0"/>
      <dgm:spPr/>
    </dgm:pt>
    <dgm:pt modelId="{44A3E322-5884-49A7-8ABD-70ECA3282FEC}" type="pres">
      <dgm:prSet presAssocID="{0D602959-38EE-48D9-A1D4-C4EAADC6AD07}" presName="composite" presStyleCnt="0"/>
      <dgm:spPr/>
    </dgm:pt>
    <dgm:pt modelId="{0573F239-6C33-4D0F-BC38-129596C4D848}" type="pres">
      <dgm:prSet presAssocID="{0D602959-38EE-48D9-A1D4-C4EAADC6AD0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AA34B-11B4-4616-A38C-AB2821D32CD8}" type="pres">
      <dgm:prSet presAssocID="{0D602959-38EE-48D9-A1D4-C4EAADC6AD0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63FF1-2A89-4F02-9085-E4C6E5A98F0A}" type="pres">
      <dgm:prSet presAssocID="{DA6D2F38-4DC7-4D77-9E6C-005503BBC9FC}" presName="sp" presStyleCnt="0"/>
      <dgm:spPr/>
    </dgm:pt>
    <dgm:pt modelId="{8C00EA16-B98A-4AC9-8EF6-FCF66DB80650}" type="pres">
      <dgm:prSet presAssocID="{C1D0ED5D-EABE-40EE-AF7A-DF7AAF789A14}" presName="composite" presStyleCnt="0"/>
      <dgm:spPr/>
    </dgm:pt>
    <dgm:pt modelId="{03DBEE47-4515-43CF-BE2E-8B7511F3B728}" type="pres">
      <dgm:prSet presAssocID="{C1D0ED5D-EABE-40EE-AF7A-DF7AAF789A1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2C099-A571-4794-8FBA-0EECE943DD47}" type="pres">
      <dgm:prSet presAssocID="{C1D0ED5D-EABE-40EE-AF7A-DF7AAF789A1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4BB1BE-109C-4BE6-9D50-82F8B2C76089}" type="presOf" srcId="{07437BDA-4889-47B2-B40C-D4029123685A}" destId="{9E6AA34B-11B4-4616-A38C-AB2821D32CD8}" srcOrd="0" destOrd="0" presId="urn:microsoft.com/office/officeart/2005/8/layout/chevron2"/>
    <dgm:cxn modelId="{62FCC771-594B-4702-8E11-981D62098AEE}" type="presOf" srcId="{238B3B49-3AD6-4F41-976F-1AE99441A994}" destId="{9E6AA34B-11B4-4616-A38C-AB2821D32CD8}" srcOrd="0" destOrd="2" presId="urn:microsoft.com/office/officeart/2005/8/layout/chevron2"/>
    <dgm:cxn modelId="{986D448D-9517-401C-A769-65EE369D3BA6}" srcId="{0D602959-38EE-48D9-A1D4-C4EAADC6AD07}" destId="{07437BDA-4889-47B2-B40C-D4029123685A}" srcOrd="0" destOrd="0" parTransId="{6C8DD33A-B363-4B4E-9D93-9A9C727E22AE}" sibTransId="{CC9026B0-F471-4046-BAB5-2993E3ECABB5}"/>
    <dgm:cxn modelId="{D5125282-42C0-4017-B10B-865B021DCC1C}" type="presOf" srcId="{1D7A254A-B6FA-43BB-9ED1-C55B1881EA82}" destId="{6022C099-A571-4794-8FBA-0EECE943DD47}" srcOrd="0" destOrd="1" presId="urn:microsoft.com/office/officeart/2005/8/layout/chevron2"/>
    <dgm:cxn modelId="{DCACDE6F-89D6-4EFF-BB2A-AE179A21F29B}" type="presOf" srcId="{AA7B18B2-3E44-4A65-82CA-19DE62E0A537}" destId="{9E6AA34B-11B4-4616-A38C-AB2821D32CD8}" srcOrd="0" destOrd="1" presId="urn:microsoft.com/office/officeart/2005/8/layout/chevron2"/>
    <dgm:cxn modelId="{D990188E-3BEC-49CF-9E18-38D2F6914ED1}" type="presOf" srcId="{01023CDD-A65D-43E1-BCC7-FC7771430D20}" destId="{19ED2247-6903-4869-BEEF-11A9DE9B1476}" srcOrd="0" destOrd="0" presId="urn:microsoft.com/office/officeart/2005/8/layout/chevron2"/>
    <dgm:cxn modelId="{F29C0794-497E-4A90-83BF-FC761D71D0D6}" srcId="{0D602959-38EE-48D9-A1D4-C4EAADC6AD07}" destId="{238B3B49-3AD6-4F41-976F-1AE99441A994}" srcOrd="2" destOrd="0" parTransId="{4A5A0B7E-010D-4BD1-9C51-C9D005E78D18}" sibTransId="{0848F15A-FF93-46A7-B944-B84A7ECB9570}"/>
    <dgm:cxn modelId="{46C6C5A5-9778-4C8D-A36A-BF6D8EFACE20}" type="presOf" srcId="{52382BCF-AB90-4612-B914-97985E200DA0}" destId="{00BA7720-D2E7-46F6-8213-AECB3FBCE247}" srcOrd="0" destOrd="0" presId="urn:microsoft.com/office/officeart/2005/8/layout/chevron2"/>
    <dgm:cxn modelId="{25C15631-7ED4-40B1-8EF0-404928B8E4C0}" srcId="{A278494F-9EAF-46A0-90DA-C988E0785BC4}" destId="{01023CDD-A65D-43E1-BCC7-FC7771430D20}" srcOrd="0" destOrd="0" parTransId="{0B1B85A7-1635-48A5-B8FF-850FC1F35A7D}" sibTransId="{6F79922F-0525-4655-AC9D-77E83F2E3D2D}"/>
    <dgm:cxn modelId="{E4C78074-6C28-4755-9EBB-55E35AA2A540}" srcId="{52382BCF-AB90-4612-B914-97985E200DA0}" destId="{C1D0ED5D-EABE-40EE-AF7A-DF7AAF789A14}" srcOrd="2" destOrd="0" parTransId="{C4814078-8EF4-4747-901F-BB24FB020D1C}" sibTransId="{9EF69DD5-6A1F-4209-9687-42D0FF5E6569}"/>
    <dgm:cxn modelId="{FB977E3D-D9A2-4D69-8EBA-80D8ACF4A38E}" type="presOf" srcId="{0D602959-38EE-48D9-A1D4-C4EAADC6AD07}" destId="{0573F239-6C33-4D0F-BC38-129596C4D848}" srcOrd="0" destOrd="0" presId="urn:microsoft.com/office/officeart/2005/8/layout/chevron2"/>
    <dgm:cxn modelId="{B5E5E166-2DD3-4F36-BBE9-7B8FFAA0F8E8}" type="presOf" srcId="{C1D0ED5D-EABE-40EE-AF7A-DF7AAF789A14}" destId="{03DBEE47-4515-43CF-BE2E-8B7511F3B728}" srcOrd="0" destOrd="0" presId="urn:microsoft.com/office/officeart/2005/8/layout/chevron2"/>
    <dgm:cxn modelId="{97B15413-30E1-461C-96CF-DE8B8B9CBF7B}" srcId="{A278494F-9EAF-46A0-90DA-C988E0785BC4}" destId="{CD7A1ACB-84F1-4252-9323-F7042D55F5CF}" srcOrd="1" destOrd="0" parTransId="{049AE614-812D-4719-B43C-2E5CE4E58D87}" sibTransId="{6A474A23-7F73-4061-BADD-4E17F0EE6D04}"/>
    <dgm:cxn modelId="{8D277DCD-5696-4889-B156-AA51A7C34602}" srcId="{C1D0ED5D-EABE-40EE-AF7A-DF7AAF789A14}" destId="{1D7A254A-B6FA-43BB-9ED1-C55B1881EA82}" srcOrd="1" destOrd="0" parTransId="{AC582309-BB60-4C09-8FE0-583F850C47F9}" sibTransId="{9A191FE9-F517-4441-B69E-11F546BB689D}"/>
    <dgm:cxn modelId="{E49C35B0-1CA8-4C64-AC2B-6E2F6C3A10FD}" type="presOf" srcId="{79206C96-AB26-43EC-B4BE-DAAB83160310}" destId="{6022C099-A571-4794-8FBA-0EECE943DD47}" srcOrd="0" destOrd="0" presId="urn:microsoft.com/office/officeart/2005/8/layout/chevron2"/>
    <dgm:cxn modelId="{140FB5AB-CA2D-4CD8-BB6D-212EEF25F271}" srcId="{0D602959-38EE-48D9-A1D4-C4EAADC6AD07}" destId="{AA7B18B2-3E44-4A65-82CA-19DE62E0A537}" srcOrd="1" destOrd="0" parTransId="{AD85245B-F5E2-4F57-B9B1-EF258DD628F6}" sibTransId="{33468507-D284-4B30-BAB1-21870DE9D51E}"/>
    <dgm:cxn modelId="{2C09F761-33E1-4109-9E97-5DA8098F10E6}" type="presOf" srcId="{A278494F-9EAF-46A0-90DA-C988E0785BC4}" destId="{69FF7F76-1C87-4F37-8E80-D52018192363}" srcOrd="0" destOrd="0" presId="urn:microsoft.com/office/officeart/2005/8/layout/chevron2"/>
    <dgm:cxn modelId="{43406B3A-AAD0-4920-BB5A-C4866DB2691F}" type="presOf" srcId="{CD7A1ACB-84F1-4252-9323-F7042D55F5CF}" destId="{19ED2247-6903-4869-BEEF-11A9DE9B1476}" srcOrd="0" destOrd="1" presId="urn:microsoft.com/office/officeart/2005/8/layout/chevron2"/>
    <dgm:cxn modelId="{836FBA16-1ECE-40E7-A838-3472709B233A}" srcId="{52382BCF-AB90-4612-B914-97985E200DA0}" destId="{0D602959-38EE-48D9-A1D4-C4EAADC6AD07}" srcOrd="1" destOrd="0" parTransId="{13253AFF-50F4-48F9-AE10-9EF62D1160F1}" sibTransId="{DA6D2F38-4DC7-4D77-9E6C-005503BBC9FC}"/>
    <dgm:cxn modelId="{CB4C06F0-9387-427C-A50A-FB645893B64A}" srcId="{52382BCF-AB90-4612-B914-97985E200DA0}" destId="{A278494F-9EAF-46A0-90DA-C988E0785BC4}" srcOrd="0" destOrd="0" parTransId="{237385C5-2F59-44BB-A114-76B171037B36}" sibTransId="{056B42A0-AC67-4B9E-A6A6-E55E83FEFBE4}"/>
    <dgm:cxn modelId="{B3E9ECD7-E290-4284-AB04-5821DC0D9600}" srcId="{C1D0ED5D-EABE-40EE-AF7A-DF7AAF789A14}" destId="{79206C96-AB26-43EC-B4BE-DAAB83160310}" srcOrd="0" destOrd="0" parTransId="{381DFE36-F5BA-40AD-ACC2-FE596797E141}" sibTransId="{B8B09E3C-2E99-4163-BDA3-842513457864}"/>
    <dgm:cxn modelId="{B523454E-694E-4268-827F-BEEB7F815E7B}" type="presParOf" srcId="{00BA7720-D2E7-46F6-8213-AECB3FBCE247}" destId="{13E5780B-9499-4D48-8E3D-A974A7A79388}" srcOrd="0" destOrd="0" presId="urn:microsoft.com/office/officeart/2005/8/layout/chevron2"/>
    <dgm:cxn modelId="{1BE543CD-F496-45D6-AC1D-0ADE853E1A79}" type="presParOf" srcId="{13E5780B-9499-4D48-8E3D-A974A7A79388}" destId="{69FF7F76-1C87-4F37-8E80-D52018192363}" srcOrd="0" destOrd="0" presId="urn:microsoft.com/office/officeart/2005/8/layout/chevron2"/>
    <dgm:cxn modelId="{C9B43254-D084-45A5-9BEB-223A7BA42E28}" type="presParOf" srcId="{13E5780B-9499-4D48-8E3D-A974A7A79388}" destId="{19ED2247-6903-4869-BEEF-11A9DE9B1476}" srcOrd="1" destOrd="0" presId="urn:microsoft.com/office/officeart/2005/8/layout/chevron2"/>
    <dgm:cxn modelId="{74175C9D-DDE8-4AAB-97F7-5529EFD91609}" type="presParOf" srcId="{00BA7720-D2E7-46F6-8213-AECB3FBCE247}" destId="{1135A854-DAFA-4655-94AD-AB17CD4DE1F9}" srcOrd="1" destOrd="0" presId="urn:microsoft.com/office/officeart/2005/8/layout/chevron2"/>
    <dgm:cxn modelId="{CA94EA2A-8CCF-42DC-B3E1-61B3E6772F3C}" type="presParOf" srcId="{00BA7720-D2E7-46F6-8213-AECB3FBCE247}" destId="{44A3E322-5884-49A7-8ABD-70ECA3282FEC}" srcOrd="2" destOrd="0" presId="urn:microsoft.com/office/officeart/2005/8/layout/chevron2"/>
    <dgm:cxn modelId="{B8FE5CEA-BBC8-4518-9A7F-C46C90F5E2B0}" type="presParOf" srcId="{44A3E322-5884-49A7-8ABD-70ECA3282FEC}" destId="{0573F239-6C33-4D0F-BC38-129596C4D848}" srcOrd="0" destOrd="0" presId="urn:microsoft.com/office/officeart/2005/8/layout/chevron2"/>
    <dgm:cxn modelId="{4509AF31-3E53-4116-AFDB-846503697063}" type="presParOf" srcId="{44A3E322-5884-49A7-8ABD-70ECA3282FEC}" destId="{9E6AA34B-11B4-4616-A38C-AB2821D32CD8}" srcOrd="1" destOrd="0" presId="urn:microsoft.com/office/officeart/2005/8/layout/chevron2"/>
    <dgm:cxn modelId="{73DB4DE4-0CFD-44AC-9376-7D43BCCB46A7}" type="presParOf" srcId="{00BA7720-D2E7-46F6-8213-AECB3FBCE247}" destId="{CFE63FF1-2A89-4F02-9085-E4C6E5A98F0A}" srcOrd="3" destOrd="0" presId="urn:microsoft.com/office/officeart/2005/8/layout/chevron2"/>
    <dgm:cxn modelId="{9B62C710-EA26-4D37-BEA9-AC150CFA0D2F}" type="presParOf" srcId="{00BA7720-D2E7-46F6-8213-AECB3FBCE247}" destId="{8C00EA16-B98A-4AC9-8EF6-FCF66DB80650}" srcOrd="4" destOrd="0" presId="urn:microsoft.com/office/officeart/2005/8/layout/chevron2"/>
    <dgm:cxn modelId="{AF7EE6ED-2562-4139-9F04-D43460E354FF}" type="presParOf" srcId="{8C00EA16-B98A-4AC9-8EF6-FCF66DB80650}" destId="{03DBEE47-4515-43CF-BE2E-8B7511F3B728}" srcOrd="0" destOrd="0" presId="urn:microsoft.com/office/officeart/2005/8/layout/chevron2"/>
    <dgm:cxn modelId="{254B092E-561F-4845-A43D-4670E53A7B9F}" type="presParOf" srcId="{8C00EA16-B98A-4AC9-8EF6-FCF66DB80650}" destId="{6022C099-A571-4794-8FBA-0EECE943DD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0BB8B7-89E7-408A-95BF-00BD77FB49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D3C024-4A57-45B4-B054-2FA9499A2537}">
      <dgm:prSet/>
      <dgm:spPr/>
      <dgm:t>
        <a:bodyPr/>
        <a:lstStyle/>
        <a:p>
          <a:pPr rtl="0"/>
          <a:r>
            <a:rPr lang="ru-RU" dirty="0" smtClean="0"/>
            <a:t>Класс Гидроидные-2,8 </a:t>
          </a:r>
          <a:r>
            <a:rPr lang="ru-RU" dirty="0" err="1" smtClean="0"/>
            <a:t>тыс</a:t>
          </a:r>
          <a:r>
            <a:rPr lang="ru-RU" dirty="0" smtClean="0"/>
            <a:t> .видов животных  ведущих прикрепленный  и плавающий образ жизни</a:t>
          </a:r>
          <a:endParaRPr lang="ru-RU" dirty="0"/>
        </a:p>
      </dgm:t>
    </dgm:pt>
    <dgm:pt modelId="{905959CF-8359-459C-A7F2-DC0E8E466FB7}" type="parTrans" cxnId="{62AC649A-0501-450D-8E02-B9CE82043A40}">
      <dgm:prSet/>
      <dgm:spPr/>
      <dgm:t>
        <a:bodyPr/>
        <a:lstStyle/>
        <a:p>
          <a:endParaRPr lang="ru-RU"/>
        </a:p>
      </dgm:t>
    </dgm:pt>
    <dgm:pt modelId="{BE40932D-9551-40D9-8792-E9B6174CA42E}" type="sibTrans" cxnId="{62AC649A-0501-450D-8E02-B9CE82043A40}">
      <dgm:prSet/>
      <dgm:spPr/>
      <dgm:t>
        <a:bodyPr/>
        <a:lstStyle/>
        <a:p>
          <a:endParaRPr lang="ru-RU"/>
        </a:p>
      </dgm:t>
    </dgm:pt>
    <dgm:pt modelId="{DFE23352-CAD8-4167-A032-7C09D0A432C9}">
      <dgm:prSet/>
      <dgm:spPr/>
      <dgm:t>
        <a:bodyPr/>
        <a:lstStyle/>
        <a:p>
          <a:pPr rtl="0"/>
          <a:r>
            <a:rPr lang="ru-RU" dirty="0" smtClean="0"/>
            <a:t>Класс Сцифоидные-200 видов, обитающие только в морях</a:t>
          </a:r>
          <a:endParaRPr lang="ru-RU" dirty="0"/>
        </a:p>
      </dgm:t>
    </dgm:pt>
    <dgm:pt modelId="{4CC6A23D-CA4D-421F-941A-55EC8D83D637}" type="parTrans" cxnId="{BC54DC87-7E97-422C-9822-377EF696F7C4}">
      <dgm:prSet/>
      <dgm:spPr/>
      <dgm:t>
        <a:bodyPr/>
        <a:lstStyle/>
        <a:p>
          <a:endParaRPr lang="ru-RU"/>
        </a:p>
      </dgm:t>
    </dgm:pt>
    <dgm:pt modelId="{DD30AEB2-F425-4D94-9601-892D18D827EB}" type="sibTrans" cxnId="{BC54DC87-7E97-422C-9822-377EF696F7C4}">
      <dgm:prSet/>
      <dgm:spPr/>
      <dgm:t>
        <a:bodyPr/>
        <a:lstStyle/>
        <a:p>
          <a:endParaRPr lang="ru-RU"/>
        </a:p>
      </dgm:t>
    </dgm:pt>
    <dgm:pt modelId="{88FDB6DA-D858-4C46-BEB1-8264345C36F4}">
      <dgm:prSet/>
      <dgm:spPr/>
      <dgm:t>
        <a:bodyPr/>
        <a:lstStyle/>
        <a:p>
          <a:pPr rtl="0"/>
          <a:r>
            <a:rPr lang="ru-RU" dirty="0" smtClean="0"/>
            <a:t>Класс Коралловые </a:t>
          </a:r>
          <a:r>
            <a:rPr lang="ru-RU" dirty="0" err="1" smtClean="0"/>
            <a:t>полипы-около</a:t>
          </a:r>
          <a:r>
            <a:rPr lang="ru-RU" dirty="0" smtClean="0"/>
            <a:t> 6 тысяч видов, ведущих исключительно сидячий образ жизни</a:t>
          </a:r>
          <a:endParaRPr lang="ru-RU" dirty="0"/>
        </a:p>
      </dgm:t>
    </dgm:pt>
    <dgm:pt modelId="{7F154412-65D3-4230-953A-AC8F892EAACF}" type="parTrans" cxnId="{A23433A2-6BAB-4103-A98E-CCD773866369}">
      <dgm:prSet/>
      <dgm:spPr/>
      <dgm:t>
        <a:bodyPr/>
        <a:lstStyle/>
        <a:p>
          <a:endParaRPr lang="ru-RU"/>
        </a:p>
      </dgm:t>
    </dgm:pt>
    <dgm:pt modelId="{15CF3D34-42D8-445E-B948-12B8AD289BBB}" type="sibTrans" cxnId="{A23433A2-6BAB-4103-A98E-CCD773866369}">
      <dgm:prSet/>
      <dgm:spPr/>
      <dgm:t>
        <a:bodyPr/>
        <a:lstStyle/>
        <a:p>
          <a:endParaRPr lang="ru-RU"/>
        </a:p>
      </dgm:t>
    </dgm:pt>
    <dgm:pt modelId="{8122537D-4C58-46AB-98D1-D8E4AE7A0B53}" type="pres">
      <dgm:prSet presAssocID="{290BB8B7-89E7-408A-95BF-00BD77FB493E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92BE6EB8-C1A6-4464-B004-739C27492E8C}" type="pres">
      <dgm:prSet presAssocID="{2CD3C024-4A57-45B4-B054-2FA9499A2537}" presName="circle1" presStyleLbl="node1" presStyleIdx="0" presStyleCnt="3"/>
      <dgm:spPr/>
    </dgm:pt>
    <dgm:pt modelId="{428749A4-6AC2-4FFD-98B9-F085AFDD1273}" type="pres">
      <dgm:prSet presAssocID="{2CD3C024-4A57-45B4-B054-2FA9499A2537}" presName="space" presStyleCnt="0"/>
      <dgm:spPr/>
    </dgm:pt>
    <dgm:pt modelId="{9B548EEB-D7C0-45EC-ACE1-92F7C85285C0}" type="pres">
      <dgm:prSet presAssocID="{2CD3C024-4A57-45B4-B054-2FA9499A2537}" presName="rect1" presStyleLbl="alignAcc1" presStyleIdx="0" presStyleCnt="3"/>
      <dgm:spPr/>
    </dgm:pt>
    <dgm:pt modelId="{96DBBF9D-33DF-461D-B634-05E7E2106EA3}" type="pres">
      <dgm:prSet presAssocID="{DFE23352-CAD8-4167-A032-7C09D0A432C9}" presName="vertSpace2" presStyleLbl="node1" presStyleIdx="0" presStyleCnt="3"/>
      <dgm:spPr/>
    </dgm:pt>
    <dgm:pt modelId="{B09502C9-F176-4527-8070-F5D65055F904}" type="pres">
      <dgm:prSet presAssocID="{DFE23352-CAD8-4167-A032-7C09D0A432C9}" presName="circle2" presStyleLbl="node1" presStyleIdx="1" presStyleCnt="3"/>
      <dgm:spPr/>
    </dgm:pt>
    <dgm:pt modelId="{13F36E15-72D2-4BF6-B787-0D183A99B3D9}" type="pres">
      <dgm:prSet presAssocID="{DFE23352-CAD8-4167-A032-7C09D0A432C9}" presName="rect2" presStyleLbl="alignAcc1" presStyleIdx="1" presStyleCnt="3"/>
      <dgm:spPr/>
    </dgm:pt>
    <dgm:pt modelId="{DE84C3BD-F399-4B95-87F2-D446242AB63A}" type="pres">
      <dgm:prSet presAssocID="{88FDB6DA-D858-4C46-BEB1-8264345C36F4}" presName="vertSpace3" presStyleLbl="node1" presStyleIdx="1" presStyleCnt="3"/>
      <dgm:spPr/>
    </dgm:pt>
    <dgm:pt modelId="{44504AB7-7677-4839-A6E8-4EE0DEE2436B}" type="pres">
      <dgm:prSet presAssocID="{88FDB6DA-D858-4C46-BEB1-8264345C36F4}" presName="circle3" presStyleLbl="node1" presStyleIdx="2" presStyleCnt="3"/>
      <dgm:spPr/>
    </dgm:pt>
    <dgm:pt modelId="{B99226BD-EF68-4595-81C9-A0F53EF163B4}" type="pres">
      <dgm:prSet presAssocID="{88FDB6DA-D858-4C46-BEB1-8264345C36F4}" presName="rect3" presStyleLbl="alignAcc1" presStyleIdx="2" presStyleCnt="3"/>
      <dgm:spPr/>
    </dgm:pt>
    <dgm:pt modelId="{5A57DB77-1359-47F4-A309-0AD2B9E1221B}" type="pres">
      <dgm:prSet presAssocID="{2CD3C024-4A57-45B4-B054-2FA9499A2537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8E23D050-EF5C-43B6-8168-D02C9233ED4D}" type="pres">
      <dgm:prSet presAssocID="{DFE23352-CAD8-4167-A032-7C09D0A432C9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7F3DD8DE-B92F-4E86-8EFC-11A21DF76B50}" type="pres">
      <dgm:prSet presAssocID="{88FDB6DA-D858-4C46-BEB1-8264345C36F4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62AC649A-0501-450D-8E02-B9CE82043A40}" srcId="{290BB8B7-89E7-408A-95BF-00BD77FB493E}" destId="{2CD3C024-4A57-45B4-B054-2FA9499A2537}" srcOrd="0" destOrd="0" parTransId="{905959CF-8359-459C-A7F2-DC0E8E466FB7}" sibTransId="{BE40932D-9551-40D9-8792-E9B6174CA42E}"/>
    <dgm:cxn modelId="{BC54DC87-7E97-422C-9822-377EF696F7C4}" srcId="{290BB8B7-89E7-408A-95BF-00BD77FB493E}" destId="{DFE23352-CAD8-4167-A032-7C09D0A432C9}" srcOrd="1" destOrd="0" parTransId="{4CC6A23D-CA4D-421F-941A-55EC8D83D637}" sibTransId="{DD30AEB2-F425-4D94-9601-892D18D827EB}"/>
    <dgm:cxn modelId="{547E4F89-4652-4D6B-AFB2-5EC47C29A613}" type="presOf" srcId="{290BB8B7-89E7-408A-95BF-00BD77FB493E}" destId="{8122537D-4C58-46AB-98D1-D8E4AE7A0B53}" srcOrd="0" destOrd="0" presId="urn:microsoft.com/office/officeart/2005/8/layout/target3"/>
    <dgm:cxn modelId="{A23433A2-6BAB-4103-A98E-CCD773866369}" srcId="{290BB8B7-89E7-408A-95BF-00BD77FB493E}" destId="{88FDB6DA-D858-4C46-BEB1-8264345C36F4}" srcOrd="2" destOrd="0" parTransId="{7F154412-65D3-4230-953A-AC8F892EAACF}" sibTransId="{15CF3D34-42D8-445E-B948-12B8AD289BBB}"/>
    <dgm:cxn modelId="{67FF82F3-91E6-433A-8AA2-E1C4C6C77FED}" type="presOf" srcId="{2CD3C024-4A57-45B4-B054-2FA9499A2537}" destId="{5A57DB77-1359-47F4-A309-0AD2B9E1221B}" srcOrd="1" destOrd="0" presId="urn:microsoft.com/office/officeart/2005/8/layout/target3"/>
    <dgm:cxn modelId="{F9A9CF41-B219-48C2-A769-51BE134FC653}" type="presOf" srcId="{DFE23352-CAD8-4167-A032-7C09D0A432C9}" destId="{13F36E15-72D2-4BF6-B787-0D183A99B3D9}" srcOrd="0" destOrd="0" presId="urn:microsoft.com/office/officeart/2005/8/layout/target3"/>
    <dgm:cxn modelId="{8E343F18-8BBC-4B6D-852C-411ECC8CB226}" type="presOf" srcId="{88FDB6DA-D858-4C46-BEB1-8264345C36F4}" destId="{B99226BD-EF68-4595-81C9-A0F53EF163B4}" srcOrd="0" destOrd="0" presId="urn:microsoft.com/office/officeart/2005/8/layout/target3"/>
    <dgm:cxn modelId="{0204A206-8B8B-4909-B760-5685D0E310CB}" type="presOf" srcId="{DFE23352-CAD8-4167-A032-7C09D0A432C9}" destId="{8E23D050-EF5C-43B6-8168-D02C9233ED4D}" srcOrd="1" destOrd="0" presId="urn:microsoft.com/office/officeart/2005/8/layout/target3"/>
    <dgm:cxn modelId="{D54B679C-C169-4E9D-81E4-EB944382C4C3}" type="presOf" srcId="{2CD3C024-4A57-45B4-B054-2FA9499A2537}" destId="{9B548EEB-D7C0-45EC-ACE1-92F7C85285C0}" srcOrd="0" destOrd="0" presId="urn:microsoft.com/office/officeart/2005/8/layout/target3"/>
    <dgm:cxn modelId="{8A12664F-89E5-49FB-93DC-3B64814426D8}" type="presOf" srcId="{88FDB6DA-D858-4C46-BEB1-8264345C36F4}" destId="{7F3DD8DE-B92F-4E86-8EFC-11A21DF76B50}" srcOrd="1" destOrd="0" presId="urn:microsoft.com/office/officeart/2005/8/layout/target3"/>
    <dgm:cxn modelId="{748D9F46-6219-4F41-BE4B-974E589409F3}" type="presParOf" srcId="{8122537D-4C58-46AB-98D1-D8E4AE7A0B53}" destId="{92BE6EB8-C1A6-4464-B004-739C27492E8C}" srcOrd="0" destOrd="0" presId="urn:microsoft.com/office/officeart/2005/8/layout/target3"/>
    <dgm:cxn modelId="{EAFC623B-C460-4F08-BE6D-A058BA720215}" type="presParOf" srcId="{8122537D-4C58-46AB-98D1-D8E4AE7A0B53}" destId="{428749A4-6AC2-4FFD-98B9-F085AFDD1273}" srcOrd="1" destOrd="0" presId="urn:microsoft.com/office/officeart/2005/8/layout/target3"/>
    <dgm:cxn modelId="{D3BE894C-56A2-4A62-A43A-FE354F6F6867}" type="presParOf" srcId="{8122537D-4C58-46AB-98D1-D8E4AE7A0B53}" destId="{9B548EEB-D7C0-45EC-ACE1-92F7C85285C0}" srcOrd="2" destOrd="0" presId="urn:microsoft.com/office/officeart/2005/8/layout/target3"/>
    <dgm:cxn modelId="{3E616C3D-140F-49B5-A93E-C55DCD549126}" type="presParOf" srcId="{8122537D-4C58-46AB-98D1-D8E4AE7A0B53}" destId="{96DBBF9D-33DF-461D-B634-05E7E2106EA3}" srcOrd="3" destOrd="0" presId="urn:microsoft.com/office/officeart/2005/8/layout/target3"/>
    <dgm:cxn modelId="{8B158E76-CC54-44B9-B485-67612FEBE64A}" type="presParOf" srcId="{8122537D-4C58-46AB-98D1-D8E4AE7A0B53}" destId="{B09502C9-F176-4527-8070-F5D65055F904}" srcOrd="4" destOrd="0" presId="urn:microsoft.com/office/officeart/2005/8/layout/target3"/>
    <dgm:cxn modelId="{4A219BE7-B011-427D-93E8-21B615476463}" type="presParOf" srcId="{8122537D-4C58-46AB-98D1-D8E4AE7A0B53}" destId="{13F36E15-72D2-4BF6-B787-0D183A99B3D9}" srcOrd="5" destOrd="0" presId="urn:microsoft.com/office/officeart/2005/8/layout/target3"/>
    <dgm:cxn modelId="{AB5CE2E1-252B-431C-8C4F-DB238FBF1127}" type="presParOf" srcId="{8122537D-4C58-46AB-98D1-D8E4AE7A0B53}" destId="{DE84C3BD-F399-4B95-87F2-D446242AB63A}" srcOrd="6" destOrd="0" presId="urn:microsoft.com/office/officeart/2005/8/layout/target3"/>
    <dgm:cxn modelId="{BB922D9F-26AD-4FBD-8FFD-B1391F74A4BC}" type="presParOf" srcId="{8122537D-4C58-46AB-98D1-D8E4AE7A0B53}" destId="{44504AB7-7677-4839-A6E8-4EE0DEE2436B}" srcOrd="7" destOrd="0" presId="urn:microsoft.com/office/officeart/2005/8/layout/target3"/>
    <dgm:cxn modelId="{F13FB281-78DF-4DDF-978B-734E50197230}" type="presParOf" srcId="{8122537D-4C58-46AB-98D1-D8E4AE7A0B53}" destId="{B99226BD-EF68-4595-81C9-A0F53EF163B4}" srcOrd="8" destOrd="0" presId="urn:microsoft.com/office/officeart/2005/8/layout/target3"/>
    <dgm:cxn modelId="{E53EB1D4-E202-4437-BA2C-F48A9262D82B}" type="presParOf" srcId="{8122537D-4C58-46AB-98D1-D8E4AE7A0B53}" destId="{5A57DB77-1359-47F4-A309-0AD2B9E1221B}" srcOrd="9" destOrd="0" presId="urn:microsoft.com/office/officeart/2005/8/layout/target3"/>
    <dgm:cxn modelId="{2A901B43-0981-4C54-BB89-C802162325AE}" type="presParOf" srcId="{8122537D-4C58-46AB-98D1-D8E4AE7A0B53}" destId="{8E23D050-EF5C-43B6-8168-D02C9233ED4D}" srcOrd="10" destOrd="0" presId="urn:microsoft.com/office/officeart/2005/8/layout/target3"/>
    <dgm:cxn modelId="{6C5113D8-97D5-436B-ABDA-D7BCC4E65157}" type="presParOf" srcId="{8122537D-4C58-46AB-98D1-D8E4AE7A0B53}" destId="{7F3DD8DE-B92F-4E86-8EFC-11A21DF76B50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FF7F76-1C87-4F37-8E80-D52018192363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Класс  Гидроидные</a:t>
          </a:r>
          <a:endParaRPr lang="ru-RU" sz="1100" kern="1200" dirty="0"/>
        </a:p>
      </dsp:txBody>
      <dsp:txXfrm rot="5400000">
        <a:off x="-245635" y="246082"/>
        <a:ext cx="1637567" cy="1146297"/>
      </dsp:txXfrm>
    </dsp:sp>
    <dsp:sp modelId="{19ED2247-6903-4869-BEEF-11A9DE9B1476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 </a:t>
          </a:r>
          <a:r>
            <a:rPr lang="ru-RU" sz="1000" b="0" i="0" kern="1200" dirty="0" smtClean="0"/>
            <a:t>Класс подразделяется на два подкласса: подкласс Гидроиды (</a:t>
          </a:r>
          <a:r>
            <a:rPr lang="ru-RU" sz="1000" b="0" i="0" kern="1200" dirty="0" err="1" smtClean="0"/>
            <a:t>Hydroidea</a:t>
          </a:r>
          <a:r>
            <a:rPr lang="ru-RU" sz="1000" b="0" i="0" kern="1200" dirty="0" smtClean="0"/>
            <a:t>) и подкласс Сифонофоры (</a:t>
          </a:r>
          <a:r>
            <a:rPr lang="ru-RU" sz="1000" b="0" i="0" kern="1200" dirty="0" err="1" smtClean="0"/>
            <a:t>Siphonophora</a:t>
          </a:r>
          <a:r>
            <a:rPr lang="ru-RU" sz="1000" b="0" i="0" kern="1200" dirty="0" smtClean="0"/>
            <a:t>).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</dsp:txBody>
      <dsp:txXfrm rot="5400000">
        <a:off x="4155739" y="-3008994"/>
        <a:ext cx="1064418" cy="7083302"/>
      </dsp:txXfrm>
    </dsp:sp>
    <dsp:sp modelId="{0573F239-6C33-4D0F-BC38-129596C4D848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Класс Сцифоидные</a:t>
          </a:r>
          <a:endParaRPr lang="ru-RU" sz="1100" kern="1200" dirty="0"/>
        </a:p>
      </dsp:txBody>
      <dsp:txXfrm rot="5400000">
        <a:off x="-245635" y="1689832"/>
        <a:ext cx="1637567" cy="1146297"/>
      </dsp:txXfrm>
    </dsp:sp>
    <dsp:sp modelId="{9E6AA34B-11B4-4616-A38C-AB2821D32CD8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Класс </a:t>
          </a:r>
          <a:r>
            <a:rPr lang="ru-RU" sz="1000" b="0" i="0" kern="1200" dirty="0" err="1" smtClean="0"/>
            <a:t>Сцифозоа</a:t>
          </a:r>
          <a:r>
            <a:rPr lang="ru-RU" sz="1000" b="0" i="0" kern="1200" dirty="0" smtClean="0"/>
            <a:t> - </a:t>
          </a:r>
          <a:r>
            <a:rPr lang="en-US" sz="1000" b="0" i="0" kern="1200" dirty="0" err="1" smtClean="0"/>
            <a:t>Scyphozoa</a:t>
          </a:r>
          <a:r>
            <a:rPr lang="en-US" sz="1000" b="0" i="0" kern="1200" dirty="0" smtClean="0"/>
            <a:t> </a:t>
          </a:r>
          <a:r>
            <a:rPr lang="ru-RU" sz="1000" b="0" i="0" kern="1200" dirty="0" smtClean="0"/>
            <a:t>разделяют на два отряда: 1) </a:t>
          </a:r>
          <a:r>
            <a:rPr lang="ru-RU" sz="1000" b="0" i="0" kern="1200" dirty="0" err="1" smtClean="0"/>
            <a:t>сцифополипы</a:t>
          </a:r>
          <a:r>
            <a:rPr lang="ru-RU" sz="1000" b="0" i="0" kern="1200" dirty="0" smtClean="0"/>
            <a:t> (</a:t>
          </a:r>
          <a:r>
            <a:rPr lang="en-US" sz="1000" b="0" i="0" kern="1200" dirty="0" err="1" smtClean="0"/>
            <a:t>Scyphopolypi</a:t>
          </a:r>
          <a:r>
            <a:rPr lang="en-US" sz="1000" b="0" i="0" kern="1200" dirty="0" smtClean="0"/>
            <a:t>), </a:t>
          </a:r>
          <a:r>
            <a:rPr lang="ru-RU" sz="1000" b="0" i="0" kern="1200" dirty="0" smtClean="0"/>
            <a:t>или кораллы, или </a:t>
          </a:r>
          <a:r>
            <a:rPr lang="en-US" sz="1000" b="0" i="0" kern="1200" dirty="0" err="1" smtClean="0"/>
            <a:t>Anthozoa</a:t>
          </a:r>
          <a:r>
            <a:rPr lang="en-US" sz="1000" b="0" i="0" kern="1200" dirty="0" smtClean="0"/>
            <a:t>, </a:t>
          </a:r>
          <a:r>
            <a:rPr lang="ru-RU" sz="1000" b="0" i="0" kern="1200" dirty="0" smtClean="0"/>
            <a:t>устроенные по типу полипов и ведущие сидячий образ жизни, и 2) сцифомедузы (</a:t>
          </a:r>
          <a:r>
            <a:rPr lang="en-US" sz="1000" b="0" i="0" kern="1200" dirty="0" err="1" smtClean="0"/>
            <a:t>Scyphomedusae</a:t>
          </a:r>
          <a:r>
            <a:rPr lang="en-US" sz="1000" b="0" i="0" kern="1200" dirty="0" smtClean="0"/>
            <a:t>), </a:t>
          </a:r>
          <a:r>
            <a:rPr lang="ru-RU" sz="1000" b="0" i="0" kern="1200" dirty="0" smtClean="0"/>
            <a:t>или </a:t>
          </a:r>
          <a:r>
            <a:rPr lang="ru-RU" sz="1000" b="0" i="0" kern="1200" dirty="0" err="1" smtClean="0"/>
            <a:t>акалефы</a:t>
          </a:r>
          <a:r>
            <a:rPr lang="ru-RU" sz="1000" b="0" i="0" kern="1200" dirty="0" smtClean="0"/>
            <a:t> (</a:t>
          </a:r>
          <a:r>
            <a:rPr lang="en-US" sz="1000" b="0" i="0" kern="1200" dirty="0" err="1" smtClean="0"/>
            <a:t>Acalephae</a:t>
          </a:r>
          <a:r>
            <a:rPr lang="en-US" sz="1000" b="0" i="0" kern="1200" dirty="0" smtClean="0"/>
            <a:t>), </a:t>
          </a:r>
          <a:r>
            <a:rPr lang="ru-RU" sz="1000" b="0" i="0" kern="1200" dirty="0" smtClean="0"/>
            <a:t>или </a:t>
          </a:r>
          <a:r>
            <a:rPr lang="en-US" sz="1000" b="0" i="0" kern="1200" dirty="0" err="1" smtClean="0"/>
            <a:t>Acraspeda</a:t>
          </a:r>
          <a:r>
            <a:rPr lang="en-US" sz="1000" b="0" i="0" kern="1200" dirty="0" smtClean="0"/>
            <a:t>, </a:t>
          </a:r>
          <a:r>
            <a:rPr lang="ru-RU" sz="1000" b="0" i="0" kern="1200" dirty="0" smtClean="0"/>
            <a:t>устроенные по типу медуз и ведущие, за исключением одной группы (</a:t>
          </a:r>
          <a:r>
            <a:rPr lang="en-US" sz="1000" b="0" i="0" kern="1200" dirty="0" err="1" smtClean="0"/>
            <a:t>Lucernariae</a:t>
          </a:r>
          <a:r>
            <a:rPr lang="en-US" sz="1000" b="0" i="0" kern="1200" dirty="0" smtClean="0"/>
            <a:t>), </a:t>
          </a:r>
          <a:r>
            <a:rPr lang="ru-RU" sz="1000" b="0" i="0" kern="1200" dirty="0" smtClean="0"/>
            <a:t>свободноплавающий образ жизни. 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</dsp:txBody>
      <dsp:txXfrm rot="5400000">
        <a:off x="4155739" y="-1565244"/>
        <a:ext cx="1064418" cy="7083302"/>
      </dsp:txXfrm>
    </dsp:sp>
    <dsp:sp modelId="{03DBEE47-4515-43CF-BE2E-8B7511F3B728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Класс Коралловые полипы</a:t>
          </a:r>
          <a:endParaRPr lang="ru-RU" sz="1100" kern="1200" dirty="0"/>
        </a:p>
      </dsp:txBody>
      <dsp:txXfrm rot="5400000">
        <a:off x="-245635" y="3133582"/>
        <a:ext cx="1637567" cy="1146297"/>
      </dsp:txXfrm>
    </dsp:sp>
    <dsp:sp modelId="{6022C099-A571-4794-8FBA-0EECE943DD47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Коралловые полипы  - </a:t>
          </a:r>
          <a:r>
            <a:rPr lang="ru-RU" sz="1000" b="0" i="1" kern="1200" dirty="0" err="1" smtClean="0"/>
            <a:t>Anthozoa</a:t>
          </a:r>
          <a:r>
            <a:rPr lang="ru-RU" sz="1000" b="0" i="0" kern="1200" dirty="0" smtClean="0"/>
            <a:t> - представляют собой самую большую группу </a:t>
          </a:r>
          <a:r>
            <a:rPr lang="ru-RU" sz="1000" b="0" i="0" kern="1200" dirty="0" smtClean="0"/>
            <a:t>кишечнополостных. </a:t>
          </a:r>
          <a:r>
            <a:rPr lang="ru-RU" sz="1000" b="0" i="0" kern="1200" dirty="0" smtClean="0"/>
            <a:t>Все представители этого класса - обитатели морей и океанов. Характерная особенность коралловых полипов - наличие скелета, который может быть или известковым, или состоять из рогоподобного вещества и располагаться либо внутри тела, либо снаружи. 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BE6EB8-C1A6-4464-B004-739C27492E8C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48EEB-D7C0-45EC-ACE1-92F7C85285C0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Класс Гидроидные-2,8 </a:t>
          </a:r>
          <a:r>
            <a:rPr lang="ru-RU" sz="2700" kern="1200" dirty="0" err="1" smtClean="0"/>
            <a:t>тыс</a:t>
          </a:r>
          <a:r>
            <a:rPr lang="ru-RU" sz="2700" kern="1200" dirty="0" smtClean="0"/>
            <a:t> .видов животных  ведущих прикрепленный  и плавающий образ жизни</a:t>
          </a:r>
          <a:endParaRPr lang="ru-RU" sz="2700" kern="1200" dirty="0"/>
        </a:p>
      </dsp:txBody>
      <dsp:txXfrm>
        <a:off x="2262981" y="0"/>
        <a:ext cx="5966618" cy="1357791"/>
      </dsp:txXfrm>
    </dsp:sp>
    <dsp:sp modelId="{B09502C9-F176-4527-8070-F5D65055F904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F36E15-72D2-4BF6-B787-0D183A99B3D9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Класс Сцифоидные-200 видов, обитающие только в морях</a:t>
          </a:r>
          <a:endParaRPr lang="ru-RU" sz="2700" kern="1200" dirty="0"/>
        </a:p>
      </dsp:txBody>
      <dsp:txXfrm>
        <a:off x="2262981" y="1357791"/>
        <a:ext cx="5966618" cy="1357787"/>
      </dsp:txXfrm>
    </dsp:sp>
    <dsp:sp modelId="{44504AB7-7677-4839-A6E8-4EE0DEE2436B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9226BD-EF68-4595-81C9-A0F53EF163B4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Класс Коралловые </a:t>
          </a:r>
          <a:r>
            <a:rPr lang="ru-RU" sz="2700" kern="1200" dirty="0" err="1" smtClean="0"/>
            <a:t>полипы-около</a:t>
          </a:r>
          <a:r>
            <a:rPr lang="ru-RU" sz="2700" kern="1200" dirty="0" smtClean="0"/>
            <a:t> 6 тысяч видов, ведущих исключительно сидячий образ жизни</a:t>
          </a:r>
          <a:endParaRPr lang="ru-RU" sz="2700" kern="1200" dirty="0"/>
        </a:p>
      </dsp:txBody>
      <dsp:txXfrm>
        <a:off x="2262981" y="2715579"/>
        <a:ext cx="5966618" cy="1357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07B13-7146-46CE-A8FD-5BE1613D7179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575D7-72FF-473C-9C1D-1A6A1B569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575D7-72FF-473C-9C1D-1A6A1B569BC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E6F90-FFF1-48FE-8851-13B9B85AED8C}" type="datetime1">
              <a:rPr lang="ru-RU" smtClean="0"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15AB-1607-42F9-91A8-5CCD95CD51F9}" type="datetime1">
              <a:rPr lang="ru-RU" smtClean="0"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C77D-1FFA-4DD1-9E90-5786DE00C4DC}" type="datetime1">
              <a:rPr lang="ru-RU" smtClean="0"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3044-35CD-4E05-B8E5-C8D1B1FE4A19}" type="datetime1">
              <a:rPr lang="ru-RU" smtClean="0"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38B-2680-450B-86F4-030115FD4AFC}" type="datetime1">
              <a:rPr lang="ru-RU" smtClean="0"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2E18-E3E0-49C5-9215-71115708FEB2}" type="datetime1">
              <a:rPr lang="ru-RU" smtClean="0"/>
              <a:t>11.06.2013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11A2-B866-41AD-B7CA-D06B1DD961AE}" type="datetime1">
              <a:rPr lang="ru-RU" smtClean="0"/>
              <a:t>11.06.2013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35D6-69E4-41B2-85F1-DF63D3CDF77A}" type="datetime1">
              <a:rPr lang="ru-RU" smtClean="0"/>
              <a:t>11.06.2013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2B40-69A2-4701-BDDE-C8BC40E933DD}" type="datetime1">
              <a:rPr lang="ru-RU" smtClean="0"/>
              <a:t>11.06.2013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8B90-7331-4B1B-9483-1F708CFF26C7}" type="datetime1">
              <a:rPr lang="ru-RU" smtClean="0"/>
              <a:t>11.06.2013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9793-7690-4FD0-841F-DAD4A383F897}" type="datetime1">
              <a:rPr lang="ru-RU" smtClean="0"/>
              <a:t>11.06.2013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11704-1E21-477A-B75F-3CF0BA97E5C7}" type="datetime1">
              <a:rPr lang="ru-RU" smtClean="0"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3DDB7-AD9A-4C7D-A12C-249B98C49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8%D1%88%D0%B5%D1%87%D0%BD%D0%BE%D0%BF%D0%BE%D0%BB%D0%BE%D1%81%D1%82%D0%BD%D1%8B%D0%B5" TargetMode="External"/><Relationship Id="rId2" Type="http://schemas.openxmlformats.org/officeDocument/2006/relationships/hyperlink" Target="http://dronisimo.chat.ru/homepage1/zo/kish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llkross.ru/Dikie-zhivotnie/Bespozvonochnie/Kishechnopolostnie-organizm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Многообразие кишечнополостных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Презентация к уроку биологии  по теме:  «Многообразие   кишечнополостных»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Работа </a:t>
            </a:r>
            <a:r>
              <a:rPr lang="ru-RU" dirty="0" err="1" smtClean="0"/>
              <a:t>Ахметвалиевой</a:t>
            </a:r>
            <a:r>
              <a:rPr lang="ru-RU" dirty="0" smtClean="0"/>
              <a:t> Н.М. ,учителя биологии и химии ГБОУ ООШ п.Приморский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Размножение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Для кишечнополостных характерно бесполое и половое размножение. Бесполое происходит почкованием. В летний период на теле полипа образуется выпячивание в виде </a:t>
            </a:r>
            <a:r>
              <a:rPr lang="ru-RU" dirty="0" err="1" smtClean="0"/>
              <a:t>почечки</a:t>
            </a:r>
            <a:r>
              <a:rPr lang="ru-RU" dirty="0" smtClean="0"/>
              <a:t>. Затем почка отделяется и падает на дно водоема, вырастая в новую особь. Половое размножение обычно наблюдается осенью. </a:t>
            </a:r>
            <a:r>
              <a:rPr lang="ru-RU" dirty="0" smtClean="0"/>
              <a:t>Различают </a:t>
            </a:r>
            <a:r>
              <a:rPr lang="ru-RU" dirty="0" smtClean="0"/>
              <a:t>раздельнополые виды и гермафродитные. Яйцеклетка </a:t>
            </a:r>
            <a:r>
              <a:rPr lang="ru-RU" dirty="0" smtClean="0"/>
              <a:t>развивается </a:t>
            </a:r>
            <a:r>
              <a:rPr lang="ru-RU" dirty="0" smtClean="0"/>
              <a:t>в эктодерме ближе к подошве, а сперматозоиды - недалеко от ротового отверстия. Созревшие сперматозоиды попадают в воду и встречаются с яйцеклеткой. Оплодотворенная яйцеклетка покрывается толстой оболочкой, тело гидры разрушается, а зигота опускается на дно и вновь начинает делиться только при наличии тепла, весной, образуя новую особь.</a:t>
            </a:r>
          </a:p>
          <a:p>
            <a:r>
              <a:rPr lang="ru-RU" dirty="0" smtClean="0"/>
              <a:t>Для многих кишечнополостных характерно </a:t>
            </a:r>
            <a:r>
              <a:rPr lang="ru-RU" i="1" dirty="0" smtClean="0"/>
              <a:t>чередование </a:t>
            </a:r>
            <a:r>
              <a:rPr lang="ru-RU" i="1" dirty="0" smtClean="0"/>
              <a:t>поколений</a:t>
            </a:r>
            <a:r>
              <a:rPr lang="ru-RU" i="1" dirty="0" smtClean="0"/>
              <a:t>.</a:t>
            </a:r>
            <a:r>
              <a:rPr lang="ru-RU" dirty="0" smtClean="0"/>
              <a:t> Полипы размножаются почкованием и дают начало как полипам, так и медузам. Медузы размножаются половым путем. Из оплодотворенных яиц образуются личинки -</a:t>
            </a:r>
            <a:r>
              <a:rPr lang="ru-RU" b="1" dirty="0" smtClean="0"/>
              <a:t> </a:t>
            </a:r>
            <a:r>
              <a:rPr lang="ru-RU" b="1" dirty="0" err="1" smtClean="0"/>
              <a:t>планулы</a:t>
            </a:r>
            <a:r>
              <a:rPr lang="ru-RU" b="1" dirty="0" smtClean="0"/>
              <a:t>,</a:t>
            </a:r>
            <a:r>
              <a:rPr lang="ru-RU" dirty="0" smtClean="0"/>
              <a:t> покрытые ресничками. Они прикрепляются к субстрату и дают начало новому поколению полипов.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Значение для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«Белые водоросли» (колонии полипов родов </a:t>
            </a:r>
            <a:r>
              <a:rPr lang="ru-RU" dirty="0" err="1" smtClean="0"/>
              <a:t>Hydrallmania</a:t>
            </a:r>
            <a:r>
              <a:rPr lang="ru-RU" dirty="0" smtClean="0"/>
              <a:t> и </a:t>
            </a:r>
            <a:r>
              <a:rPr lang="ru-RU" dirty="0" err="1" smtClean="0"/>
              <a:t>Sertullaria</a:t>
            </a:r>
            <a:r>
              <a:rPr lang="ru-RU" dirty="0" smtClean="0"/>
              <a:t>) ранее использовались в качестве декоративных украшений, пока популяции этих гидроидов не стали катастрофически сокращаться. Некоторые гидроидные используются в качестве лабораторных животных: классическим примером является полипы рода </a:t>
            </a:r>
            <a:r>
              <a:rPr lang="ru-RU" dirty="0" err="1" smtClean="0"/>
              <a:t>Hydra</a:t>
            </a:r>
            <a:r>
              <a:rPr lang="ru-RU" dirty="0" smtClean="0"/>
              <a:t>, что наряду с научными исследованиями, используются в школьном обучении во многих странах мира</a:t>
            </a:r>
            <a:endParaRPr lang="ru-RU" dirty="0"/>
          </a:p>
        </p:txBody>
      </p:sp>
      <p:pic>
        <p:nvPicPr>
          <p:cNvPr id="3074" name="Picture 2" descr="C:\Users\ученик_16\Desktop\беб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368152" cy="1207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96752"/>
            <a:ext cx="8064896" cy="52629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dirty="0" smtClean="0"/>
              <a:t> Из </a:t>
            </a:r>
            <a:r>
              <a:rPr lang="ru-RU" sz="2800" dirty="0" smtClean="0"/>
              <a:t>коралловых образований в мире нет равных Большому Барьерному рифу. Он тянется вдоль северо-восточного побережья Австралии на 2027 км. Площадь, занимаемая известковыми отложениями кораллов, превышает 200 тыс. км2. Грандиозные коралловые постройки возвышаются над морем также близ острова </a:t>
            </a:r>
            <a:r>
              <a:rPr lang="ru-RU" sz="2800" dirty="0" err="1" smtClean="0"/>
              <a:t>Туа-моту</a:t>
            </a:r>
            <a:r>
              <a:rPr lang="ru-RU" sz="2800" dirty="0" smtClean="0"/>
              <a:t>, в районе </a:t>
            </a:r>
            <a:r>
              <a:rPr lang="ru-RU" sz="2800" dirty="0" err="1" smtClean="0"/>
              <a:t>Сандвичевых</a:t>
            </a:r>
            <a:r>
              <a:rPr lang="ru-RU" sz="2800" dirty="0" smtClean="0"/>
              <a:t> островов в Тихом океане, в Индийском океане ближе к Африканскому континенту, в Красном море и, конечно же, в Вест-Индии.</a:t>
            </a: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Удивительные строители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0016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Все они - плоды жизнедеятельности многих миллионов поколений кораллов в течение нескольких геологических эпох. Кораллы, быть может, единственные живые организмы на Земле, которые после смерти оставляют величественные памятники природы. В среднем ежегодно коралловые постройки подрастают на 1,5 см. Но истории известен случай, когда за 64 года на затонувшем у берегов Америки корабле выросло 5 м известковых образований, т. е. в среднем по 8 см в год.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 загадочный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0722" name="Picture 2" descr="C:\Users\ученик_16\Desktop\imgpreview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1857375" cy="1952625"/>
          </a:xfrm>
          <a:prstGeom prst="rect">
            <a:avLst/>
          </a:prstGeom>
          <a:noFill/>
        </p:spPr>
      </p:pic>
      <p:pic>
        <p:nvPicPr>
          <p:cNvPr id="30723" name="Picture 3" descr="C:\Users\ученик_16\Desktop\imgpreview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852936"/>
            <a:ext cx="2333625" cy="1552575"/>
          </a:xfrm>
          <a:prstGeom prst="rect">
            <a:avLst/>
          </a:prstGeom>
          <a:noFill/>
        </p:spPr>
      </p:pic>
      <p:pic>
        <p:nvPicPr>
          <p:cNvPr id="30724" name="Picture 4" descr="C:\Users\ученик_16\Desktop\cte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356992"/>
            <a:ext cx="4394224" cy="2940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Волшебная подводная страна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ученик_16\Desktop\imgpreview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2200276" cy="1647825"/>
          </a:xfrm>
          <a:prstGeom prst="rect">
            <a:avLst/>
          </a:prstGeom>
          <a:noFill/>
        </p:spPr>
      </p:pic>
      <p:pic>
        <p:nvPicPr>
          <p:cNvPr id="31747" name="Picture 3" descr="C:\Users\ученик_16\Desktop\imgpreview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772816"/>
            <a:ext cx="2200275" cy="1647825"/>
          </a:xfrm>
          <a:prstGeom prst="rect">
            <a:avLst/>
          </a:prstGeom>
          <a:noFill/>
        </p:spPr>
      </p:pic>
      <p:pic>
        <p:nvPicPr>
          <p:cNvPr id="31748" name="Picture 4" descr="C:\Users\ученик_16\Desktop\imgpreview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772816"/>
            <a:ext cx="2200275" cy="1647825"/>
          </a:xfrm>
          <a:prstGeom prst="rect">
            <a:avLst/>
          </a:prstGeom>
          <a:noFill/>
        </p:spPr>
      </p:pic>
      <p:pic>
        <p:nvPicPr>
          <p:cNvPr id="31749" name="Picture 5" descr="C:\Users\ученик_16\Desktop\imgpreview (1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221088"/>
            <a:ext cx="2200275" cy="1647825"/>
          </a:xfrm>
          <a:prstGeom prst="rect">
            <a:avLst/>
          </a:prstGeom>
          <a:noFill/>
        </p:spPr>
      </p:pic>
      <p:pic>
        <p:nvPicPr>
          <p:cNvPr id="31750" name="Picture 6" descr="C:\Users\ученик_16\Desktop\imgpreview (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293096"/>
            <a:ext cx="2200275" cy="1647825"/>
          </a:xfrm>
          <a:prstGeom prst="rect">
            <a:avLst/>
          </a:prstGeom>
          <a:noFill/>
        </p:spPr>
      </p:pic>
      <p:pic>
        <p:nvPicPr>
          <p:cNvPr id="31751" name="Picture 7" descr="C:\Users\ученик_16\Desktop\imgpreview (9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365104"/>
            <a:ext cx="2333625" cy="155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Вопросы для обсуждения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•</a:t>
            </a:r>
            <a:r>
              <a:rPr lang="ru-RU" dirty="0" smtClean="0"/>
              <a:t>	Ответьте на вопросы.</a:t>
            </a:r>
          </a:p>
          <a:p>
            <a:pPr lvl="0"/>
            <a:r>
              <a:rPr lang="ru-RU" dirty="0" smtClean="0"/>
              <a:t>Какие прогрессивные изменения произошли у кишечнополо­стных в ходе эволюции?</a:t>
            </a:r>
          </a:p>
          <a:p>
            <a:pPr lvl="0"/>
            <a:r>
              <a:rPr lang="ru-RU" dirty="0" smtClean="0"/>
              <a:t>Что значит прогрессивные изменения?</a:t>
            </a:r>
          </a:p>
          <a:p>
            <a:pPr lvl="0"/>
            <a:r>
              <a:rPr lang="ru-RU" dirty="0" smtClean="0"/>
              <a:t>Что значит относительный характер приспособленности?</a:t>
            </a:r>
          </a:p>
          <a:p>
            <a:pPr lvl="0"/>
            <a:r>
              <a:rPr lang="ru-RU" dirty="0" smtClean="0"/>
              <a:t>Что такое симбиоз?</a:t>
            </a:r>
          </a:p>
          <a:p>
            <a:pPr lvl="0"/>
            <a:r>
              <a:rPr lang="ru-RU" dirty="0" smtClean="0"/>
              <a:t>Опасно ли общение с кишечнополостными животными?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dirty="0" smtClean="0"/>
              <a:t>• Тест: (с выбором одного верного  ответа).</a:t>
            </a:r>
          </a:p>
          <a:p>
            <a:r>
              <a:rPr lang="ru-RU" dirty="0" smtClean="0"/>
              <a:t>1.	Среди перечисленных ниже групп животных найдите ту, в которую включены только кишечнополостные.</a:t>
            </a:r>
          </a:p>
          <a:p>
            <a:r>
              <a:rPr lang="ru-RU" dirty="0" smtClean="0"/>
              <a:t>А. Обыкновенная амеба, инфузория-туфелька, </a:t>
            </a:r>
            <a:r>
              <a:rPr lang="ru-RU" dirty="0" err="1" smtClean="0"/>
              <a:t>медуза-аурелия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Б. Пресноводная гидра, </a:t>
            </a:r>
            <a:r>
              <a:rPr lang="ru-RU" dirty="0" err="1" smtClean="0"/>
              <a:t>медуза-корнерот</a:t>
            </a:r>
            <a:r>
              <a:rPr lang="ru-RU" dirty="0" smtClean="0"/>
              <a:t>, красный коралл. </a:t>
            </a:r>
          </a:p>
          <a:p>
            <a:r>
              <a:rPr lang="ru-RU" dirty="0" smtClean="0"/>
              <a:t>В. Дизентерийная амеба, </a:t>
            </a:r>
            <a:r>
              <a:rPr lang="ru-RU" dirty="0" err="1" smtClean="0"/>
              <a:t>лучевик</a:t>
            </a:r>
            <a:r>
              <a:rPr lang="ru-RU" dirty="0" smtClean="0"/>
              <a:t>, фораминифера. </a:t>
            </a:r>
          </a:p>
          <a:p>
            <a:r>
              <a:rPr lang="ru-RU" dirty="0" smtClean="0"/>
              <a:t>Г. </a:t>
            </a:r>
            <a:r>
              <a:rPr lang="ru-RU" dirty="0" err="1" smtClean="0"/>
              <a:t>Лямблия</a:t>
            </a:r>
            <a:r>
              <a:rPr lang="ru-RU" dirty="0" smtClean="0"/>
              <a:t>, зеленая эвглена, </a:t>
            </a:r>
            <a:r>
              <a:rPr lang="ru-RU" dirty="0" err="1" smtClean="0"/>
              <a:t>сувойка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	У какого животного клетка утратила свою самостоятельность и представляет собой составную часть целостного организма?</a:t>
            </a:r>
          </a:p>
          <a:p>
            <a:r>
              <a:rPr lang="ru-RU" dirty="0" smtClean="0"/>
              <a:t>А. У пресноводной гидры.</a:t>
            </a:r>
          </a:p>
          <a:p>
            <a:r>
              <a:rPr lang="ru-RU" dirty="0" smtClean="0"/>
              <a:t> Б. У зеленой эвглены.</a:t>
            </a:r>
          </a:p>
          <a:p>
            <a:r>
              <a:rPr lang="ru-RU" dirty="0" smtClean="0"/>
              <a:t> В. У обыкновенной амебы. </a:t>
            </a:r>
          </a:p>
          <a:p>
            <a:r>
              <a:rPr lang="ru-RU" dirty="0" smtClean="0"/>
              <a:t>Г. У фораминиферы.</a:t>
            </a:r>
          </a:p>
          <a:p>
            <a:r>
              <a:rPr lang="ru-RU" dirty="0" smtClean="0"/>
              <a:t>3.	Клетки в теле кишечнополостных</a:t>
            </a:r>
            <a:br>
              <a:rPr lang="ru-RU" dirty="0" smtClean="0"/>
            </a:br>
            <a:r>
              <a:rPr lang="ru-RU" dirty="0" smtClean="0"/>
              <a:t>А. расположены беспорядочно;</a:t>
            </a:r>
          </a:p>
          <a:p>
            <a:r>
              <a:rPr lang="ru-RU" dirty="0" smtClean="0"/>
              <a:t>Б. образуют один слой;</a:t>
            </a:r>
          </a:p>
          <a:p>
            <a:r>
              <a:rPr lang="ru-RU" dirty="0" smtClean="0"/>
              <a:t>В. образуют два слоя;</a:t>
            </a:r>
          </a:p>
          <a:p>
            <a:r>
              <a:rPr lang="ru-RU" dirty="0" smtClean="0"/>
              <a:t>Г. располагаются в три слоя.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20840"/>
            <a:ext cx="6696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4.Используются как источник извести ,строительный материал для постройки морских сооружений</a:t>
            </a:r>
          </a:p>
          <a:p>
            <a:r>
              <a:rPr lang="ru-RU" sz="2400" dirty="0" smtClean="0"/>
              <a:t>А.Гидра пресноводная</a:t>
            </a:r>
          </a:p>
          <a:p>
            <a:r>
              <a:rPr lang="ru-RU" sz="2400" dirty="0" smtClean="0"/>
              <a:t>Б.Кораллы</a:t>
            </a:r>
          </a:p>
          <a:p>
            <a:r>
              <a:rPr lang="ru-RU" sz="2400" dirty="0" smtClean="0"/>
              <a:t>В.Медуза</a:t>
            </a:r>
          </a:p>
          <a:p>
            <a:r>
              <a:rPr lang="ru-RU" sz="2400" dirty="0" smtClean="0"/>
              <a:t>Г.Губка</a:t>
            </a:r>
          </a:p>
          <a:p>
            <a:r>
              <a:rPr lang="ru-RU" sz="2400" dirty="0" smtClean="0"/>
              <a:t>5.Самые большие кишечнополостные</a:t>
            </a:r>
          </a:p>
          <a:p>
            <a:r>
              <a:rPr lang="ru-RU" sz="2400" dirty="0" smtClean="0"/>
              <a:t>А.Гидра пресноводная</a:t>
            </a:r>
          </a:p>
          <a:p>
            <a:r>
              <a:rPr lang="ru-RU" sz="2400" dirty="0" smtClean="0"/>
              <a:t>Б.Медуза</a:t>
            </a:r>
          </a:p>
          <a:p>
            <a:r>
              <a:rPr lang="ru-RU" sz="2400" dirty="0" smtClean="0"/>
              <a:t>В.Актиния</a:t>
            </a:r>
          </a:p>
          <a:p>
            <a:r>
              <a:rPr lang="ru-RU" sz="2400" dirty="0" smtClean="0"/>
              <a:t>Г.Морские перья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Ответы: 1-Б,2-А,3-В,4-Б,5-Б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Общая характеристика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Кишечнополостные </a:t>
            </a:r>
            <a:r>
              <a:rPr lang="ru-RU" dirty="0" smtClean="0"/>
              <a:t>- очень древняя группа примитивных </a:t>
            </a:r>
            <a:r>
              <a:rPr lang="ru-RU" dirty="0" err="1" smtClean="0"/>
              <a:t>двуслойных</a:t>
            </a:r>
            <a:r>
              <a:rPr lang="ru-RU" dirty="0" smtClean="0"/>
              <a:t> животных, насчитывающая около 9000 видов. Их изучение имеет большое значение для понимания эволюции, некоторые виды представляют интерес для медицины. Кишечнополостные ведут исключительно водный образ жизни. Обитают в морских и пресных водоемах. Для большинства видов характерна радиально-осевая симметрия тела. Этот тип симметрии характерен для животных, ведущих сидячий или малоподвижный образ жизни. В наиболее простом случае тело кишечнополостных имеет вид мешка, отверстие которого окружено венчиком щупалец. Полость мешка называют </a:t>
            </a:r>
            <a:r>
              <a:rPr lang="ru-RU" dirty="0" err="1" smtClean="0"/>
              <a:t>гастральной</a:t>
            </a:r>
            <a:r>
              <a:rPr lang="ru-RU" dirty="0" smtClean="0"/>
              <a:t>. Такое строение имеют сидячие формы - полипы. Свободноживущие формы имеют более уплощенное тело, их называют медузами.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hlinkClick r:id="rId2"/>
              </a:rPr>
              <a:t>1.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dronisimo.chat.ru/homepage1/zo/kish.htm</a:t>
            </a:r>
            <a:endParaRPr lang="ru-RU" dirty="0" smtClean="0"/>
          </a:p>
          <a:p>
            <a:r>
              <a:rPr lang="ru-RU" b="1" dirty="0" smtClean="0">
                <a:hlinkClick r:id="rId3"/>
              </a:rPr>
              <a:t>2.Кишечнополостные</a:t>
            </a:r>
            <a:r>
              <a:rPr lang="ru-RU" dirty="0" smtClean="0">
                <a:hlinkClick r:id="rId3"/>
              </a:rPr>
              <a:t> — </a:t>
            </a:r>
            <a:r>
              <a:rPr lang="ru-RU" dirty="0" err="1" smtClean="0">
                <a:hlinkClick r:id="rId3"/>
              </a:rPr>
              <a:t>Википедия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ru.wikipedia.org/wiki/</a:t>
            </a:r>
            <a:r>
              <a:rPr lang="ru-RU" dirty="0" err="1" smtClean="0">
                <a:hlinkClick r:id="rId3"/>
              </a:rPr>
              <a:t>Кишечнополост</a:t>
            </a:r>
            <a:r>
              <a:rPr lang="ru-RU" dirty="0" smtClean="0">
                <a:hlinkClick r:id="rId3"/>
              </a:rPr>
              <a:t>...</a:t>
            </a:r>
            <a:endParaRPr lang="ru-RU" dirty="0" smtClean="0"/>
          </a:p>
          <a:p>
            <a:r>
              <a:rPr lang="ru-RU" dirty="0" smtClean="0"/>
              <a:t>3.Кишечнополостные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dic.academic.ru/dic.nsf/</a:t>
            </a:r>
            <a:r>
              <a:rPr lang="en-US" dirty="0" err="1" smtClean="0"/>
              <a:t>bse</a:t>
            </a:r>
            <a:r>
              <a:rPr lang="en-US" dirty="0" smtClean="0"/>
              <a:t>/95804/</a:t>
            </a:r>
            <a:r>
              <a:rPr lang="ru-RU" dirty="0" smtClean="0"/>
              <a:t>К</a:t>
            </a:r>
            <a:r>
              <a:rPr lang="ru-RU" dirty="0" smtClean="0"/>
              <a:t>..</a:t>
            </a:r>
          </a:p>
          <a:p>
            <a:r>
              <a:rPr lang="ru-RU" dirty="0" smtClean="0"/>
              <a:t>4.В.Б.Захаров,Н.И.Сонин </a:t>
            </a:r>
            <a:r>
              <a:rPr lang="ru-RU" dirty="0" err="1" smtClean="0"/>
              <a:t>Биология.Многообразие</a:t>
            </a:r>
            <a:r>
              <a:rPr lang="ru-RU" dirty="0" smtClean="0"/>
              <a:t> живых </a:t>
            </a:r>
            <a:r>
              <a:rPr lang="ru-RU" dirty="0" err="1" smtClean="0"/>
              <a:t>организмов.М</a:t>
            </a:r>
            <a:r>
              <a:rPr lang="ru-RU" dirty="0" smtClean="0"/>
              <a:t>., «Дрофа»2010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Деление на полипов и медуз не систематическое, а чисто морфологическое. Часто один и тот же вид кишечнополостных на разных стадиях жизненного цикла может иметь строение то полипа, то медузы. На примере </a:t>
            </a:r>
            <a:r>
              <a:rPr lang="ru-RU" i="1" dirty="0" smtClean="0"/>
              <a:t>пресноводной гидры</a:t>
            </a:r>
            <a:r>
              <a:rPr lang="ru-RU" dirty="0" smtClean="0"/>
              <a:t> видны основные принципы организации кишечнополостных</a:t>
            </a:r>
          </a:p>
          <a:p>
            <a:r>
              <a:rPr lang="ru-RU" dirty="0" smtClean="0"/>
              <a:t>Общим признаком для всех представителей типа является </a:t>
            </a:r>
            <a:r>
              <a:rPr lang="ru-RU" dirty="0" err="1" smtClean="0"/>
              <a:t>двуслойность</a:t>
            </a:r>
            <a:r>
              <a:rPr lang="ru-RU" dirty="0" smtClean="0"/>
              <a:t>. Их тело состоит из эктодермы и энтодермы, между которыми располагается мезоглея. У гидры она имеет вид неклеточной опорной пластинки, у медуз более развита. Она богата водой и принимает студенистую форму, составляя большую часть тела.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Клетки тела кишечнополостных дифференцированы. В эктодерме имеются </a:t>
            </a:r>
            <a:r>
              <a:rPr lang="ru-RU" sz="2000" i="1" dirty="0" smtClean="0"/>
              <a:t>эпителиально-мускульные</a:t>
            </a:r>
            <a:r>
              <a:rPr lang="ru-RU" sz="2000" dirty="0" smtClean="0"/>
              <a:t> клетки, </a:t>
            </a:r>
            <a:r>
              <a:rPr lang="ru-RU" sz="2000" i="1" dirty="0" smtClean="0"/>
              <a:t>интерстициальные,</a:t>
            </a:r>
            <a:r>
              <a:rPr lang="ru-RU" sz="2000" dirty="0" smtClean="0"/>
              <a:t> или промежуточные, </a:t>
            </a:r>
            <a:r>
              <a:rPr lang="ru-RU" sz="2000" i="1" dirty="0" smtClean="0"/>
              <a:t>стрекательные, половые</a:t>
            </a:r>
            <a:r>
              <a:rPr lang="ru-RU" sz="2000" dirty="0" smtClean="0"/>
              <a:t> и </a:t>
            </a:r>
            <a:r>
              <a:rPr lang="ru-RU" sz="2000" i="1" dirty="0" smtClean="0"/>
              <a:t>нервные.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000" dirty="0" smtClean="0"/>
              <a:t>1. </a:t>
            </a:r>
            <a:r>
              <a:rPr lang="ru-RU" sz="3000" dirty="0" smtClean="0"/>
              <a:t>щупальца</a:t>
            </a:r>
          </a:p>
          <a:p>
            <a:r>
              <a:rPr lang="ru-RU" sz="3000" dirty="0" smtClean="0"/>
              <a:t>2</a:t>
            </a:r>
            <a:r>
              <a:rPr lang="ru-RU" sz="3000" dirty="0" smtClean="0"/>
              <a:t>. рот</a:t>
            </a:r>
          </a:p>
          <a:p>
            <a:r>
              <a:rPr lang="ru-RU" sz="3000" dirty="0" smtClean="0"/>
              <a:t>3. </a:t>
            </a:r>
            <a:r>
              <a:rPr lang="ru-RU" sz="3000" dirty="0" err="1" smtClean="0"/>
              <a:t>гастральная</a:t>
            </a:r>
            <a:r>
              <a:rPr lang="ru-RU" sz="3000" dirty="0" smtClean="0"/>
              <a:t> полость</a:t>
            </a:r>
          </a:p>
          <a:p>
            <a:r>
              <a:rPr lang="ru-RU" sz="3000" dirty="0" smtClean="0"/>
              <a:t>4. эктодерма</a:t>
            </a:r>
          </a:p>
          <a:p>
            <a:r>
              <a:rPr lang="ru-RU" sz="3000" dirty="0" smtClean="0"/>
              <a:t>5. мезоглея</a:t>
            </a:r>
          </a:p>
          <a:p>
            <a:r>
              <a:rPr lang="ru-RU" sz="3000" dirty="0" smtClean="0"/>
              <a:t>6. энтодерма</a:t>
            </a:r>
          </a:p>
          <a:p>
            <a:r>
              <a:rPr lang="ru-RU" sz="3000" dirty="0" smtClean="0"/>
              <a:t>7. отпочковывающаяся гидра</a:t>
            </a:r>
          </a:p>
          <a:p>
            <a:r>
              <a:rPr lang="ru-RU" sz="3000" dirty="0" smtClean="0"/>
              <a:t>8. яйцеклетки</a:t>
            </a:r>
          </a:p>
          <a:p>
            <a:r>
              <a:rPr lang="ru-RU" sz="3000" dirty="0" smtClean="0"/>
              <a:t>9. мужские половые клетки</a:t>
            </a:r>
          </a:p>
          <a:p>
            <a:endParaRPr lang="ru-RU" dirty="0"/>
          </a:p>
        </p:txBody>
      </p:sp>
      <p:pic>
        <p:nvPicPr>
          <p:cNvPr id="6147" name="Picture 3" descr="C:\Users\ученик_16\Desktop\k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384376" cy="420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Users\ученик_16\Desktop\imgpreview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260648"/>
            <a:ext cx="1591742" cy="1192084"/>
          </a:xfrm>
          <a:prstGeom prst="rect">
            <a:avLst/>
          </a:prstGeom>
          <a:noFill/>
        </p:spPr>
      </p:pic>
      <p:pic>
        <p:nvPicPr>
          <p:cNvPr id="1027" name="Picture 3" descr="C:\Users\ученик_16\Desktop\imgpreview (2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35888" y="0"/>
            <a:ext cx="1008112" cy="1530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_16\Desktop\imgpreview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56792"/>
            <a:ext cx="5904656" cy="42271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Сколько их?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 flipH="1">
            <a:off x="6556931" y="764704"/>
            <a:ext cx="2047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9 тысяч видов?</a:t>
            </a:r>
            <a:endParaRPr lang="ru-RU" sz="2000" dirty="0"/>
          </a:p>
        </p:txBody>
      </p:sp>
      <p:pic>
        <p:nvPicPr>
          <p:cNvPr id="1028" name="Picture 4" descr="C:\Users\ученик_16\Desktop\Ris12a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332657"/>
            <a:ext cx="2232248" cy="120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Размеры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до                                 Крупные </a:t>
            </a:r>
          </a:p>
          <a:p>
            <a:r>
              <a:rPr lang="ru-RU" dirty="0" smtClean="0"/>
              <a:t>                                                  кораллы-25 см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1мм-1м</a:t>
            </a:r>
            <a:endParaRPr lang="ru-RU" dirty="0"/>
          </a:p>
        </p:txBody>
      </p:sp>
      <p:pic>
        <p:nvPicPr>
          <p:cNvPr id="2050" name="Picture 2" descr="C:\Users\ученик_16\Desktop\imgpreview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1466851" cy="2419351"/>
          </a:xfrm>
          <a:prstGeom prst="rect">
            <a:avLst/>
          </a:prstGeom>
          <a:noFill/>
        </p:spPr>
      </p:pic>
      <p:pic>
        <p:nvPicPr>
          <p:cNvPr id="2052" name="Picture 4" descr="C:\Users\ученик_16\Desktop\imgpreview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501008"/>
            <a:ext cx="3461379" cy="2592288"/>
          </a:xfrm>
          <a:prstGeom prst="rect">
            <a:avLst/>
          </a:prstGeom>
          <a:noFill/>
        </p:spPr>
      </p:pic>
      <p:pic>
        <p:nvPicPr>
          <p:cNvPr id="2053" name="Picture 5" descr="C:\Users\ученик_16\Desktop\imgpreview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564904"/>
            <a:ext cx="2639756" cy="396773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75856" y="19168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30 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Места обитания</a:t>
            </a:r>
            <a:endParaRPr lang="ru-RU" dirty="0"/>
          </a:p>
        </p:txBody>
      </p:sp>
      <p:pic>
        <p:nvPicPr>
          <p:cNvPr id="4" name="Содержимое 3" descr="imgpreview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3739"/>
            <a:ext cx="8136904" cy="5115581"/>
          </a:xfrm>
        </p:spPr>
      </p:pic>
      <p:sp>
        <p:nvSpPr>
          <p:cNvPr id="5" name="TextBox 4"/>
          <p:cNvSpPr txBox="1"/>
          <p:nvPr/>
        </p:nvSpPr>
        <p:spPr>
          <a:xfrm flipH="1">
            <a:off x="1403648" y="1340768"/>
            <a:ext cx="615197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Пресная вода ,моря и океаны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Питание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Внутренняя полость в теле </a:t>
            </a:r>
            <a:r>
              <a:rPr lang="ru-RU" u="sng" dirty="0" smtClean="0">
                <a:hlinkClick r:id="rId2"/>
              </a:rPr>
              <a:t>кишечнополостных</a:t>
            </a:r>
            <a:r>
              <a:rPr lang="ru-RU" dirty="0" smtClean="0"/>
              <a:t> сообщается с поверхностью с помощью одного-единственного отверстия, служащего и для приема пищи, и для выброса ее </a:t>
            </a:r>
            <a:r>
              <a:rPr lang="ru-RU" dirty="0" err="1" smtClean="0"/>
              <a:t>непереваренных</a:t>
            </a:r>
            <a:r>
              <a:rPr lang="ru-RU" dirty="0" smtClean="0"/>
              <a:t> остатков. Это отверстие окружено многочисленными щупальцами, которые заманивают добычу, парализуют ее и затягивают внутрь.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</a:t>
            </a:r>
            <a:r>
              <a:rPr lang="ru-RU" dirty="0" smtClean="0"/>
              <a:t>ишечнополостные </a:t>
            </a:r>
            <a:r>
              <a:rPr lang="ru-RU" dirty="0" smtClean="0"/>
              <a:t>являются </a:t>
            </a:r>
            <a:r>
              <a:rPr lang="ru-RU" b="1" dirty="0" smtClean="0"/>
              <a:t>опасными хищниками</a:t>
            </a:r>
            <a:r>
              <a:rPr lang="ru-RU" dirty="0" smtClean="0"/>
              <a:t>; они питаются мелкой рыбой и ракообразными, а благодаря определенным </a:t>
            </a:r>
            <a:r>
              <a:rPr lang="ru-RU" b="1" dirty="0" smtClean="0"/>
              <a:t>особенностям в строении</a:t>
            </a:r>
            <a:r>
              <a:rPr lang="ru-RU" dirty="0" smtClean="0"/>
              <a:t> кишечнополостные удивительно легко прячутся на дне моря и внезапно возникают живым капканом в самых неожиданных местах.</a:t>
            </a:r>
            <a:endParaRPr lang="ru-RU" dirty="0"/>
          </a:p>
        </p:txBody>
      </p:sp>
      <p:pic>
        <p:nvPicPr>
          <p:cNvPr id="5122" name="Picture 2" descr="C:\Users\ученик_16\Desktop\cte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212976"/>
            <a:ext cx="1944215" cy="1123324"/>
          </a:xfrm>
          <a:prstGeom prst="rect">
            <a:avLst/>
          </a:prstGeom>
          <a:noFill/>
        </p:spPr>
      </p:pic>
      <p:pic>
        <p:nvPicPr>
          <p:cNvPr id="5123" name="Picture 3" descr="C:\Users\ученик_16\Desktop\cte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260649"/>
            <a:ext cx="1937094" cy="1296144"/>
          </a:xfrm>
          <a:prstGeom prst="rect">
            <a:avLst/>
          </a:prstGeom>
          <a:noFill/>
        </p:spPr>
      </p:pic>
      <p:pic>
        <p:nvPicPr>
          <p:cNvPr id="5124" name="Picture 4" descr="C:\Users\ученик_16\Desktop\cte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5373216"/>
            <a:ext cx="1008111" cy="674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713</Words>
  <Application>Microsoft Office PowerPoint</Application>
  <PresentationFormat>Экран (4:3)</PresentationFormat>
  <Paragraphs>100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Многообразие кишечнополостных</vt:lpstr>
      <vt:lpstr>Общая характеристика</vt:lpstr>
      <vt:lpstr>Слайд 3</vt:lpstr>
      <vt:lpstr>Клетки тела кишечнополостных дифференцированы. В эктодерме имеются эпителиально-мускульные клетки, интерстициальные, или промежуточные, стрекательные, половые и нервные.</vt:lpstr>
      <vt:lpstr>Классификация</vt:lpstr>
      <vt:lpstr>Сколько их?</vt:lpstr>
      <vt:lpstr>Размеры</vt:lpstr>
      <vt:lpstr>Места обитания</vt:lpstr>
      <vt:lpstr>Питание </vt:lpstr>
      <vt:lpstr>Размножение </vt:lpstr>
      <vt:lpstr>Значение для человека</vt:lpstr>
      <vt:lpstr>Удивительные строители</vt:lpstr>
      <vt:lpstr>Слайд 13</vt:lpstr>
      <vt:lpstr>Этот  загадочный мир</vt:lpstr>
      <vt:lpstr>Волшебная подводная страна</vt:lpstr>
      <vt:lpstr>Вопросы для обсуждения</vt:lpstr>
      <vt:lpstr>Тест</vt:lpstr>
      <vt:lpstr>Слайд 18</vt:lpstr>
      <vt:lpstr>Слайд 19</vt:lpstr>
      <vt:lpstr>Использованные 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кишечнополостных</dc:title>
  <dc:creator>ученик_16</dc:creator>
  <cp:lastModifiedBy>ученик_16</cp:lastModifiedBy>
  <cp:revision>35</cp:revision>
  <dcterms:created xsi:type="dcterms:W3CDTF">2013-06-09T19:25:11Z</dcterms:created>
  <dcterms:modified xsi:type="dcterms:W3CDTF">2013-06-11T10:02:07Z</dcterms:modified>
</cp:coreProperties>
</file>