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57" r:id="rId3"/>
    <p:sldId id="270" r:id="rId4"/>
    <p:sldId id="274" r:id="rId5"/>
    <p:sldId id="259" r:id="rId6"/>
    <p:sldId id="260" r:id="rId7"/>
    <p:sldId id="262" r:id="rId8"/>
    <p:sldId id="272" r:id="rId9"/>
    <p:sldId id="273" r:id="rId10"/>
    <p:sldId id="276" r:id="rId11"/>
    <p:sldId id="263" r:id="rId12"/>
    <p:sldId id="261" r:id="rId13"/>
    <p:sldId id="267" r:id="rId14"/>
    <p:sldId id="266" r:id="rId15"/>
    <p:sldId id="265" r:id="rId16"/>
    <p:sldId id="268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DF6CC0B-B722-4AE0-B89A-CA0E837D81DB}">
          <p14:sldIdLst>
            <p14:sldId id="256"/>
            <p14:sldId id="257"/>
            <p14:sldId id="270"/>
            <p14:sldId id="274"/>
            <p14:sldId id="259"/>
            <p14:sldId id="260"/>
            <p14:sldId id="262"/>
            <p14:sldId id="272"/>
            <p14:sldId id="273"/>
            <p14:sldId id="276"/>
            <p14:sldId id="263"/>
            <p14:sldId id="261"/>
            <p14:sldId id="267"/>
            <p14:sldId id="266"/>
            <p14:sldId id="265"/>
            <p14:sldId id="268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BB0FB-85EA-4767-9F7C-4BF3E67A9846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6192A8-11D1-4B62-AE11-CBD1EBFE4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262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E4A9B7-EC1A-430A-95B6-206FD7EC107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15FA2-20E1-41FC-8409-D1C96FE20834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3329F-91EB-45FD-9A13-90553726B2A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15FA2-20E1-41FC-8409-D1C96FE20834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3329F-91EB-45FD-9A13-90553726B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15FA2-20E1-41FC-8409-D1C96FE20834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3329F-91EB-45FD-9A13-90553726B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15FA2-20E1-41FC-8409-D1C96FE20834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3329F-91EB-45FD-9A13-90553726B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15FA2-20E1-41FC-8409-D1C96FE20834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3329F-91EB-45FD-9A13-90553726B2A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15FA2-20E1-41FC-8409-D1C96FE20834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3329F-91EB-45FD-9A13-90553726B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15FA2-20E1-41FC-8409-D1C96FE20834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3329F-91EB-45FD-9A13-90553726B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15FA2-20E1-41FC-8409-D1C96FE20834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3329F-91EB-45FD-9A13-90553726B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15FA2-20E1-41FC-8409-D1C96FE20834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3329F-91EB-45FD-9A13-90553726B2A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15FA2-20E1-41FC-8409-D1C96FE20834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3329F-91EB-45FD-9A13-90553726B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15FA2-20E1-41FC-8409-D1C96FE20834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3329F-91EB-45FD-9A13-90553726B2A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0815FA2-20E1-41FC-8409-D1C96FE20834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AF3329F-91EB-45FD-9A13-90553726B2A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980729"/>
            <a:ext cx="6982544" cy="261972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Урок математики </a:t>
            </a:r>
            <a:br>
              <a:rPr lang="ru-RU" sz="5400" dirty="0" smtClean="0"/>
            </a:br>
            <a:r>
              <a:rPr lang="ru-RU" sz="5400" dirty="0" smtClean="0"/>
              <a:t>в 1 классе по теме: «Число и цифра 0.»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5301208"/>
            <a:ext cx="6139408" cy="1008112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Подготовила: </a:t>
            </a:r>
            <a:r>
              <a:rPr lang="ru-RU" sz="2800" dirty="0" err="1" smtClean="0">
                <a:solidFill>
                  <a:schemeClr val="tx1"/>
                </a:solidFill>
              </a:rPr>
              <a:t>Кеваева</a:t>
            </a:r>
            <a:r>
              <a:rPr lang="ru-RU" sz="2800" dirty="0" smtClean="0">
                <a:solidFill>
                  <a:schemeClr val="tx1"/>
                </a:solidFill>
              </a:rPr>
              <a:t> Анна Юрьевна, учитель начальных классов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542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44824"/>
            <a:ext cx="6696744" cy="52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2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2205037"/>
          </a:xfrm>
        </p:spPr>
        <p:txBody>
          <a:bodyPr>
            <a:no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76657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Когда говорят?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412776"/>
            <a:ext cx="7651576" cy="5184576"/>
          </a:xfrm>
        </p:spPr>
        <p:txBody>
          <a:bodyPr>
            <a:noAutofit/>
          </a:bodyPr>
          <a:lstStyle/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Ноль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без палочки 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разг. шутл.) – о том, кто не имеет никакого влияния, значения.</a:t>
            </a:r>
          </a:p>
          <a:p>
            <a:pPr lvl="0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 нуля начинать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разг.) – на пустом месте, когда ничего ещё нет.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Ноль внимания 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разг.) – никакого внимания</a:t>
            </a:r>
          </a:p>
        </p:txBody>
      </p:sp>
    </p:spTree>
    <p:extLst>
      <p:ext uri="{BB962C8B-B14F-4D97-AF65-F5344CB8AC3E}">
        <p14:creationId xmlns:p14="http://schemas.microsoft.com/office/powerpoint/2010/main" val="224546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836712"/>
            <a:ext cx="7651576" cy="5544616"/>
          </a:xfrm>
        </p:spPr>
        <p:txBody>
          <a:bodyPr>
            <a:normAutofit fontScale="25000" lnSpcReduction="20000"/>
          </a:bodyPr>
          <a:lstStyle/>
          <a:p>
            <a:r>
              <a:rPr lang="ru-RU" sz="21600" b="1" dirty="0">
                <a:latin typeface="Times New Roman" pitchFamily="18" charset="0"/>
                <a:cs typeface="Times New Roman" pitchFamily="18" charset="0"/>
              </a:rPr>
              <a:t>Цифра вроде буквы О –</a:t>
            </a:r>
            <a:br>
              <a:rPr lang="ru-RU" sz="2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1600" b="1" dirty="0">
                <a:latin typeface="Times New Roman" pitchFamily="18" charset="0"/>
                <a:cs typeface="Times New Roman" pitchFamily="18" charset="0"/>
              </a:rPr>
              <a:t>Это ноль иль ничего.</a:t>
            </a:r>
            <a:br>
              <a:rPr lang="ru-RU" sz="2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1600" b="1" dirty="0">
                <a:latin typeface="Times New Roman" pitchFamily="18" charset="0"/>
                <a:cs typeface="Times New Roman" pitchFamily="18" charset="0"/>
              </a:rPr>
              <a:t>Круглый ноль такой хорошенький,</a:t>
            </a:r>
            <a:br>
              <a:rPr lang="ru-RU" sz="2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1600" b="1" dirty="0">
                <a:latin typeface="Times New Roman" pitchFamily="18" charset="0"/>
                <a:cs typeface="Times New Roman" pitchFamily="18" charset="0"/>
              </a:rPr>
              <a:t>Но не значит ничегошеньки!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6444208" y="3645024"/>
            <a:ext cx="7776864" cy="461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784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6029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810039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351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1070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605" y="0"/>
            <a:ext cx="812439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130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320"/>
            <a:ext cx="7674056" cy="639504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689" y="11043"/>
            <a:ext cx="8127311" cy="684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5798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Итог </a:t>
            </a:r>
            <a:r>
              <a:rPr lang="ru-RU" b="1" dirty="0" smtClean="0"/>
              <a:t>урока.</a:t>
            </a:r>
            <a:endParaRPr lang="ru-RU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243232"/>
          </a:xfrm>
        </p:spPr>
        <p:txBody>
          <a:bodyPr>
            <a:normAutofit fontScale="25000" lnSpcReduction="2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2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9200" dirty="0">
                <a:latin typeface="Times New Roman" pitchFamily="18" charset="0"/>
                <a:cs typeface="Times New Roman" pitchFamily="18" charset="0"/>
              </a:rPr>
              <a:t>каким числом познакомились на уроке?</a:t>
            </a:r>
            <a:br>
              <a:rPr lang="ru-RU" sz="19200" dirty="0">
                <a:latin typeface="Times New Roman" pitchFamily="18" charset="0"/>
                <a:cs typeface="Times New Roman" pitchFamily="18" charset="0"/>
              </a:rPr>
            </a:br>
            <a:r>
              <a:rPr lang="ru-RU" sz="19200" dirty="0">
                <a:latin typeface="Times New Roman" pitchFamily="18" charset="0"/>
                <a:cs typeface="Times New Roman" pitchFamily="18" charset="0"/>
              </a:rPr>
              <a:t>-Что показалось наиболее интересным</a:t>
            </a:r>
            <a:r>
              <a:rPr lang="ru-RU" sz="192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19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9200" dirty="0" smtClean="0">
                <a:latin typeface="Times New Roman" pitchFamily="18" charset="0"/>
                <a:cs typeface="Times New Roman" pitchFamily="18" charset="0"/>
              </a:rPr>
              <a:t>Оцените </a:t>
            </a:r>
            <a:r>
              <a:rPr lang="ru-RU" sz="19200" dirty="0">
                <a:latin typeface="Times New Roman" pitchFamily="18" charset="0"/>
                <a:cs typeface="Times New Roman" pitchFamily="18" charset="0"/>
              </a:rPr>
              <a:t>свою работу с помощью «Светофора»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71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764846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Спасибо за внимание!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86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208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«Кто быстрее»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1124744"/>
            <a:ext cx="6048672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11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12976"/>
            <a:ext cx="3816424" cy="35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359898"/>
            <a:ext cx="5004048" cy="515733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Три  яблока из сада</a:t>
            </a:r>
            <a:br>
              <a:rPr lang="ru-RU" b="1" dirty="0">
                <a:effectLst/>
              </a:rPr>
            </a:br>
            <a:r>
              <a:rPr lang="ru-RU" b="1" dirty="0">
                <a:effectLst/>
              </a:rPr>
              <a:t>Ежик притащил.</a:t>
            </a:r>
            <a:br>
              <a:rPr lang="ru-RU" b="1" dirty="0">
                <a:effectLst/>
              </a:rPr>
            </a:br>
            <a:r>
              <a:rPr lang="ru-RU" b="1" dirty="0">
                <a:effectLst/>
              </a:rPr>
              <a:t>Самое румяное</a:t>
            </a:r>
            <a:br>
              <a:rPr lang="ru-RU" b="1" dirty="0">
                <a:effectLst/>
              </a:rPr>
            </a:br>
            <a:r>
              <a:rPr lang="ru-RU" b="1" dirty="0">
                <a:effectLst/>
              </a:rPr>
              <a:t>Белке подарил.</a:t>
            </a:r>
            <a:br>
              <a:rPr lang="ru-RU" b="1" dirty="0">
                <a:effectLst/>
              </a:rPr>
            </a:br>
            <a:r>
              <a:rPr lang="ru-RU" b="1" dirty="0">
                <a:effectLst/>
              </a:rPr>
              <a:t>С радостью подарок</a:t>
            </a:r>
            <a:br>
              <a:rPr lang="ru-RU" b="1" dirty="0">
                <a:effectLst/>
              </a:rPr>
            </a:br>
            <a:r>
              <a:rPr lang="ru-RU" b="1" dirty="0">
                <a:effectLst/>
              </a:rPr>
              <a:t>Получила белка.</a:t>
            </a:r>
            <a:br>
              <a:rPr lang="ru-RU" b="1" dirty="0">
                <a:effectLst/>
              </a:rPr>
            </a:br>
            <a:r>
              <a:rPr lang="ru-RU" b="1" dirty="0">
                <a:effectLst/>
              </a:rPr>
              <a:t>Сосчитайте яблоки</a:t>
            </a:r>
            <a:br>
              <a:rPr lang="ru-RU" b="1" dirty="0">
                <a:effectLst/>
              </a:rPr>
            </a:br>
            <a:r>
              <a:rPr lang="ru-RU" b="1" dirty="0">
                <a:effectLst/>
              </a:rPr>
              <a:t>У ежа в тарелке!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5498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35880230e49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60123"/>
            <a:ext cx="6944638" cy="520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Логическая задача.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5445224"/>
            <a:ext cx="7498080" cy="803176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  Галя           Оля                </a:t>
            </a:r>
            <a:r>
              <a:rPr lang="ru-RU" sz="4000" b="1" dirty="0" smtClean="0"/>
              <a:t>Таня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21987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526" y="4509120"/>
            <a:ext cx="774834" cy="105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327" y="2876059"/>
            <a:ext cx="625761" cy="74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164" y="2876059"/>
            <a:ext cx="625761" cy="74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Игра </a:t>
            </a:r>
            <a:r>
              <a:rPr lang="ru-RU" dirty="0" smtClean="0">
                <a:effectLst/>
              </a:rPr>
              <a:t>«Сравни. Найди </a:t>
            </a:r>
            <a:r>
              <a:rPr lang="ru-RU" dirty="0">
                <a:effectLst/>
              </a:rPr>
              <a:t>ошибку»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628800"/>
            <a:ext cx="6984775" cy="489654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21600" b="1" dirty="0">
                <a:latin typeface="Times New Roman" pitchFamily="18" charset="0"/>
                <a:cs typeface="Times New Roman" pitchFamily="18" charset="0"/>
              </a:rPr>
              <a:t>5+1=6 </a:t>
            </a:r>
            <a:r>
              <a:rPr lang="en-US" sz="21600" b="1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1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1600" b="1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1600" b="1" dirty="0">
                <a:latin typeface="Times New Roman" pitchFamily="18" charset="0"/>
                <a:cs typeface="Times New Roman" pitchFamily="18" charset="0"/>
              </a:rPr>
              <a:t>7</a:t>
            </a:r>
            <a:endParaRPr lang="en-US" sz="2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1600" b="1" dirty="0" smtClean="0">
                <a:latin typeface="Times New Roman" pitchFamily="18" charset="0"/>
                <a:cs typeface="Times New Roman" pitchFamily="18" charset="0"/>
              </a:rPr>
              <a:t>				</a:t>
            </a:r>
          </a:p>
          <a:p>
            <a:pPr>
              <a:lnSpc>
                <a:spcPct val="120000"/>
              </a:lnSpc>
            </a:pPr>
            <a:r>
              <a:rPr lang="ru-RU" sz="21600" b="1" dirty="0" smtClean="0">
                <a:latin typeface="Times New Roman" pitchFamily="18" charset="0"/>
                <a:cs typeface="Times New Roman" pitchFamily="18" charset="0"/>
              </a:rPr>
              <a:t>7-1=8</a:t>
            </a:r>
            <a:r>
              <a:rPr lang="en-US" sz="21600" b="1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sz="216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1600" b="1" dirty="0">
                <a:latin typeface="Times New Roman" pitchFamily="18" charset="0"/>
                <a:cs typeface="Times New Roman" pitchFamily="18" charset="0"/>
              </a:rPr>
              <a:t>&gt;8</a:t>
            </a:r>
            <a:endParaRPr lang="ru-RU" sz="2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1600" b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sz="216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>
              <a:lnSpc>
                <a:spcPct val="120000"/>
              </a:lnSpc>
            </a:pPr>
            <a:r>
              <a:rPr lang="ru-RU" sz="21600" b="1" dirty="0" smtClean="0">
                <a:latin typeface="Times New Roman" pitchFamily="18" charset="0"/>
                <a:cs typeface="Times New Roman" pitchFamily="18" charset="0"/>
              </a:rPr>
              <a:t>10-1=9</a:t>
            </a:r>
            <a:r>
              <a:rPr lang="en-US" sz="21600" b="1" dirty="0" smtClean="0">
                <a:latin typeface="Times New Roman" pitchFamily="18" charset="0"/>
                <a:cs typeface="Times New Roman" pitchFamily="18" charset="0"/>
              </a:rPr>
              <a:t>               2+3&lt;5</a:t>
            </a:r>
            <a:endParaRPr lang="ru-RU" sz="2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381180" y="3518262"/>
            <a:ext cx="432000" cy="756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371207" y="3518262"/>
            <a:ext cx="432000" cy="756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7208943" y="5353545"/>
            <a:ext cx="432000" cy="756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0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696744" cy="52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2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2205037"/>
          </a:xfrm>
        </p:spPr>
        <p:txBody>
          <a:bodyPr>
            <a:no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6600" dirty="0">
                <a:latin typeface="Times New Roman" pitchFamily="18" charset="0"/>
                <a:cs typeface="Times New Roman" pitchFamily="18" charset="0"/>
              </a:rPr>
            </a:b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13276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7996"/>
            <a:ext cx="7776864" cy="461518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3959068" y="-243408"/>
            <a:ext cx="5184576" cy="61169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1824" y="4077072"/>
            <a:ext cx="8054712" cy="2780928"/>
          </a:xfrm>
        </p:spPr>
        <p:txBody>
          <a:bodyPr>
            <a:normAutofit/>
          </a:bodyPr>
          <a:lstStyle/>
          <a:p>
            <a:r>
              <a:rPr lang="en-US" sz="11500" b="1" dirty="0" smtClean="0">
                <a:latin typeface="Times New Roman" pitchFamily="18" charset="0"/>
                <a:cs typeface="Times New Roman" pitchFamily="18" charset="0"/>
              </a:rPr>
              <a:t>4 -3 – 1 =  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373216"/>
            <a:ext cx="869255" cy="124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505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696744" cy="52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2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2205037"/>
          </a:xfrm>
        </p:spPr>
        <p:txBody>
          <a:bodyPr>
            <a:no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6600" dirty="0">
                <a:latin typeface="Times New Roman" pitchFamily="18" charset="0"/>
                <a:cs typeface="Times New Roman" pitchFamily="18" charset="0"/>
              </a:rPr>
            </a:b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00506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88" y="357188"/>
            <a:ext cx="6643687" cy="61436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1" name="Line 5"/>
          <p:cNvSpPr>
            <a:spLocks noChangeShapeType="1"/>
          </p:cNvSpPr>
          <p:nvPr/>
        </p:nvSpPr>
        <p:spPr bwMode="auto">
          <a:xfrm>
            <a:off x="1500188" y="3357563"/>
            <a:ext cx="6643687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2" name="Line 5"/>
          <p:cNvSpPr>
            <a:spLocks noChangeShapeType="1"/>
          </p:cNvSpPr>
          <p:nvPr/>
        </p:nvSpPr>
        <p:spPr bwMode="auto">
          <a:xfrm>
            <a:off x="4857750" y="357188"/>
            <a:ext cx="0" cy="607218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Freeform 64"/>
          <p:cNvSpPr>
            <a:spLocks/>
          </p:cNvSpPr>
          <p:nvPr/>
        </p:nvSpPr>
        <p:spPr bwMode="auto">
          <a:xfrm rot="10800000">
            <a:off x="3643313" y="5802313"/>
            <a:ext cx="2457450" cy="676275"/>
          </a:xfrm>
          <a:custGeom>
            <a:avLst/>
            <a:gdLst>
              <a:gd name="T0" fmla="*/ 0 w 744"/>
              <a:gd name="T1" fmla="*/ 2147483647 h 208"/>
              <a:gd name="T2" fmla="*/ 2147483647 w 744"/>
              <a:gd name="T3" fmla="*/ 2147483647 h 208"/>
              <a:gd name="T4" fmla="*/ 2147483647 w 744"/>
              <a:gd name="T5" fmla="*/ 2147483647 h 208"/>
              <a:gd name="T6" fmla="*/ 2147483647 w 744"/>
              <a:gd name="T7" fmla="*/ 2147483647 h 208"/>
              <a:gd name="T8" fmla="*/ 2147483647 w 744"/>
              <a:gd name="T9" fmla="*/ 2147483647 h 208"/>
              <a:gd name="T10" fmla="*/ 2147483647 w 744"/>
              <a:gd name="T11" fmla="*/ 2147483647 h 20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44"/>
              <a:gd name="T19" fmla="*/ 0 h 208"/>
              <a:gd name="T20" fmla="*/ 744 w 744"/>
              <a:gd name="T21" fmla="*/ 208 h 20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44" h="208">
                <a:moveTo>
                  <a:pt x="0" y="112"/>
                </a:moveTo>
                <a:cubicBezTo>
                  <a:pt x="12" y="96"/>
                  <a:pt x="24" y="80"/>
                  <a:pt x="48" y="64"/>
                </a:cubicBezTo>
                <a:cubicBezTo>
                  <a:pt x="72" y="48"/>
                  <a:pt x="56" y="24"/>
                  <a:pt x="144" y="16"/>
                </a:cubicBezTo>
                <a:cubicBezTo>
                  <a:pt x="232" y="8"/>
                  <a:pt x="480" y="0"/>
                  <a:pt x="576" y="16"/>
                </a:cubicBezTo>
                <a:cubicBezTo>
                  <a:pt x="672" y="32"/>
                  <a:pt x="696" y="80"/>
                  <a:pt x="720" y="112"/>
                </a:cubicBezTo>
                <a:cubicBezTo>
                  <a:pt x="744" y="144"/>
                  <a:pt x="732" y="176"/>
                  <a:pt x="720" y="208"/>
                </a:cubicBezTo>
              </a:path>
            </a:pathLst>
          </a:custGeom>
          <a:noFill/>
          <a:ln w="254000">
            <a:solidFill>
              <a:srgbClr val="99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Freeform 64"/>
          <p:cNvSpPr>
            <a:spLocks/>
          </p:cNvSpPr>
          <p:nvPr/>
        </p:nvSpPr>
        <p:spPr bwMode="auto">
          <a:xfrm>
            <a:off x="5572125" y="428625"/>
            <a:ext cx="2457450" cy="677863"/>
          </a:xfrm>
          <a:custGeom>
            <a:avLst/>
            <a:gdLst>
              <a:gd name="T0" fmla="*/ 0 w 744"/>
              <a:gd name="T1" fmla="*/ 2147483647 h 208"/>
              <a:gd name="T2" fmla="*/ 2147483647 w 744"/>
              <a:gd name="T3" fmla="*/ 2147483647 h 208"/>
              <a:gd name="T4" fmla="*/ 2147483647 w 744"/>
              <a:gd name="T5" fmla="*/ 2147483647 h 208"/>
              <a:gd name="T6" fmla="*/ 2147483647 w 744"/>
              <a:gd name="T7" fmla="*/ 2147483647 h 208"/>
              <a:gd name="T8" fmla="*/ 2147483647 w 744"/>
              <a:gd name="T9" fmla="*/ 2147483647 h 208"/>
              <a:gd name="T10" fmla="*/ 2147483647 w 744"/>
              <a:gd name="T11" fmla="*/ 2147483647 h 20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44"/>
              <a:gd name="T19" fmla="*/ 0 h 208"/>
              <a:gd name="T20" fmla="*/ 744 w 744"/>
              <a:gd name="T21" fmla="*/ 208 h 20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44" h="208">
                <a:moveTo>
                  <a:pt x="0" y="112"/>
                </a:moveTo>
                <a:cubicBezTo>
                  <a:pt x="12" y="96"/>
                  <a:pt x="24" y="80"/>
                  <a:pt x="48" y="64"/>
                </a:cubicBezTo>
                <a:cubicBezTo>
                  <a:pt x="72" y="48"/>
                  <a:pt x="56" y="24"/>
                  <a:pt x="144" y="16"/>
                </a:cubicBezTo>
                <a:cubicBezTo>
                  <a:pt x="232" y="8"/>
                  <a:pt x="480" y="0"/>
                  <a:pt x="576" y="16"/>
                </a:cubicBezTo>
                <a:cubicBezTo>
                  <a:pt x="672" y="32"/>
                  <a:pt x="696" y="80"/>
                  <a:pt x="720" y="112"/>
                </a:cubicBezTo>
                <a:cubicBezTo>
                  <a:pt x="744" y="144"/>
                  <a:pt x="732" y="176"/>
                  <a:pt x="720" y="208"/>
                </a:cubicBezTo>
              </a:path>
            </a:pathLst>
          </a:custGeom>
          <a:noFill/>
          <a:ln w="2540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Line 18"/>
          <p:cNvSpPr>
            <a:spLocks noChangeShapeType="1"/>
          </p:cNvSpPr>
          <p:nvPr/>
        </p:nvSpPr>
        <p:spPr bwMode="auto">
          <a:xfrm flipH="1">
            <a:off x="3643313" y="785813"/>
            <a:ext cx="1928812" cy="5214937"/>
          </a:xfrm>
          <a:prstGeom prst="line">
            <a:avLst/>
          </a:prstGeom>
          <a:noFill/>
          <a:ln w="254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5" y="857250"/>
            <a:ext cx="4572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8"/>
          <p:cNvSpPr>
            <a:spLocks noChangeShapeType="1"/>
          </p:cNvSpPr>
          <p:nvPr/>
        </p:nvSpPr>
        <p:spPr bwMode="auto">
          <a:xfrm flipH="1">
            <a:off x="6072188" y="1143000"/>
            <a:ext cx="2000250" cy="5000625"/>
          </a:xfrm>
          <a:prstGeom prst="line">
            <a:avLst/>
          </a:prstGeom>
          <a:noFill/>
          <a:ln w="254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528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</TotalTime>
  <Words>98</Words>
  <Application>Microsoft Office PowerPoint</Application>
  <PresentationFormat>Экран (4:3)</PresentationFormat>
  <Paragraphs>30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Урок математики  в 1 классе по теме: «Число и цифра 0.»</vt:lpstr>
      <vt:lpstr>Игра «Кто быстрее»</vt:lpstr>
      <vt:lpstr>Три  яблока из сада Ежик притащил. Самое румяное Белке подарил. С радостью подарок Получила белка. Сосчитайте яблоки У ежа в тарелке! </vt:lpstr>
      <vt:lpstr>Логическая задача.</vt:lpstr>
      <vt:lpstr>Игра «Сравни. Найди ошибку» </vt:lpstr>
      <vt:lpstr>       Физминутка. </vt:lpstr>
      <vt:lpstr>4 -3 – 1 =  </vt:lpstr>
      <vt:lpstr>       Физминутка. </vt:lpstr>
      <vt:lpstr>Презентация PowerPoint</vt:lpstr>
      <vt:lpstr>        Пальчиковая гимнастика</vt:lpstr>
      <vt:lpstr>Когда говорят? </vt:lpstr>
      <vt:lpstr>Презентация PowerPoint</vt:lpstr>
      <vt:lpstr>Презентация PowerPoint</vt:lpstr>
      <vt:lpstr>Презентация PowerPoint</vt:lpstr>
      <vt:lpstr>    </vt:lpstr>
      <vt:lpstr>Итог урока.</vt:lpstr>
      <vt:lpstr>Спасибо за внимание!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 в 1 классе по теме: «Число и цифра 0.»</dc:title>
  <dc:creator>Admin</dc:creator>
  <cp:lastModifiedBy>Admin</cp:lastModifiedBy>
  <cp:revision>20</cp:revision>
  <dcterms:created xsi:type="dcterms:W3CDTF">2012-10-23T21:04:39Z</dcterms:created>
  <dcterms:modified xsi:type="dcterms:W3CDTF">2012-10-24T19:42:59Z</dcterms:modified>
</cp:coreProperties>
</file>