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84" r:id="rId3"/>
    <p:sldId id="258" r:id="rId4"/>
    <p:sldId id="259" r:id="rId5"/>
    <p:sldId id="257" r:id="rId6"/>
    <p:sldId id="260" r:id="rId7"/>
    <p:sldId id="281" r:id="rId8"/>
    <p:sldId id="263" r:id="rId9"/>
    <p:sldId id="265" r:id="rId10"/>
    <p:sldId id="267" r:id="rId11"/>
    <p:sldId id="269" r:id="rId12"/>
    <p:sldId id="271" r:id="rId13"/>
    <p:sldId id="273" r:id="rId14"/>
    <p:sldId id="275" r:id="rId15"/>
    <p:sldId id="277" r:id="rId16"/>
    <p:sldId id="28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1529"/>
    <a:srgbClr val="C7D636"/>
    <a:srgbClr val="F35F0D"/>
    <a:srgbClr val="005696"/>
    <a:srgbClr val="246E2D"/>
    <a:srgbClr val="890980"/>
    <a:srgbClr val="F11B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B0C6C2-2C52-42D4-94EF-7CA96C2CD0B3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102121-EC1B-4FF3-8C73-F80436EE0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5C652-8048-4EA5-A778-644EE402DC68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B1747-0B64-4D7E-BB2C-1E781CB1F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6ADEB-A58E-4479-B641-D9202349E941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36169-5DCD-42F5-8A97-7729B7A98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5F579-CDE6-4FFB-9B17-BC5E39C2FA6F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AD69C-BC20-4804-9D47-41196DD04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DC1B4-1B37-4B33-842E-6742D147BD17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0B0C5-D1AB-47FD-9054-2E7087E66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859CD-ACED-48EC-BDF3-E481065324A9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BAA71-CAB8-442F-B68D-46B15475A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09E10-DE29-4D45-B60F-243EF185464D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E010E-AE32-4524-8724-148FAFFA8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E3B6C-16C3-453B-8561-733EF103D623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40333-0CDD-4557-9A1B-1E68199A5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08FA0-E3E6-4575-A66C-781041D1964D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849C-0CF0-4345-A522-2B1D52DB5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1956C-CA78-4AC3-8E1D-AF0C178CF68A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D9B42-E0BE-4083-ADC8-1063165BF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E96B4-C684-4F06-BC14-4027B2033E9A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56F8B-0EF1-493C-BC8C-A16623287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98260-3B30-449B-A931-B0FEC638EA55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68491-B17F-4408-B3F3-9A3E4B383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132793-D77E-4485-8BC0-B942ABCD19C2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567BBE-E5CD-403B-AF3A-01847E5CB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4;&#1083;&#1100;&#1075;&#1072;\Desktop\&#1084;&#1091;&#1079;&#1099;&#1082;&#1072;%20&#1076;&#1083;&#1103;%20&#1086;&#1088;&#1082;&#1077;&#1089;&#1090;&#1088;&#1072;\Rimskiy-Korsakov+-+quot;Sadkoquot;+pesnya+Sadko+quot;Oy,+ty+temnay.mp3" TargetMode="Externa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&#1054;&#1083;&#1100;&#1075;&#1072;\Desktop\&#1084;&#1091;&#1079;&#1099;&#1082;&#1072;%20&#1076;&#1083;&#1103;%20&#1086;&#1088;&#1082;&#1077;&#1089;&#1090;&#1088;&#1072;\&#1051;&#1086;&#1082;&#1096;&#1080;&#1085;%20(&#1075;&#1091;&#1089;&#1083;&#1080;)%20&#1073;&#1077;&#1083;&#1086;&#1088;&#1091;&#1089;&#1089;&#1082;&#1080;&#1081;%20&#1090;&#1072;&#1085;&#1077;&#1094;%20&#1041;&#1091;&#1083;&#1100;&#1073;&#1072;.mp3" TargetMode="Externa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5157192"/>
            <a:ext cx="9144000" cy="13573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21088"/>
            <a:ext cx="8639175" cy="1080120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>
            <a:normAutofit fontScale="90000"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7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Гусли-самогуды</a:t>
            </a: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Цикл занятий для </a:t>
            </a: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5-7 лет</a:t>
            </a:r>
            <a:b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руководитель: </a:t>
            </a:r>
            <a:b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Костикова Г.Ю.</a:t>
            </a:r>
          </a:p>
        </p:txBody>
      </p:sp>
      <p:sp>
        <p:nvSpPr>
          <p:cNvPr id="4" name="Куб 3"/>
          <p:cNvSpPr/>
          <p:nvPr/>
        </p:nvSpPr>
        <p:spPr>
          <a:xfrm rot="655611">
            <a:off x="4984127" y="330432"/>
            <a:ext cx="1044433" cy="1030784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</a:p>
        </p:txBody>
      </p:sp>
      <p:sp>
        <p:nvSpPr>
          <p:cNvPr id="6" name="Куб 5"/>
          <p:cNvSpPr/>
          <p:nvPr/>
        </p:nvSpPr>
        <p:spPr>
          <a:xfrm rot="21042444">
            <a:off x="4057942" y="331686"/>
            <a:ext cx="956108" cy="938043"/>
          </a:xfrm>
          <a:prstGeom prst="cub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</a:p>
        </p:txBody>
      </p:sp>
      <p:sp>
        <p:nvSpPr>
          <p:cNvPr id="10" name="Куб 9"/>
          <p:cNvSpPr/>
          <p:nvPr/>
        </p:nvSpPr>
        <p:spPr>
          <a:xfrm rot="197207">
            <a:off x="3550231" y="2563015"/>
            <a:ext cx="1082471" cy="1086600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</a:p>
        </p:txBody>
      </p:sp>
      <p:sp>
        <p:nvSpPr>
          <p:cNvPr id="11" name="Куб 10"/>
          <p:cNvSpPr/>
          <p:nvPr/>
        </p:nvSpPr>
        <p:spPr>
          <a:xfrm rot="220990">
            <a:off x="5490587" y="2385763"/>
            <a:ext cx="1068368" cy="1206766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</a:p>
        </p:txBody>
      </p:sp>
      <p:sp>
        <p:nvSpPr>
          <p:cNvPr id="12" name="Куб 11"/>
          <p:cNvSpPr/>
          <p:nvPr/>
        </p:nvSpPr>
        <p:spPr>
          <a:xfrm rot="235563">
            <a:off x="2174569" y="620156"/>
            <a:ext cx="1000132" cy="1015606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</a:p>
        </p:txBody>
      </p:sp>
      <p:sp>
        <p:nvSpPr>
          <p:cNvPr id="14" name="Куб 13"/>
          <p:cNvSpPr/>
          <p:nvPr/>
        </p:nvSpPr>
        <p:spPr>
          <a:xfrm rot="21177302">
            <a:off x="4597519" y="2557793"/>
            <a:ext cx="1000132" cy="1169925"/>
          </a:xfrm>
          <a:prstGeom prst="cube">
            <a:avLst/>
          </a:prstGeom>
          <a:solidFill>
            <a:srgbClr val="00569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</a:p>
        </p:txBody>
      </p:sp>
      <p:sp>
        <p:nvSpPr>
          <p:cNvPr id="15" name="Куб 14"/>
          <p:cNvSpPr/>
          <p:nvPr/>
        </p:nvSpPr>
        <p:spPr>
          <a:xfrm rot="21203102">
            <a:off x="5809048" y="678201"/>
            <a:ext cx="1054297" cy="965093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</p:txBody>
      </p:sp>
      <p:sp>
        <p:nvSpPr>
          <p:cNvPr id="16" name="Куб 15"/>
          <p:cNvSpPr/>
          <p:nvPr/>
        </p:nvSpPr>
        <p:spPr>
          <a:xfrm rot="768778">
            <a:off x="1545835" y="1812395"/>
            <a:ext cx="1139654" cy="1187317"/>
          </a:xfrm>
          <a:prstGeom prst="cube">
            <a:avLst/>
          </a:prstGeom>
          <a:solidFill>
            <a:srgbClr val="246E2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Куб 18"/>
          <p:cNvSpPr/>
          <p:nvPr/>
        </p:nvSpPr>
        <p:spPr>
          <a:xfrm rot="20974815">
            <a:off x="6314285" y="1967311"/>
            <a:ext cx="1020014" cy="1030557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</p:txBody>
      </p:sp>
      <p:sp>
        <p:nvSpPr>
          <p:cNvPr id="7" name="Куб 6"/>
          <p:cNvSpPr/>
          <p:nvPr/>
        </p:nvSpPr>
        <p:spPr>
          <a:xfrm rot="538400">
            <a:off x="3072242" y="429042"/>
            <a:ext cx="1000132" cy="1000132"/>
          </a:xfrm>
          <a:prstGeom prst="cube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5" name="Куб 4"/>
          <p:cNvSpPr/>
          <p:nvPr/>
        </p:nvSpPr>
        <p:spPr>
          <a:xfrm rot="21393800">
            <a:off x="2456128" y="2351164"/>
            <a:ext cx="1165819" cy="1150055"/>
          </a:xfrm>
          <a:prstGeom prst="cube">
            <a:avLst/>
          </a:prstGeom>
          <a:solidFill>
            <a:srgbClr val="C7D63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75" y="6634163"/>
            <a:ext cx="119538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Pictures\1895 гСадко,_богатый_новгородский_гость Андрей Рябушк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3456384" cy="45089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6021288"/>
            <a:ext cx="417646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«</a:t>
            </a:r>
            <a:r>
              <a:rPr lang="ru-RU" sz="1600" dirty="0" err="1" smtClean="0"/>
              <a:t>Садко,_богатый_новгородский_гость</a:t>
            </a:r>
            <a:r>
              <a:rPr lang="ru-RU" sz="1600" dirty="0" smtClean="0"/>
              <a:t>» </a:t>
            </a:r>
            <a:r>
              <a:rPr lang="ru-RU" dirty="0" smtClean="0"/>
              <a:t>Андрей Рябушкин (1895) </a:t>
            </a:r>
            <a:endParaRPr lang="ru-RU" dirty="0"/>
          </a:p>
        </p:txBody>
      </p:sp>
      <p:pic>
        <p:nvPicPr>
          <p:cNvPr id="5123" name="Picture 3" descr="C:\Users\Ольга\Pictures\Ilya_Repin_-_Sadko_-_Google_Art_Projec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3600400" cy="463864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08104" y="6165304"/>
            <a:ext cx="3384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Илья Репин «Садко»</a:t>
            </a: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bg1"/>
                </a:solidFill>
                <a:latin typeface="Book Antiqua" pitchFamily="18" charset="0"/>
              </a:rPr>
              <a:t>Картины известных художников</a:t>
            </a:r>
            <a:endParaRPr lang="ru-RU" sz="4000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http://go1.imgsmail.ru/imgpreview?key=http%3A//improvisus.com/klassika/21.jpg&amp;mb=imgdb_preview_42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 descr="C:\Users\Ольга\Pictures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84784"/>
            <a:ext cx="4608512" cy="496855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Николай Андреевич Римский-Корсаков </a:t>
            </a:r>
            <a:br>
              <a:rPr lang="ru-RU" sz="36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(1844-1908)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Ольга\Pictures\Н.Д.Шпиллер партия Волхов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340768"/>
            <a:ext cx="3810000" cy="5517232"/>
          </a:xfrm>
          <a:prstGeom prst="rect">
            <a:avLst/>
          </a:prstGeom>
          <a:noFill/>
        </p:spPr>
      </p:pic>
      <p:pic>
        <p:nvPicPr>
          <p:cNvPr id="23555" name="Picture 3" descr="C:\Users\Ольга\Pictures\Г.М. Нэлепп партия Сад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340768"/>
            <a:ext cx="3457575" cy="551723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Book Antiqua" pitchFamily="18" charset="0"/>
              </a:rPr>
              <a:t>Опера «Садко»</a:t>
            </a:r>
            <a:endParaRPr lang="ru-RU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ьга\Pictures\0259-0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556792"/>
            <a:ext cx="3038475" cy="47625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bg1"/>
                </a:solidFill>
                <a:latin typeface="Book Antiqua" pitchFamily="18" charset="0"/>
              </a:rPr>
              <a:t>Ария Садко</a:t>
            </a:r>
            <a:br>
              <a:rPr lang="ru-RU" sz="3600" dirty="0" smtClean="0">
                <a:solidFill>
                  <a:schemeClr val="bg1"/>
                </a:solidFill>
                <a:latin typeface="Book Antiqua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Book Antiqua" pitchFamily="18" charset="0"/>
              </a:rPr>
              <a:t> «Ой, ты тёмная дубравушка»</a:t>
            </a:r>
            <a:endParaRPr lang="ru-RU" sz="3600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5" name="Rimskiy-Korsakov+-+quot;Sadkoquot;+pesnya+Sadko+quot;Oy,+ty+temna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5486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9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C:\Users\Ольга\Pictures\_1_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7920880" cy="4968552"/>
          </a:xfrm>
          <a:prstGeom prst="rect">
            <a:avLst/>
          </a:prstGeom>
          <a:noFill/>
        </p:spPr>
      </p:pic>
      <p:pic>
        <p:nvPicPr>
          <p:cNvPr id="4" name="Picture 3" descr="C:\Users\Ольга\Pictures\imgpreviewCASHK9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88640"/>
            <a:ext cx="3019425" cy="12001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Pictures\sad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988300" cy="4680520"/>
          </a:xfrm>
          <a:prstGeom prst="rect">
            <a:avLst/>
          </a:prstGeom>
          <a:noFill/>
        </p:spPr>
      </p:pic>
      <p:pic>
        <p:nvPicPr>
          <p:cNvPr id="4" name="Picture 3" descr="C:\Users\Ольга\Pictures\imgpreviewCASHK9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88640"/>
            <a:ext cx="3019425" cy="12001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Ольга\Pictures\IMG_0070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564904"/>
            <a:ext cx="4566592" cy="311447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Егор </a:t>
            </a:r>
            <a:r>
              <a:rPr lang="ru-RU" dirty="0" err="1" smtClean="0">
                <a:solidFill>
                  <a:schemeClr val="bg1"/>
                </a:solidFill>
              </a:rPr>
              <a:t>Стрельников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chemeClr val="bg1"/>
                </a:solidFill>
                <a:latin typeface="Book Antiqua" pitchFamily="18" charset="0"/>
              </a:rPr>
              <a:t>Древние музыкальные </a:t>
            </a:r>
            <a:r>
              <a:rPr lang="ru-RU" sz="4000" dirty="0" smtClean="0">
                <a:solidFill>
                  <a:schemeClr val="bg1"/>
                </a:solidFill>
                <a:latin typeface="Book Antiqua" pitchFamily="18" charset="0"/>
              </a:rPr>
              <a:t>инструменты</a:t>
            </a:r>
            <a:endParaRPr lang="ru-RU" sz="4000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91956C-CA78-4AC3-8E1D-AF0C178CF68A}" type="datetime1">
              <a:rPr lang="ru-RU" smtClean="0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3D9B42-E0BE-4083-ADC8-1063165BFC7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026" name="Picture 2" descr="C:\Users\Ольга\Pictures\oldest-musical-instru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2448272" cy="2325638"/>
          </a:xfrm>
          <a:prstGeom prst="rect">
            <a:avLst/>
          </a:prstGeom>
          <a:noFill/>
        </p:spPr>
      </p:pic>
      <p:pic>
        <p:nvPicPr>
          <p:cNvPr id="4" name="Picture 2" descr="C:\Users\Public\Pictures\Sample Pictures\im3.jf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700809"/>
            <a:ext cx="3168352" cy="2448272"/>
          </a:xfrm>
          <a:prstGeom prst="rect">
            <a:avLst/>
          </a:prstGeom>
          <a:noFill/>
        </p:spPr>
      </p:pic>
      <p:pic>
        <p:nvPicPr>
          <p:cNvPr id="7" name="Рисунок 6" descr="F:\Музыка\картинки и раскраски\Картинки и раскраски\раскраски\капелла\000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437112"/>
            <a:ext cx="18002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Загадка о музыкальном инструменте</a:t>
            </a:r>
            <a:endParaRPr lang="ru-RU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Садко на них играл,</a:t>
            </a:r>
          </a:p>
          <a:p>
            <a:pPr algn="ctr"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душевно напевал. </a:t>
            </a:r>
          </a:p>
          <a:p>
            <a:pPr algn="ctr"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Перебрал он много струн,</a:t>
            </a:r>
          </a:p>
          <a:p>
            <a:pPr algn="ctr"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Вышел из волны Нептун.    </a:t>
            </a:r>
          </a:p>
          <a:p>
            <a:pPr algn="ctr">
              <a:buNone/>
            </a:pPr>
            <a:endPara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        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FDC1B4-1B37-4B33-842E-6742D147BD17}" type="datetime1">
              <a:rPr lang="ru-RU" smtClean="0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0B0C5-D1AB-47FD-9054-2E7087E66AC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Разновидности гусле</a:t>
            </a:r>
            <a:r>
              <a:rPr lang="ru-RU" dirty="0" smtClean="0">
                <a:solidFill>
                  <a:schemeClr val="bg1"/>
                </a:solidFill>
              </a:rPr>
              <a:t>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FDC1B4-1B37-4B33-842E-6742D147BD17}" type="datetime1">
              <a:rPr lang="ru-RU" smtClean="0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0B0C5-D1AB-47FD-9054-2E7087E66AC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6" name="Picture 5" descr="C:\Users\Ольга\Pictures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3075000" cy="1476000"/>
          </a:xfrm>
          <a:prstGeom prst="rect">
            <a:avLst/>
          </a:prstGeom>
          <a:noFill/>
        </p:spPr>
      </p:pic>
      <p:pic>
        <p:nvPicPr>
          <p:cNvPr id="7" name="Picture 2" descr="C:\Users\Ольга\Pictures\gusli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5467" y="1484842"/>
            <a:ext cx="2667000" cy="1864305"/>
          </a:xfrm>
          <a:prstGeom prst="rect">
            <a:avLst/>
          </a:prstGeom>
          <a:noFill/>
        </p:spPr>
      </p:pic>
      <p:pic>
        <p:nvPicPr>
          <p:cNvPr id="8" name="Picture 4" descr="C:\Users\Ольга\Pictures\images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284984"/>
            <a:ext cx="2057400" cy="1333500"/>
          </a:xfrm>
          <a:prstGeom prst="rect">
            <a:avLst/>
          </a:prstGeom>
          <a:noFill/>
        </p:spPr>
      </p:pic>
      <p:pic>
        <p:nvPicPr>
          <p:cNvPr id="9" name="Picture 2" descr="C:\Users\Ольга\Pictures\images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068960"/>
            <a:ext cx="1905000" cy="1524000"/>
          </a:xfrm>
          <a:prstGeom prst="rect">
            <a:avLst/>
          </a:prstGeom>
          <a:noFill/>
        </p:spPr>
      </p:pic>
      <p:pic>
        <p:nvPicPr>
          <p:cNvPr id="10" name="Picture 3" descr="C:\Users\Ольга\Pictures\images (5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941168"/>
            <a:ext cx="3162300" cy="1447800"/>
          </a:xfrm>
          <a:prstGeom prst="rect">
            <a:avLst/>
          </a:prstGeom>
          <a:noFill/>
        </p:spPr>
      </p:pic>
      <p:pic>
        <p:nvPicPr>
          <p:cNvPr id="11" name="Picture 6" descr="C:\Users\Ольга\Pictures\imag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4941168"/>
            <a:ext cx="3124200" cy="14573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51694"/>
          </a:xfrm>
        </p:spPr>
        <p:txBody>
          <a:bodyPr/>
          <a:lstStyle/>
          <a:p>
            <a:r>
              <a:rPr lang="ru-RU" sz="4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Скоморохи</a:t>
            </a:r>
            <a:endParaRPr lang="ru-RU" sz="40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39552" y="2636912"/>
            <a:ext cx="3528392" cy="3489251"/>
          </a:xfrm>
        </p:spPr>
        <p:txBody>
          <a:bodyPr/>
          <a:lstStyle/>
          <a:p>
            <a:r>
              <a:rPr lang="ru-RU" i="1" dirty="0" smtClean="0"/>
              <a:t>О волюшке, о долюшке </a:t>
            </a:r>
            <a:r>
              <a:rPr lang="ru-RU" i="1" dirty="0" err="1" smtClean="0"/>
              <a:t>былинник</a:t>
            </a:r>
            <a:r>
              <a:rPr lang="ru-RU" i="1" dirty="0" smtClean="0"/>
              <a:t> запоет, </a:t>
            </a:r>
            <a:br>
              <a:rPr lang="ru-RU" i="1" dirty="0" smtClean="0"/>
            </a:br>
            <a:r>
              <a:rPr lang="ru-RU" i="1" dirty="0" smtClean="0"/>
              <a:t>И сердце к вольной волюшке покличет, позовет. </a:t>
            </a:r>
            <a:br>
              <a:rPr lang="ru-RU" i="1" dirty="0" smtClean="0"/>
            </a:br>
            <a:r>
              <a:rPr lang="ru-RU" i="1" dirty="0" smtClean="0"/>
              <a:t>Великой злобой дыбились вельможи да цари, </a:t>
            </a:r>
            <a:br>
              <a:rPr lang="ru-RU" i="1" dirty="0" smtClean="0"/>
            </a:br>
            <a:r>
              <a:rPr lang="ru-RU" i="1" dirty="0" smtClean="0"/>
              <a:t>Чтоб на </a:t>
            </a:r>
            <a:r>
              <a:rPr lang="ru-RU" i="1" dirty="0" err="1" smtClean="0"/>
              <a:t>руси</a:t>
            </a:r>
            <a:r>
              <a:rPr lang="ru-RU" i="1" dirty="0" smtClean="0"/>
              <a:t> повывелись бродяги гусляры. </a:t>
            </a:r>
            <a:br>
              <a:rPr lang="ru-RU" i="1" dirty="0" smtClean="0"/>
            </a:br>
            <a:r>
              <a:rPr lang="ru-RU" i="1" dirty="0" smtClean="0"/>
              <a:t>Но пели гусли звонкие, и был их лад суров, </a:t>
            </a:r>
            <a:br>
              <a:rPr lang="ru-RU" i="1" dirty="0" smtClean="0"/>
            </a:br>
            <a:r>
              <a:rPr lang="ru-RU" i="1" dirty="0" smtClean="0"/>
              <a:t>И шли бунты жестокие от песен гусляров. </a:t>
            </a:r>
            <a:br>
              <a:rPr lang="ru-RU" i="1" dirty="0" smtClean="0"/>
            </a:br>
            <a:r>
              <a:rPr lang="ru-RU" i="1" dirty="0" smtClean="0"/>
              <a:t>И. Кобзев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A23E6E-CBFA-4F94-9FE9-B9C110194578}" type="datetime1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790BE6-A615-41C1-8339-74E20D9BFC33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11" name="Picture 2" descr="C:\Users\Ольга\Pictures\Скоморохи.  Стрежбецкая Татьяна Борисовна ...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556792"/>
            <a:ext cx="3622028" cy="456937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537520" y="6183888"/>
            <a:ext cx="59229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i="1" dirty="0" smtClean="0"/>
              <a:t>Скоморохи.  </a:t>
            </a:r>
            <a:r>
              <a:rPr lang="ru-RU" sz="1600" i="1" dirty="0" err="1" smtClean="0"/>
              <a:t>Стрежбецкая</a:t>
            </a:r>
            <a:r>
              <a:rPr lang="ru-RU" sz="1600" i="1" dirty="0" smtClean="0"/>
              <a:t> Татьяна Борисовна</a:t>
            </a:r>
            <a:endParaRPr lang="ru-RU" sz="1600" i="1" dirty="0"/>
          </a:p>
        </p:txBody>
      </p:sp>
      <p:pic>
        <p:nvPicPr>
          <p:cNvPr id="13" name="Локшин (гусли) белорусский танец Бульб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5486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25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2E96B4-C684-4F06-BC14-4027B2033E9A}" type="datetime1">
              <a:rPr lang="ru-RU" smtClean="0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D56F8B-0EF1-493C-BC8C-A16623287BC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Picture 2" descr="C:\Users\Ольга\Pictures\0002-002-Skomorok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Pictures\-_1_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84784"/>
            <a:ext cx="4464496" cy="504056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  <a:latin typeface="Book Antiqua" pitchFamily="18" charset="0"/>
              </a:rPr>
              <a:t>Боян</a:t>
            </a:r>
            <a:endParaRPr lang="ru-RU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Pictures\800px-Гусля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12776"/>
            <a:ext cx="7620000" cy="511256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bg1"/>
                </a:solidFill>
                <a:latin typeface="Book Antiqua" pitchFamily="18" charset="0"/>
              </a:rPr>
              <a:t>Гусляры сказители пели о подвигах  русских богатырей</a:t>
            </a:r>
            <a:endParaRPr lang="ru-RU" sz="3600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ьга\Pictures\Sadko_palek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988840"/>
            <a:ext cx="3168352" cy="417646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  <a:latin typeface="Book Antiqua" pitchFamily="18" charset="0"/>
              </a:rPr>
              <a:t>«Садко»    (палех)</a:t>
            </a:r>
            <a:br>
              <a:rPr lang="ru-RU" dirty="0" smtClean="0">
                <a:solidFill>
                  <a:schemeClr val="bg1"/>
                </a:solidFill>
                <a:latin typeface="Book Antiqua" pitchFamily="18" charset="0"/>
              </a:rPr>
            </a:br>
            <a:endParaRPr lang="ru-RU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хочу всё знать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хочу всё знать!</Template>
  <TotalTime>80</TotalTime>
  <Words>100</Words>
  <Application>Microsoft Office PowerPoint</Application>
  <PresentationFormat>Экран (4:3)</PresentationFormat>
  <Paragraphs>46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хочу всё знать!</vt:lpstr>
      <vt:lpstr>    Гусли-самогуды   Цикл занятий для детей 5-7 лет Музыкальный руководитель:  Костикова Г.Ю.</vt:lpstr>
      <vt:lpstr>Древние музыкальные инструменты</vt:lpstr>
      <vt:lpstr>Загадка о музыкальном инструменте</vt:lpstr>
      <vt:lpstr>Разновидности гуслей</vt:lpstr>
      <vt:lpstr>Скоморохи</vt:lpstr>
      <vt:lpstr>Слайд 6</vt:lpstr>
      <vt:lpstr>Боян</vt:lpstr>
      <vt:lpstr>Гусляры сказители пели о подвигах  русских богатырей</vt:lpstr>
      <vt:lpstr>  «Садко»    (палех) </vt:lpstr>
      <vt:lpstr>Картины известных художников</vt:lpstr>
      <vt:lpstr> Николай Андреевич Римский-Корсаков  (1844-1908) </vt:lpstr>
      <vt:lpstr>Опера «Садко»</vt:lpstr>
      <vt:lpstr>Ария Садко  «Ой, ты тёмная дубравушка»</vt:lpstr>
      <vt:lpstr>Слайд 14</vt:lpstr>
      <vt:lpstr>Слайд 15</vt:lpstr>
      <vt:lpstr> Егор Стрельников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Гусли</dc:title>
  <dc:creator>1</dc:creator>
  <dc:description>http://aida.ucoz.ru</dc:description>
  <cp:lastModifiedBy>Kostikovi</cp:lastModifiedBy>
  <cp:revision>20</cp:revision>
  <dcterms:created xsi:type="dcterms:W3CDTF">2013-03-22T16:50:50Z</dcterms:created>
  <dcterms:modified xsi:type="dcterms:W3CDTF">2013-03-23T11:23:16Z</dcterms:modified>
</cp:coreProperties>
</file>